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4.xml" ContentType="application/vnd.openxmlformats-officedocument.themeOverride+xml"/>
  <Override PartName="/ppt/notesSlides/notesSlide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5.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7.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73" r:id="rId3"/>
    <p:sldMasterId id="2147483684" r:id="rId4"/>
  </p:sldMasterIdLst>
  <p:notesMasterIdLst>
    <p:notesMasterId r:id="rId85"/>
  </p:notesMasterIdLst>
  <p:sldIdLst>
    <p:sldId id="2147378726" r:id="rId5"/>
    <p:sldId id="2134807009" r:id="rId6"/>
    <p:sldId id="2134807010" r:id="rId7"/>
    <p:sldId id="2147379242" r:id="rId8"/>
    <p:sldId id="2147379241" r:id="rId9"/>
    <p:sldId id="2147379240" r:id="rId10"/>
    <p:sldId id="2147379244" r:id="rId11"/>
    <p:sldId id="2147379245" r:id="rId12"/>
    <p:sldId id="2147379246" r:id="rId13"/>
    <p:sldId id="4100580" r:id="rId14"/>
    <p:sldId id="4100579" r:id="rId15"/>
    <p:sldId id="2134807223" r:id="rId16"/>
    <p:sldId id="5183" r:id="rId17"/>
    <p:sldId id="2147379321" r:id="rId18"/>
    <p:sldId id="2147379340" r:id="rId19"/>
    <p:sldId id="2147379322" r:id="rId20"/>
    <p:sldId id="2147379319" r:id="rId21"/>
    <p:sldId id="2147378730" r:id="rId22"/>
    <p:sldId id="2147379185" r:id="rId23"/>
    <p:sldId id="2147379186" r:id="rId24"/>
    <p:sldId id="2147379187" r:id="rId25"/>
    <p:sldId id="2147379341" r:id="rId26"/>
    <p:sldId id="2147379191" r:id="rId27"/>
    <p:sldId id="2147379192" r:id="rId28"/>
    <p:sldId id="2147379224" r:id="rId29"/>
    <p:sldId id="2147379193" r:id="rId30"/>
    <p:sldId id="2147379194" r:id="rId31"/>
    <p:sldId id="2147379260" r:id="rId32"/>
    <p:sldId id="2147379262" r:id="rId33"/>
    <p:sldId id="2147379255" r:id="rId34"/>
    <p:sldId id="2147379197" r:id="rId35"/>
    <p:sldId id="2147379198" r:id="rId36"/>
    <p:sldId id="2147379256" r:id="rId37"/>
    <p:sldId id="2147379199" r:id="rId38"/>
    <p:sldId id="2147379201" r:id="rId39"/>
    <p:sldId id="2147379257" r:id="rId40"/>
    <p:sldId id="2147379202" r:id="rId41"/>
    <p:sldId id="2147379203" r:id="rId42"/>
    <p:sldId id="2147379208" r:id="rId43"/>
    <p:sldId id="2147379200" r:id="rId44"/>
    <p:sldId id="2147379204" r:id="rId45"/>
    <p:sldId id="2147379350" r:id="rId46"/>
    <p:sldId id="2147379352" r:id="rId47"/>
    <p:sldId id="2147379353" r:id="rId48"/>
    <p:sldId id="2147379354" r:id="rId49"/>
    <p:sldId id="2147379314" r:id="rId50"/>
    <p:sldId id="2147379211" r:id="rId51"/>
    <p:sldId id="2147379342" r:id="rId52"/>
    <p:sldId id="2147379343" r:id="rId53"/>
    <p:sldId id="2147379205" r:id="rId54"/>
    <p:sldId id="4100675" r:id="rId55"/>
    <p:sldId id="2147379221" r:id="rId56"/>
    <p:sldId id="2147379209" r:id="rId57"/>
    <p:sldId id="2147379324" r:id="rId58"/>
    <p:sldId id="2147379225" r:id="rId59"/>
    <p:sldId id="2147379228" r:id="rId60"/>
    <p:sldId id="4100593" r:id="rId61"/>
    <p:sldId id="2147379318" r:id="rId62"/>
    <p:sldId id="2147379261" r:id="rId63"/>
    <p:sldId id="2147379323" r:id="rId64"/>
    <p:sldId id="2147379216" r:id="rId65"/>
    <p:sldId id="2134807314" r:id="rId66"/>
    <p:sldId id="2147379326" r:id="rId67"/>
    <p:sldId id="2134807095" r:id="rId68"/>
    <p:sldId id="2147379345" r:id="rId69"/>
    <p:sldId id="2147379344" r:id="rId70"/>
    <p:sldId id="16672726" r:id="rId71"/>
    <p:sldId id="16672834" r:id="rId72"/>
    <p:sldId id="16672833" r:id="rId73"/>
    <p:sldId id="16672772" r:id="rId74"/>
    <p:sldId id="2147379346" r:id="rId75"/>
    <p:sldId id="16672835" r:id="rId76"/>
    <p:sldId id="2147379347" r:id="rId77"/>
    <p:sldId id="2147379331" r:id="rId78"/>
    <p:sldId id="2147379348" r:id="rId79"/>
    <p:sldId id="2147379349" r:id="rId80"/>
    <p:sldId id="2134807447" r:id="rId81"/>
    <p:sldId id="2147378621" r:id="rId82"/>
    <p:sldId id="2147378735" r:id="rId83"/>
    <p:sldId id="16691199"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1F0"/>
    <a:srgbClr val="FFFFFF"/>
    <a:srgbClr val="F2F2F2"/>
    <a:srgbClr val="FCF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5" autoAdjust="0"/>
    <p:restoredTop sz="94660"/>
  </p:normalViewPr>
  <p:slideViewPr>
    <p:cSldViewPr snapToGrid="0" showGuides="1">
      <p:cViewPr varScale="1">
        <p:scale>
          <a:sx n="76" d="100"/>
          <a:sy n="76" d="100"/>
        </p:scale>
        <p:origin x="58" y="101"/>
      </p:cViewPr>
      <p:guideLst>
        <p:guide orient="horz" pos="2160"/>
        <p:guide/>
      </p:guideLst>
    </p:cSldViewPr>
  </p:slideViewPr>
  <p:notesTextViewPr>
    <p:cViewPr>
      <p:scale>
        <a:sx n="1" d="1"/>
        <a:sy n="1" d="1"/>
      </p:scale>
      <p:origin x="0" y="0"/>
    </p:cViewPr>
  </p:notesTextViewPr>
  <p:sorterViewPr>
    <p:cViewPr>
      <p:scale>
        <a:sx n="100" d="100"/>
        <a:sy n="100" d="100"/>
      </p:scale>
      <p:origin x="0" y="-3376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8.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9.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BaiduSyncdisk\E.&#19978;&#28023;\&#26494;&#27743;&#21306;\&#26494;&#27743;&#21306;&#27863;&#27902;04-08&#22320;&#22359;\&#24066;&#22330;&#25253;&#21578;\&#24066;&#22330;&#21450;&#23450;&#20301;&#25968;&#25454;&#24213;&#34920;.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BaiduSyncdisk\E.&#19978;&#28023;\&#26494;&#27743;&#21306;\&#26494;&#27743;&#21306;&#27863;&#27902;04-08&#22320;&#22359;\&#24066;&#22330;&#25253;&#21578;\&#24066;&#22330;&#21450;&#23450;&#20301;&#25968;&#25454;&#24213;&#34920;.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BaiduSyncdisk\E.&#19978;&#28023;\&#26494;&#27743;&#21306;\&#26494;&#27743;&#21306;&#27863;&#27902;04-08&#22320;&#22359;\&#24066;&#22330;&#25253;&#21578;\&#24066;&#22330;&#21450;&#23450;&#20301;&#25968;&#25454;&#24213;&#34920;.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34203;&#27915;\Desktop\&#27863;&#27902;&#23458;&#25143;\&#26469;&#35775;&#21488;&#36134;&#27719;&#24635;8.19(1).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D:\BaiduSyncdisk\E.&#19978;&#28023;\&#26494;&#27743;&#21306;\&#26494;&#27743;&#21306;&#27863;&#27902;04-08&#22320;&#22359;\&#24066;&#22330;&#25253;&#21578;\&#24066;&#22330;&#21450;&#23450;&#20301;&#25968;&#25454;&#24213;&#34920;.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file:///D:\BaiduSyncdisk\E.&#19978;&#28023;\&#26494;&#27743;&#21306;\&#26494;&#27743;&#21306;&#27863;&#27902;04-08&#22320;&#22359;\&#24066;&#22330;&#25253;&#21578;\&#24066;&#22330;&#21450;&#23450;&#20301;&#25968;&#25454;&#24213;&#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cs"/>
              </a:defRPr>
            </a:pPr>
            <a:r>
              <a:rPr lang="zh-CN" altLang="en-US" sz="1600" b="1" dirty="0">
                <a:latin typeface="楷体" panose="02010609060101010101" pitchFamily="49" charset="-122"/>
                <a:ea typeface="楷体" panose="02010609060101010101" pitchFamily="49" charset="-122"/>
              </a:rPr>
              <a:t>上海历年土地成交情况</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cs"/>
            </a:defRPr>
          </a:pPr>
          <a:endParaRPr lang="zh-CN"/>
        </a:p>
      </c:txPr>
    </c:title>
    <c:autoTitleDeleted val="0"/>
    <c:plotArea>
      <c:layout/>
      <c:barChart>
        <c:barDir val="col"/>
        <c:grouping val="clustered"/>
        <c:varyColors val="0"/>
        <c:ser>
          <c:idx val="1"/>
          <c:order val="0"/>
          <c:tx>
            <c:strRef>
              <c:f>Sheet1!$A$5</c:f>
              <c:strCache>
                <c:ptCount val="1"/>
                <c:pt idx="0">
                  <c:v>商品住宅土地计容建面</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Sheet1!$B$3:$M$3</c:f>
              <c:strCache>
                <c:ptCount val="12"/>
                <c:pt idx="0">
                  <c:v>2014年</c:v>
                </c:pt>
                <c:pt idx="1">
                  <c:v>2015年</c:v>
                </c:pt>
                <c:pt idx="2">
                  <c:v>2016年</c:v>
                </c:pt>
                <c:pt idx="3">
                  <c:v>2017年</c:v>
                </c:pt>
                <c:pt idx="4">
                  <c:v>2018年</c:v>
                </c:pt>
                <c:pt idx="5">
                  <c:v>2019年</c:v>
                </c:pt>
                <c:pt idx="6">
                  <c:v>2020年</c:v>
                </c:pt>
                <c:pt idx="7">
                  <c:v>2021年</c:v>
                </c:pt>
                <c:pt idx="8">
                  <c:v>2022年</c:v>
                </c:pt>
                <c:pt idx="9">
                  <c:v>2023年</c:v>
                </c:pt>
                <c:pt idx="10">
                  <c:v>2024年</c:v>
                </c:pt>
                <c:pt idx="11">
                  <c:v>2025年</c:v>
                </c:pt>
              </c:strCache>
            </c:strRef>
          </c:cat>
          <c:val>
            <c:numRef>
              <c:f>Sheet1!$B$5:$M$5</c:f>
              <c:numCache>
                <c:formatCode>0</c:formatCode>
                <c:ptCount val="12"/>
                <c:pt idx="0">
                  <c:v>687.53112597942038</c:v>
                </c:pt>
                <c:pt idx="1">
                  <c:v>453.38873891352478</c:v>
                </c:pt>
                <c:pt idx="2">
                  <c:v>259.52755817249994</c:v>
                </c:pt>
                <c:pt idx="3">
                  <c:v>276.57566172499997</c:v>
                </c:pt>
                <c:pt idx="4">
                  <c:v>248.07608320040009</c:v>
                </c:pt>
                <c:pt idx="5">
                  <c:v>432.24004837959978</c:v>
                </c:pt>
                <c:pt idx="6">
                  <c:v>565.14845384973273</c:v>
                </c:pt>
                <c:pt idx="7">
                  <c:v>827.93631027723995</c:v>
                </c:pt>
                <c:pt idx="8">
                  <c:v>903.29538448399455</c:v>
                </c:pt>
                <c:pt idx="9">
                  <c:v>706.91901827633046</c:v>
                </c:pt>
                <c:pt idx="10">
                  <c:v>460.4</c:v>
                </c:pt>
                <c:pt idx="11" formatCode="General">
                  <c:v>444</c:v>
                </c:pt>
              </c:numCache>
            </c:numRef>
          </c:val>
          <c:extLst>
            <c:ext xmlns:c16="http://schemas.microsoft.com/office/drawing/2014/chart" uri="{C3380CC4-5D6E-409C-BE32-E72D297353CC}">
              <c16:uniqueId val="{00000000-C60E-4518-ACD2-1EA772A13503}"/>
            </c:ext>
          </c:extLst>
        </c:ser>
        <c:dLbls>
          <c:showLegendKey val="0"/>
          <c:showVal val="0"/>
          <c:showCatName val="0"/>
          <c:showSerName val="0"/>
          <c:showPercent val="0"/>
          <c:showBubbleSize val="0"/>
        </c:dLbls>
        <c:gapWidth val="219"/>
        <c:overlap val="-27"/>
        <c:axId val="1322253120"/>
        <c:axId val="1322256384"/>
      </c:barChart>
      <c:lineChart>
        <c:grouping val="standard"/>
        <c:varyColors val="0"/>
        <c:ser>
          <c:idx val="2"/>
          <c:order val="1"/>
          <c:tx>
            <c:strRef>
              <c:f>Sheet1!$A$6</c:f>
              <c:strCache>
                <c:ptCount val="1"/>
                <c:pt idx="0">
                  <c:v>成交均价</c:v>
                </c:pt>
              </c:strCache>
            </c:strRef>
          </c:tx>
          <c:spPr>
            <a:ln w="28575" cap="rnd">
              <a:solidFill>
                <a:schemeClr val="accent3"/>
              </a:solidFill>
              <a:round/>
            </a:ln>
            <a:effectLst/>
          </c:spPr>
          <c:marker>
            <c:symbol val="none"/>
          </c:marker>
          <c:dLbls>
            <c:dLbl>
              <c:idx val="10"/>
              <c:layout>
                <c:manualLayout>
                  <c:x val="-4.4460333589656328E-2"/>
                  <c:y val="-5.03784908508282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0E-4518-ACD2-1EA772A13503}"/>
                </c:ext>
              </c:extLst>
            </c:dLbl>
            <c:dLbl>
              <c:idx val="11"/>
              <c:layout>
                <c:manualLayout>
                  <c:x val="-4.6898670169239744E-2"/>
                  <c:y val="-5.54733727810650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60E-4518-ACD2-1EA772A1350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楷体" panose="02010609060101010101" pitchFamily="49" charset="-122"/>
                    <a:ea typeface="楷体" panose="02010609060101010101" pitchFamily="49" charset="-122"/>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Sheet1!$B$3:$M$3</c:f>
              <c:strCache>
                <c:ptCount val="12"/>
                <c:pt idx="0">
                  <c:v>2014年</c:v>
                </c:pt>
                <c:pt idx="1">
                  <c:v>2015年</c:v>
                </c:pt>
                <c:pt idx="2">
                  <c:v>2016年</c:v>
                </c:pt>
                <c:pt idx="3">
                  <c:v>2017年</c:v>
                </c:pt>
                <c:pt idx="4">
                  <c:v>2018年</c:v>
                </c:pt>
                <c:pt idx="5">
                  <c:v>2019年</c:v>
                </c:pt>
                <c:pt idx="6">
                  <c:v>2020年</c:v>
                </c:pt>
                <c:pt idx="7">
                  <c:v>2021年</c:v>
                </c:pt>
                <c:pt idx="8">
                  <c:v>2022年</c:v>
                </c:pt>
                <c:pt idx="9">
                  <c:v>2023年</c:v>
                </c:pt>
                <c:pt idx="10">
                  <c:v>2024年</c:v>
                </c:pt>
                <c:pt idx="11">
                  <c:v>2025年</c:v>
                </c:pt>
              </c:strCache>
            </c:strRef>
          </c:cat>
          <c:val>
            <c:numRef>
              <c:f>Sheet1!$B$6:$M$6</c:f>
              <c:numCache>
                <c:formatCode>0</c:formatCode>
                <c:ptCount val="12"/>
                <c:pt idx="0">
                  <c:v>12749.527246467194</c:v>
                </c:pt>
                <c:pt idx="1">
                  <c:v>17827.968483355657</c:v>
                </c:pt>
                <c:pt idx="2">
                  <c:v>31382.944991940065</c:v>
                </c:pt>
                <c:pt idx="3">
                  <c:v>18275.152764366456</c:v>
                </c:pt>
                <c:pt idx="4">
                  <c:v>23023.811092252428</c:v>
                </c:pt>
                <c:pt idx="5">
                  <c:v>18946.712390967103</c:v>
                </c:pt>
                <c:pt idx="6">
                  <c:v>22459.740795378562</c:v>
                </c:pt>
                <c:pt idx="7">
                  <c:v>20116.229023406093</c:v>
                </c:pt>
                <c:pt idx="8">
                  <c:v>25700.385129030274</c:v>
                </c:pt>
                <c:pt idx="9">
                  <c:v>26790.413059236613</c:v>
                </c:pt>
                <c:pt idx="10">
                  <c:v>44252</c:v>
                </c:pt>
                <c:pt idx="11" formatCode="General">
                  <c:v>45895</c:v>
                </c:pt>
              </c:numCache>
            </c:numRef>
          </c:val>
          <c:smooth val="0"/>
          <c:extLst>
            <c:ext xmlns:c16="http://schemas.microsoft.com/office/drawing/2014/chart" uri="{C3380CC4-5D6E-409C-BE32-E72D297353CC}">
              <c16:uniqueId val="{00000003-C60E-4518-ACD2-1EA772A13503}"/>
            </c:ext>
          </c:extLst>
        </c:ser>
        <c:dLbls>
          <c:showLegendKey val="0"/>
          <c:showVal val="0"/>
          <c:showCatName val="0"/>
          <c:showSerName val="0"/>
          <c:showPercent val="0"/>
          <c:showBubbleSize val="0"/>
        </c:dLbls>
        <c:marker val="1"/>
        <c:smooth val="0"/>
        <c:axId val="1321351072"/>
        <c:axId val="1322250944"/>
      </c:lineChart>
      <c:catAx>
        <c:axId val="132225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华文楷体" panose="02010600040101010101" pitchFamily="2" charset="-122"/>
                <a:ea typeface="华文楷体" panose="02010600040101010101" pitchFamily="2" charset="-122"/>
                <a:cs typeface="+mn-cs"/>
              </a:defRPr>
            </a:pPr>
            <a:endParaRPr lang="zh-CN"/>
          </a:p>
        </c:txPr>
        <c:crossAx val="1322256384"/>
        <c:crosses val="autoZero"/>
        <c:auto val="1"/>
        <c:lblAlgn val="ctr"/>
        <c:lblOffset val="100"/>
        <c:noMultiLvlLbl val="0"/>
      </c:catAx>
      <c:valAx>
        <c:axId val="13222563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cs"/>
              </a:defRPr>
            </a:pPr>
            <a:endParaRPr lang="zh-CN"/>
          </a:p>
        </c:txPr>
        <c:crossAx val="1322253120"/>
        <c:crosses val="autoZero"/>
        <c:crossBetween val="between"/>
      </c:valAx>
      <c:valAx>
        <c:axId val="1322250944"/>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cs"/>
              </a:defRPr>
            </a:pPr>
            <a:endParaRPr lang="zh-CN"/>
          </a:p>
        </c:txPr>
        <c:crossAx val="1321351072"/>
        <c:crosses val="max"/>
        <c:crossBetween val="between"/>
      </c:valAx>
      <c:catAx>
        <c:axId val="1321351072"/>
        <c:scaling>
          <c:orientation val="minMax"/>
        </c:scaling>
        <c:delete val="1"/>
        <c:axPos val="b"/>
        <c:numFmt formatCode="General" sourceLinked="1"/>
        <c:majorTickMark val="out"/>
        <c:minorTickMark val="none"/>
        <c:tickLblPos val="nextTo"/>
        <c:crossAx val="13222509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楷体" panose="02010609060101010101" pitchFamily="49" charset="-122"/>
                <a:ea typeface="楷体" panose="02010609060101010101" pitchFamily="49" charset="-122"/>
                <a:cs typeface="+mn-ea"/>
                <a:sym typeface="+mn-lt"/>
              </a:defRPr>
            </a:pPr>
            <a:r>
              <a:rPr lang="zh-CN" sz="1200" b="1"/>
              <a:t>招商时代潮派开盘以来月度销售情况</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楷体" panose="02010609060101010101" pitchFamily="49" charset="-122"/>
              <a:ea typeface="楷体" panose="02010609060101010101" pitchFamily="49" charset="-122"/>
              <a:cs typeface="+mn-ea"/>
              <a:sym typeface="+mn-lt"/>
            </a:defRPr>
          </a:pPr>
          <a:endParaRPr lang="zh-CN"/>
        </a:p>
      </c:txPr>
    </c:title>
    <c:autoTitleDeleted val="0"/>
    <c:plotArea>
      <c:layout/>
      <c:barChart>
        <c:barDir val="col"/>
        <c:grouping val="clustered"/>
        <c:varyColors val="0"/>
        <c:ser>
          <c:idx val="0"/>
          <c:order val="0"/>
          <c:tx>
            <c:strRef>
              <c:f>'CRIC-上海-项目详情.交易.项目累计.供求'!$B$3</c:f>
              <c:strCache>
                <c:ptCount val="1"/>
                <c:pt idx="0">
                  <c:v>公寓供应套数(套)</c:v>
                </c:pt>
              </c:strCache>
            </c:strRef>
          </c:tx>
          <c:spPr>
            <a:solidFill>
              <a:schemeClr val="accent1"/>
            </a:solidFill>
            <a:ln>
              <a:noFill/>
            </a:ln>
            <a:effectLst/>
          </c:spPr>
          <c:invertIfNegative val="0"/>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'CRIC-上海-项目详情.交易.项目累计.供求'!$B$4:$B$22</c:f>
              <c:numCache>
                <c:formatCode>General</c:formatCode>
                <c:ptCount val="19"/>
                <c:pt idx="0">
                  <c:v>234</c:v>
                </c:pt>
                <c:pt idx="1">
                  <c:v>123</c:v>
                </c:pt>
                <c:pt idx="2">
                  <c:v>0</c:v>
                </c:pt>
                <c:pt idx="3">
                  <c:v>102</c:v>
                </c:pt>
                <c:pt idx="4">
                  <c:v>126</c:v>
                </c:pt>
                <c:pt idx="5">
                  <c:v>136</c:v>
                </c:pt>
                <c:pt idx="6">
                  <c:v>140</c:v>
                </c:pt>
                <c:pt idx="7">
                  <c:v>0</c:v>
                </c:pt>
                <c:pt idx="8">
                  <c:v>133</c:v>
                </c:pt>
                <c:pt idx="9">
                  <c:v>81</c:v>
                </c:pt>
                <c:pt idx="10">
                  <c:v>0</c:v>
                </c:pt>
                <c:pt idx="11">
                  <c:v>133</c:v>
                </c:pt>
                <c:pt idx="12">
                  <c:v>238</c:v>
                </c:pt>
                <c:pt idx="13">
                  <c:v>0</c:v>
                </c:pt>
                <c:pt idx="14">
                  <c:v>0</c:v>
                </c:pt>
                <c:pt idx="15">
                  <c:v>0</c:v>
                </c:pt>
                <c:pt idx="16">
                  <c:v>0</c:v>
                </c:pt>
                <c:pt idx="17">
                  <c:v>0</c:v>
                </c:pt>
                <c:pt idx="18">
                  <c:v>108</c:v>
                </c:pt>
              </c:numCache>
            </c:numRef>
          </c:val>
          <c:extLst>
            <c:ext xmlns:c16="http://schemas.microsoft.com/office/drawing/2014/chart" uri="{C3380CC4-5D6E-409C-BE32-E72D297353CC}">
              <c16:uniqueId val="{00000000-5317-48B5-B73E-2F2D2D09CF3E}"/>
            </c:ext>
          </c:extLst>
        </c:ser>
        <c:ser>
          <c:idx val="1"/>
          <c:order val="1"/>
          <c:tx>
            <c:strRef>
              <c:f>'CRIC-上海-项目详情.交易.项目累计.供求'!$C$3</c:f>
              <c:strCache>
                <c:ptCount val="1"/>
                <c:pt idx="0">
                  <c:v>公寓成交套数(套)</c:v>
                </c:pt>
              </c:strCache>
            </c:strRef>
          </c:tx>
          <c:spPr>
            <a:solidFill>
              <a:schemeClr val="accent2"/>
            </a:solidFill>
            <a:ln>
              <a:noFill/>
            </a:ln>
            <a:effectLst/>
          </c:spPr>
          <c:invertIfNegative val="0"/>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'CRIC-上海-项目详情.交易.项目累计.供求'!$C$4:$C$22</c:f>
              <c:numCache>
                <c:formatCode>General</c:formatCode>
                <c:ptCount val="19"/>
                <c:pt idx="0">
                  <c:v>25</c:v>
                </c:pt>
                <c:pt idx="1">
                  <c:v>235</c:v>
                </c:pt>
                <c:pt idx="2">
                  <c:v>42</c:v>
                </c:pt>
                <c:pt idx="3">
                  <c:v>46</c:v>
                </c:pt>
                <c:pt idx="4">
                  <c:v>80</c:v>
                </c:pt>
                <c:pt idx="5">
                  <c:v>84</c:v>
                </c:pt>
                <c:pt idx="6">
                  <c:v>149</c:v>
                </c:pt>
                <c:pt idx="7">
                  <c:v>47</c:v>
                </c:pt>
                <c:pt idx="8">
                  <c:v>45</c:v>
                </c:pt>
                <c:pt idx="9">
                  <c:v>74</c:v>
                </c:pt>
                <c:pt idx="10">
                  <c:v>55</c:v>
                </c:pt>
                <c:pt idx="11">
                  <c:v>38</c:v>
                </c:pt>
                <c:pt idx="12">
                  <c:v>82</c:v>
                </c:pt>
                <c:pt idx="13">
                  <c:v>50</c:v>
                </c:pt>
                <c:pt idx="14">
                  <c:v>36</c:v>
                </c:pt>
                <c:pt idx="15">
                  <c:v>26</c:v>
                </c:pt>
                <c:pt idx="16">
                  <c:v>35</c:v>
                </c:pt>
                <c:pt idx="17">
                  <c:v>23</c:v>
                </c:pt>
                <c:pt idx="18">
                  <c:v>37</c:v>
                </c:pt>
              </c:numCache>
            </c:numRef>
          </c:val>
          <c:extLst>
            <c:ext xmlns:c16="http://schemas.microsoft.com/office/drawing/2014/chart" uri="{C3380CC4-5D6E-409C-BE32-E72D297353CC}">
              <c16:uniqueId val="{00000001-5317-48B5-B73E-2F2D2D09CF3E}"/>
            </c:ext>
          </c:extLst>
        </c:ser>
        <c:ser>
          <c:idx val="3"/>
          <c:order val="3"/>
          <c:tx>
            <c:strRef>
              <c:f>'CRIC-上海-项目详情.交易.项目累计.供求'!$E$3</c:f>
              <c:strCache>
                <c:ptCount val="1"/>
                <c:pt idx="0">
                  <c:v>洋房供应套数(套)</c:v>
                </c:pt>
              </c:strCache>
            </c:strRef>
          </c:tx>
          <c:spPr>
            <a:solidFill>
              <a:schemeClr val="accent4"/>
            </a:solidFill>
            <a:ln>
              <a:noFill/>
            </a:ln>
            <a:effectLst/>
          </c:spPr>
          <c:invertIfNegative val="0"/>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'CRIC-上海-项目详情.交易.项目累计.供求'!$E$4:$E$22</c:f>
              <c:numCache>
                <c:formatCode>General</c:formatCode>
                <c:ptCount val="19"/>
                <c:pt idx="0">
                  <c:v>0</c:v>
                </c:pt>
                <c:pt idx="1">
                  <c:v>0</c:v>
                </c:pt>
                <c:pt idx="2">
                  <c:v>0</c:v>
                </c:pt>
                <c:pt idx="3">
                  <c:v>0</c:v>
                </c:pt>
                <c:pt idx="4">
                  <c:v>20</c:v>
                </c:pt>
                <c:pt idx="5">
                  <c:v>0</c:v>
                </c:pt>
                <c:pt idx="6">
                  <c:v>20</c:v>
                </c:pt>
                <c:pt idx="7">
                  <c:v>0</c:v>
                </c:pt>
                <c:pt idx="8">
                  <c:v>20</c:v>
                </c:pt>
                <c:pt idx="9">
                  <c:v>0</c:v>
                </c:pt>
                <c:pt idx="10">
                  <c:v>0</c:v>
                </c:pt>
                <c:pt idx="11">
                  <c:v>0</c:v>
                </c:pt>
                <c:pt idx="12">
                  <c:v>0</c:v>
                </c:pt>
                <c:pt idx="13">
                  <c:v>0</c:v>
                </c:pt>
                <c:pt idx="14">
                  <c:v>0</c:v>
                </c:pt>
                <c:pt idx="15">
                  <c:v>0</c:v>
                </c:pt>
                <c:pt idx="16">
                  <c:v>0</c:v>
                </c:pt>
                <c:pt idx="17">
                  <c:v>0</c:v>
                </c:pt>
                <c:pt idx="18">
                  <c:v>0</c:v>
                </c:pt>
              </c:numCache>
            </c:numRef>
          </c:val>
          <c:extLst>
            <c:ext xmlns:c16="http://schemas.microsoft.com/office/drawing/2014/chart" uri="{C3380CC4-5D6E-409C-BE32-E72D297353CC}">
              <c16:uniqueId val="{00000002-5317-48B5-B73E-2F2D2D09CF3E}"/>
            </c:ext>
          </c:extLst>
        </c:ser>
        <c:ser>
          <c:idx val="4"/>
          <c:order val="4"/>
          <c:tx>
            <c:strRef>
              <c:f>'CRIC-上海-项目详情.交易.项目累计.供求'!$F$3</c:f>
              <c:strCache>
                <c:ptCount val="1"/>
                <c:pt idx="0">
                  <c:v>洋房成交套数(套)</c:v>
                </c:pt>
              </c:strCache>
            </c:strRef>
          </c:tx>
          <c:spPr>
            <a:solidFill>
              <a:schemeClr val="accent5"/>
            </a:solidFill>
            <a:ln>
              <a:noFill/>
            </a:ln>
            <a:effectLst/>
          </c:spPr>
          <c:invertIfNegative val="0"/>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'CRIC-上海-项目详情.交易.项目累计.供求'!$F$4:$F$22</c:f>
              <c:numCache>
                <c:formatCode>General</c:formatCode>
                <c:ptCount val="19"/>
                <c:pt idx="0">
                  <c:v>0</c:v>
                </c:pt>
                <c:pt idx="1">
                  <c:v>0</c:v>
                </c:pt>
                <c:pt idx="2">
                  <c:v>0</c:v>
                </c:pt>
                <c:pt idx="3">
                  <c:v>0</c:v>
                </c:pt>
                <c:pt idx="4">
                  <c:v>11</c:v>
                </c:pt>
                <c:pt idx="5">
                  <c:v>0</c:v>
                </c:pt>
                <c:pt idx="6">
                  <c:v>21</c:v>
                </c:pt>
                <c:pt idx="7">
                  <c:v>0</c:v>
                </c:pt>
                <c:pt idx="8">
                  <c:v>17</c:v>
                </c:pt>
                <c:pt idx="9">
                  <c:v>2</c:v>
                </c:pt>
                <c:pt idx="10">
                  <c:v>1</c:v>
                </c:pt>
                <c:pt idx="11">
                  <c:v>0</c:v>
                </c:pt>
                <c:pt idx="12">
                  <c:v>0</c:v>
                </c:pt>
                <c:pt idx="13">
                  <c:v>0</c:v>
                </c:pt>
                <c:pt idx="14">
                  <c:v>0</c:v>
                </c:pt>
                <c:pt idx="15">
                  <c:v>0</c:v>
                </c:pt>
                <c:pt idx="16">
                  <c:v>0</c:v>
                </c:pt>
                <c:pt idx="17">
                  <c:v>0</c:v>
                </c:pt>
                <c:pt idx="18">
                  <c:v>0</c:v>
                </c:pt>
              </c:numCache>
            </c:numRef>
          </c:val>
          <c:extLst>
            <c:ext xmlns:c16="http://schemas.microsoft.com/office/drawing/2014/chart" uri="{C3380CC4-5D6E-409C-BE32-E72D297353CC}">
              <c16:uniqueId val="{00000003-5317-48B5-B73E-2F2D2D09CF3E}"/>
            </c:ext>
          </c:extLst>
        </c:ser>
        <c:dLbls>
          <c:showLegendKey val="0"/>
          <c:showVal val="0"/>
          <c:showCatName val="0"/>
          <c:showSerName val="0"/>
          <c:showPercent val="0"/>
          <c:showBubbleSize val="0"/>
        </c:dLbls>
        <c:gapWidth val="219"/>
        <c:overlap val="-27"/>
        <c:axId val="338483216"/>
        <c:axId val="338820736"/>
      </c:barChart>
      <c:lineChart>
        <c:grouping val="standard"/>
        <c:varyColors val="0"/>
        <c:ser>
          <c:idx val="2"/>
          <c:order val="2"/>
          <c:tx>
            <c:strRef>
              <c:f>'CRIC-上海-项目详情.交易.项目累计.供求'!$D$3</c:f>
              <c:strCache>
                <c:ptCount val="1"/>
                <c:pt idx="0">
                  <c:v>公寓成交均价(元/㎡)</c:v>
                </c:pt>
              </c:strCache>
            </c:strRef>
          </c:tx>
          <c:spPr>
            <a:ln w="28575" cap="rnd">
              <a:solidFill>
                <a:schemeClr val="accent3"/>
              </a:solidFill>
              <a:round/>
            </a:ln>
            <a:effectLst/>
          </c:spPr>
          <c:marker>
            <c:symbol val="none"/>
          </c:marker>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'CRIC-上海-项目详情.交易.项目累计.供求'!$D$4:$D$22</c:f>
              <c:numCache>
                <c:formatCode>General</c:formatCode>
                <c:ptCount val="19"/>
                <c:pt idx="0">
                  <c:v>50023</c:v>
                </c:pt>
                <c:pt idx="1">
                  <c:v>49969</c:v>
                </c:pt>
                <c:pt idx="2">
                  <c:v>49157</c:v>
                </c:pt>
                <c:pt idx="3">
                  <c:v>49061</c:v>
                </c:pt>
                <c:pt idx="4">
                  <c:v>51420</c:v>
                </c:pt>
                <c:pt idx="5">
                  <c:v>52106</c:v>
                </c:pt>
                <c:pt idx="6">
                  <c:v>52337</c:v>
                </c:pt>
                <c:pt idx="7">
                  <c:v>51486</c:v>
                </c:pt>
                <c:pt idx="8">
                  <c:v>51722</c:v>
                </c:pt>
                <c:pt idx="9">
                  <c:v>51805</c:v>
                </c:pt>
                <c:pt idx="10">
                  <c:v>52040</c:v>
                </c:pt>
                <c:pt idx="11">
                  <c:v>51807</c:v>
                </c:pt>
                <c:pt idx="12">
                  <c:v>51719</c:v>
                </c:pt>
                <c:pt idx="13">
                  <c:v>52533</c:v>
                </c:pt>
                <c:pt idx="14">
                  <c:v>52222</c:v>
                </c:pt>
                <c:pt idx="15">
                  <c:v>52096</c:v>
                </c:pt>
                <c:pt idx="16">
                  <c:v>52566</c:v>
                </c:pt>
                <c:pt idx="17">
                  <c:v>51780</c:v>
                </c:pt>
                <c:pt idx="18">
                  <c:v>52302</c:v>
                </c:pt>
              </c:numCache>
            </c:numRef>
          </c:val>
          <c:smooth val="0"/>
          <c:extLst>
            <c:ext xmlns:c16="http://schemas.microsoft.com/office/drawing/2014/chart" uri="{C3380CC4-5D6E-409C-BE32-E72D297353CC}">
              <c16:uniqueId val="{00000004-5317-48B5-B73E-2F2D2D09CF3E}"/>
            </c:ext>
          </c:extLst>
        </c:ser>
        <c:ser>
          <c:idx val="5"/>
          <c:order val="5"/>
          <c:tx>
            <c:strRef>
              <c:f>'CRIC-上海-项目详情.交易.项目累计.供求'!$G$3</c:f>
              <c:strCache>
                <c:ptCount val="1"/>
                <c:pt idx="0">
                  <c:v>洋房成交均价(元/㎡)</c:v>
                </c:pt>
              </c:strCache>
            </c:strRef>
          </c:tx>
          <c:spPr>
            <a:ln w="28575" cap="rnd">
              <a:solidFill>
                <a:schemeClr val="accent6"/>
              </a:solidFill>
              <a:round/>
            </a:ln>
            <a:effectLst/>
          </c:spPr>
          <c:marker>
            <c:symbol val="none"/>
          </c:marker>
          <c:cat>
            <c:strRef>
              <c:f>'CRIC-上海-项目详情.交易.项目累计.供求'!$A$4:$A$22</c:f>
              <c:strCache>
                <c:ptCount val="19"/>
                <c:pt idx="0">
                  <c:v>2024年6月</c:v>
                </c:pt>
                <c:pt idx="1">
                  <c:v>07月</c:v>
                </c:pt>
                <c:pt idx="2">
                  <c:v>08月</c:v>
                </c:pt>
                <c:pt idx="3">
                  <c:v>9月</c:v>
                </c:pt>
                <c:pt idx="4">
                  <c:v>10月</c:v>
                </c:pt>
                <c:pt idx="5">
                  <c:v>11月</c:v>
                </c:pt>
                <c:pt idx="6">
                  <c:v>12月</c:v>
                </c:pt>
                <c:pt idx="7">
                  <c:v>2025年01月</c:v>
                </c:pt>
                <c:pt idx="8">
                  <c:v>02月</c:v>
                </c:pt>
                <c:pt idx="9">
                  <c:v>03月</c:v>
                </c:pt>
                <c:pt idx="10">
                  <c:v>4月</c:v>
                </c:pt>
                <c:pt idx="11">
                  <c:v>5月</c:v>
                </c:pt>
                <c:pt idx="12">
                  <c:v>6月</c:v>
                </c:pt>
                <c:pt idx="13">
                  <c:v>7月</c:v>
                </c:pt>
                <c:pt idx="14">
                  <c:v>8月</c:v>
                </c:pt>
                <c:pt idx="15">
                  <c:v>9月</c:v>
                </c:pt>
                <c:pt idx="16">
                  <c:v>10月</c:v>
                </c:pt>
                <c:pt idx="17">
                  <c:v>11月</c:v>
                </c:pt>
                <c:pt idx="18">
                  <c:v>12月</c:v>
                </c:pt>
              </c:strCache>
            </c:strRef>
          </c:cat>
          <c:val>
            <c:numRef>
              <c:f>'CRIC-上海-项目详情.交易.项目累计.供求'!$G$4:$G$22</c:f>
              <c:numCache>
                <c:formatCode>General</c:formatCode>
                <c:ptCount val="19"/>
                <c:pt idx="0">
                  <c:v>0</c:v>
                </c:pt>
                <c:pt idx="1">
                  <c:v>0</c:v>
                </c:pt>
                <c:pt idx="2">
                  <c:v>0</c:v>
                </c:pt>
                <c:pt idx="3">
                  <c:v>0</c:v>
                </c:pt>
                <c:pt idx="4">
                  <c:v>52038</c:v>
                </c:pt>
                <c:pt idx="5">
                  <c:v>0</c:v>
                </c:pt>
                <c:pt idx="6">
                  <c:v>53571</c:v>
                </c:pt>
                <c:pt idx="7">
                  <c:v>0</c:v>
                </c:pt>
                <c:pt idx="8">
                  <c:v>54654</c:v>
                </c:pt>
                <c:pt idx="9">
                  <c:v>54835</c:v>
                </c:pt>
                <c:pt idx="10">
                  <c:v>50785</c:v>
                </c:pt>
                <c:pt idx="11">
                  <c:v>0</c:v>
                </c:pt>
                <c:pt idx="12">
                  <c:v>0</c:v>
                </c:pt>
                <c:pt idx="13">
                  <c:v>0</c:v>
                </c:pt>
                <c:pt idx="14">
                  <c:v>0</c:v>
                </c:pt>
                <c:pt idx="15">
                  <c:v>0</c:v>
                </c:pt>
                <c:pt idx="16">
                  <c:v>0</c:v>
                </c:pt>
                <c:pt idx="17">
                  <c:v>0</c:v>
                </c:pt>
                <c:pt idx="18">
                  <c:v>0</c:v>
                </c:pt>
              </c:numCache>
            </c:numRef>
          </c:val>
          <c:smooth val="0"/>
          <c:extLst>
            <c:ext xmlns:c16="http://schemas.microsoft.com/office/drawing/2014/chart" uri="{C3380CC4-5D6E-409C-BE32-E72D297353CC}">
              <c16:uniqueId val="{00000005-5317-48B5-B73E-2F2D2D09CF3E}"/>
            </c:ext>
          </c:extLst>
        </c:ser>
        <c:dLbls>
          <c:showLegendKey val="0"/>
          <c:showVal val="0"/>
          <c:showCatName val="0"/>
          <c:showSerName val="0"/>
          <c:showPercent val="0"/>
          <c:showBubbleSize val="0"/>
        </c:dLbls>
        <c:marker val="1"/>
        <c:smooth val="0"/>
        <c:axId val="344216128"/>
        <c:axId val="347507328"/>
      </c:lineChart>
      <c:catAx>
        <c:axId val="338483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楷体" panose="02010609060101010101" pitchFamily="49" charset="-122"/>
                <a:ea typeface="楷体" panose="02010609060101010101" pitchFamily="49" charset="-122"/>
                <a:cs typeface="+mn-ea"/>
                <a:sym typeface="+mn-lt"/>
              </a:defRPr>
            </a:pPr>
            <a:endParaRPr lang="zh-CN"/>
          </a:p>
        </c:txPr>
        <c:crossAx val="338820736"/>
        <c:crosses val="autoZero"/>
        <c:auto val="1"/>
        <c:lblAlgn val="ctr"/>
        <c:lblOffset val="100"/>
        <c:noMultiLvlLbl val="0"/>
      </c:catAx>
      <c:valAx>
        <c:axId val="338820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楷体" panose="02010609060101010101" pitchFamily="49" charset="-122"/>
                <a:ea typeface="楷体" panose="02010609060101010101" pitchFamily="49" charset="-122"/>
                <a:cs typeface="+mn-ea"/>
                <a:sym typeface="+mn-lt"/>
              </a:defRPr>
            </a:pPr>
            <a:endParaRPr lang="zh-CN"/>
          </a:p>
        </c:txPr>
        <c:crossAx val="338483216"/>
        <c:crosses val="autoZero"/>
        <c:crossBetween val="between"/>
      </c:valAx>
      <c:valAx>
        <c:axId val="34750732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楷体" panose="02010609060101010101" pitchFamily="49" charset="-122"/>
                <a:ea typeface="楷体" panose="02010609060101010101" pitchFamily="49" charset="-122"/>
                <a:cs typeface="+mn-ea"/>
                <a:sym typeface="+mn-lt"/>
              </a:defRPr>
            </a:pPr>
            <a:endParaRPr lang="zh-CN"/>
          </a:p>
        </c:txPr>
        <c:crossAx val="344216128"/>
        <c:crosses val="max"/>
        <c:crossBetween val="between"/>
      </c:valAx>
      <c:catAx>
        <c:axId val="344216128"/>
        <c:scaling>
          <c:orientation val="minMax"/>
        </c:scaling>
        <c:delete val="1"/>
        <c:axPos val="b"/>
        <c:numFmt formatCode="General" sourceLinked="1"/>
        <c:majorTickMark val="out"/>
        <c:minorTickMark val="none"/>
        <c:tickLblPos val="nextTo"/>
        <c:crossAx val="347507328"/>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solidFill>
                <a:latin typeface="楷体" panose="02010609060101010101" pitchFamily="49" charset="-122"/>
                <a:ea typeface="楷体" panose="02010609060101010101" pitchFamily="49" charset="-122"/>
                <a:cs typeface="+mn-ea"/>
                <a:sym typeface="+mn-lt"/>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楷体" panose="02010609060101010101" pitchFamily="49" charset="-122"/>
              <a:ea typeface="楷体" panose="02010609060101010101" pitchFamily="49" charset="-122"/>
              <a:cs typeface="+mn-ea"/>
              <a:sym typeface="+mn-lt"/>
            </a:defRPr>
          </a:pPr>
          <a:endParaRPr lang="zh-CN"/>
        </a:p>
      </c:txPr>
    </c:legend>
    <c:plotVisOnly val="1"/>
    <c:dispBlanksAs val="gap"/>
    <c:showDLblsOverMax val="0"/>
  </c:chart>
  <c:spPr>
    <a:noFill/>
    <a:ln>
      <a:noFill/>
    </a:ln>
    <a:effectLst/>
  </c:spPr>
  <c:txPr>
    <a:bodyPr/>
    <a:lstStyle/>
    <a:p>
      <a:pPr>
        <a:defRPr>
          <a:solidFill>
            <a:schemeClr val="tx1"/>
          </a:solidFill>
          <a:latin typeface="楷体" panose="02010609060101010101" pitchFamily="49" charset="-122"/>
          <a:ea typeface="楷体" panose="02010609060101010101" pitchFamily="49" charset="-122"/>
          <a:cs typeface="+mn-ea"/>
          <a:sym typeface="+mn-lt"/>
        </a:defRPr>
      </a:pPr>
      <a:endParaRPr lang="zh-CN"/>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8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r>
              <a:rPr lang="zh-CN" b="1"/>
              <a:t>保利西郊和煦领墅（二期）月度销售走势</a:t>
            </a:r>
          </a:p>
        </c:rich>
      </c:tx>
      <c:overlay val="0"/>
      <c:spPr>
        <a:noFill/>
        <a:ln>
          <a:noFill/>
        </a:ln>
        <a:effectLst/>
      </c:spPr>
      <c:txPr>
        <a:bodyPr rot="0" spcFirstLastPara="1" vertOverflow="ellipsis" vert="horz" wrap="square" anchor="ctr" anchorCtr="1"/>
        <a:lstStyle/>
        <a:p>
          <a:pPr>
            <a:defRPr sz="108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endParaRPr lang="zh-CN"/>
        </a:p>
      </c:txPr>
    </c:title>
    <c:autoTitleDeleted val="0"/>
    <c:plotArea>
      <c:layout/>
      <c:barChart>
        <c:barDir val="col"/>
        <c:grouping val="clustered"/>
        <c:varyColors val="0"/>
        <c:ser>
          <c:idx val="0"/>
          <c:order val="0"/>
          <c:tx>
            <c:strRef>
              <c:f>'CRIC-上海-项目详情.交易.项目累计.供求'!$B$3</c:f>
              <c:strCache>
                <c:ptCount val="1"/>
                <c:pt idx="0">
                  <c:v>洋房成交套数(套)</c:v>
                </c:pt>
              </c:strCache>
            </c:strRef>
          </c:tx>
          <c:spPr>
            <a:solidFill>
              <a:schemeClr val="accent2"/>
            </a:solidFill>
            <a:ln>
              <a:noFill/>
            </a:ln>
            <a:effectLst/>
          </c:spPr>
          <c:invertIfNegative val="0"/>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'CRIC-上海-项目详情.交易.项目累计.供求'!$B$4:$B$10</c:f>
              <c:numCache>
                <c:formatCode>General</c:formatCode>
                <c:ptCount val="7"/>
                <c:pt idx="0">
                  <c:v>94</c:v>
                </c:pt>
                <c:pt idx="1">
                  <c:v>20</c:v>
                </c:pt>
                <c:pt idx="2">
                  <c:v>29</c:v>
                </c:pt>
                <c:pt idx="3">
                  <c:v>30</c:v>
                </c:pt>
                <c:pt idx="4">
                  <c:v>25</c:v>
                </c:pt>
                <c:pt idx="5">
                  <c:v>16</c:v>
                </c:pt>
                <c:pt idx="6">
                  <c:v>9</c:v>
                </c:pt>
              </c:numCache>
            </c:numRef>
          </c:val>
          <c:extLst>
            <c:ext xmlns:c16="http://schemas.microsoft.com/office/drawing/2014/chart" uri="{C3380CC4-5D6E-409C-BE32-E72D297353CC}">
              <c16:uniqueId val="{00000000-E362-43CD-A458-5A73833449E2}"/>
            </c:ext>
          </c:extLst>
        </c:ser>
        <c:ser>
          <c:idx val="2"/>
          <c:order val="2"/>
          <c:tx>
            <c:strRef>
              <c:f>'CRIC-上海-项目详情.交易.项目累计.供求'!$D$3</c:f>
              <c:strCache>
                <c:ptCount val="1"/>
                <c:pt idx="0">
                  <c:v>叠墅成交套数(套)</c:v>
                </c:pt>
              </c:strCache>
            </c:strRef>
          </c:tx>
          <c:spPr>
            <a:solidFill>
              <a:schemeClr val="accent6"/>
            </a:solidFill>
            <a:ln>
              <a:noFill/>
            </a:ln>
            <a:effectLst/>
          </c:spPr>
          <c:invertIfNegative val="0"/>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'CRIC-上海-项目详情.交易.项目累计.供求'!$D$4:$D$10</c:f>
              <c:numCache>
                <c:formatCode>General</c:formatCode>
                <c:ptCount val="7"/>
                <c:pt idx="3">
                  <c:v>5</c:v>
                </c:pt>
                <c:pt idx="4">
                  <c:v>40</c:v>
                </c:pt>
                <c:pt idx="5">
                  <c:v>13</c:v>
                </c:pt>
                <c:pt idx="6">
                  <c:v>28</c:v>
                </c:pt>
              </c:numCache>
            </c:numRef>
          </c:val>
          <c:extLst>
            <c:ext xmlns:c16="http://schemas.microsoft.com/office/drawing/2014/chart" uri="{C3380CC4-5D6E-409C-BE32-E72D297353CC}">
              <c16:uniqueId val="{00000001-E362-43CD-A458-5A73833449E2}"/>
            </c:ext>
          </c:extLst>
        </c:ser>
        <c:ser>
          <c:idx val="4"/>
          <c:order val="4"/>
          <c:tx>
            <c:strRef>
              <c:f>'CRIC-上海-项目详情.交易.项目累计.供求'!$F$3</c:f>
              <c:strCache>
                <c:ptCount val="1"/>
                <c:pt idx="0">
                  <c:v>联排成交套数(套)</c:v>
                </c:pt>
              </c:strCache>
            </c:strRef>
          </c:tx>
          <c:spPr>
            <a:solidFill>
              <a:schemeClr val="accent4">
                <a:lumMod val="60000"/>
              </a:schemeClr>
            </a:solidFill>
            <a:ln>
              <a:noFill/>
            </a:ln>
            <a:effectLst/>
          </c:spPr>
          <c:invertIfNegative val="0"/>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'CRIC-上海-项目详情.交易.项目累计.供求'!$F$4:$F$10</c:f>
              <c:numCache>
                <c:formatCode>General</c:formatCode>
                <c:ptCount val="7"/>
                <c:pt idx="0">
                  <c:v>26</c:v>
                </c:pt>
                <c:pt idx="1">
                  <c:v>8</c:v>
                </c:pt>
                <c:pt idx="2">
                  <c:v>5</c:v>
                </c:pt>
                <c:pt idx="3">
                  <c:v>7</c:v>
                </c:pt>
                <c:pt idx="4">
                  <c:v>13</c:v>
                </c:pt>
                <c:pt idx="5">
                  <c:v>8</c:v>
                </c:pt>
                <c:pt idx="6">
                  <c:v>16</c:v>
                </c:pt>
              </c:numCache>
            </c:numRef>
          </c:val>
          <c:extLst>
            <c:ext xmlns:c16="http://schemas.microsoft.com/office/drawing/2014/chart" uri="{C3380CC4-5D6E-409C-BE32-E72D297353CC}">
              <c16:uniqueId val="{00000002-E362-43CD-A458-5A73833449E2}"/>
            </c:ext>
          </c:extLst>
        </c:ser>
        <c:dLbls>
          <c:showLegendKey val="0"/>
          <c:showVal val="0"/>
          <c:showCatName val="0"/>
          <c:showSerName val="0"/>
          <c:showPercent val="0"/>
          <c:showBubbleSize val="0"/>
        </c:dLbls>
        <c:gapWidth val="219"/>
        <c:overlap val="-27"/>
        <c:axId val="1731271712"/>
        <c:axId val="1732616432"/>
      </c:barChart>
      <c:lineChart>
        <c:grouping val="standard"/>
        <c:varyColors val="0"/>
        <c:ser>
          <c:idx val="1"/>
          <c:order val="1"/>
          <c:tx>
            <c:strRef>
              <c:f>'CRIC-上海-项目详情.交易.项目累计.供求'!$C$3</c:f>
              <c:strCache>
                <c:ptCount val="1"/>
                <c:pt idx="0">
                  <c:v>洋房成交均价(元/㎡)</c:v>
                </c:pt>
              </c:strCache>
            </c:strRef>
          </c:tx>
          <c:spPr>
            <a:ln w="28575" cap="rnd">
              <a:solidFill>
                <a:schemeClr val="accent4"/>
              </a:solidFill>
              <a:round/>
            </a:ln>
            <a:effectLst/>
          </c:spPr>
          <c:marker>
            <c:symbol val="none"/>
          </c:marker>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'CRIC-上海-项目详情.交易.项目累计.供求'!$C$4:$C$10</c:f>
              <c:numCache>
                <c:formatCode>General</c:formatCode>
                <c:ptCount val="7"/>
                <c:pt idx="0">
                  <c:v>45008</c:v>
                </c:pt>
                <c:pt idx="1">
                  <c:v>44439</c:v>
                </c:pt>
                <c:pt idx="2">
                  <c:v>43501</c:v>
                </c:pt>
                <c:pt idx="3">
                  <c:v>43587</c:v>
                </c:pt>
                <c:pt idx="4">
                  <c:v>47081</c:v>
                </c:pt>
                <c:pt idx="5">
                  <c:v>46529</c:v>
                </c:pt>
                <c:pt idx="6">
                  <c:v>46450</c:v>
                </c:pt>
              </c:numCache>
            </c:numRef>
          </c:val>
          <c:smooth val="0"/>
          <c:extLst>
            <c:ext xmlns:c16="http://schemas.microsoft.com/office/drawing/2014/chart" uri="{C3380CC4-5D6E-409C-BE32-E72D297353CC}">
              <c16:uniqueId val="{00000003-E362-43CD-A458-5A73833449E2}"/>
            </c:ext>
          </c:extLst>
        </c:ser>
        <c:ser>
          <c:idx val="3"/>
          <c:order val="3"/>
          <c:tx>
            <c:strRef>
              <c:f>'CRIC-上海-项目详情.交易.项目累计.供求'!$E$3</c:f>
              <c:strCache>
                <c:ptCount val="1"/>
                <c:pt idx="0">
                  <c:v>叠墅成交均价(元/㎡)</c:v>
                </c:pt>
              </c:strCache>
            </c:strRef>
          </c:tx>
          <c:spPr>
            <a:ln w="28575" cap="rnd">
              <a:solidFill>
                <a:schemeClr val="accent2">
                  <a:lumMod val="60000"/>
                </a:schemeClr>
              </a:solidFill>
              <a:round/>
            </a:ln>
            <a:effectLst/>
          </c:spPr>
          <c:marker>
            <c:symbol val="none"/>
          </c:marker>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'CRIC-上海-项目详情.交易.项目累计.供求'!$E$4:$E$10</c:f>
              <c:numCache>
                <c:formatCode>General</c:formatCode>
                <c:ptCount val="7"/>
                <c:pt idx="3">
                  <c:v>56480</c:v>
                </c:pt>
                <c:pt idx="4">
                  <c:v>58610</c:v>
                </c:pt>
                <c:pt idx="5">
                  <c:v>57942</c:v>
                </c:pt>
                <c:pt idx="6">
                  <c:v>59313</c:v>
                </c:pt>
              </c:numCache>
            </c:numRef>
          </c:val>
          <c:smooth val="0"/>
          <c:extLst>
            <c:ext xmlns:c16="http://schemas.microsoft.com/office/drawing/2014/chart" uri="{C3380CC4-5D6E-409C-BE32-E72D297353CC}">
              <c16:uniqueId val="{00000004-E362-43CD-A458-5A73833449E2}"/>
            </c:ext>
          </c:extLst>
        </c:ser>
        <c:ser>
          <c:idx val="5"/>
          <c:order val="5"/>
          <c:tx>
            <c:strRef>
              <c:f>'CRIC-上海-项目详情.交易.项目累计.供求'!$G$3</c:f>
              <c:strCache>
                <c:ptCount val="1"/>
                <c:pt idx="0">
                  <c:v>联排成交均价(元/㎡)</c:v>
                </c:pt>
              </c:strCache>
            </c:strRef>
          </c:tx>
          <c:spPr>
            <a:ln w="28575" cap="rnd">
              <a:solidFill>
                <a:schemeClr val="accent6">
                  <a:lumMod val="60000"/>
                </a:schemeClr>
              </a:solidFill>
              <a:round/>
            </a:ln>
            <a:effectLst/>
          </c:spPr>
          <c:marker>
            <c:symbol val="none"/>
          </c:marker>
          <c:cat>
            <c:strRef>
              <c:f>'CRIC-上海-项目详情.交易.项目累计.供求'!$A$4:$A$10</c:f>
              <c:strCache>
                <c:ptCount val="7"/>
                <c:pt idx="0">
                  <c:v>2025年06月</c:v>
                </c:pt>
                <c:pt idx="1">
                  <c:v>2025年07月</c:v>
                </c:pt>
                <c:pt idx="2">
                  <c:v>2025年08月</c:v>
                </c:pt>
                <c:pt idx="3">
                  <c:v>2025年09月</c:v>
                </c:pt>
                <c:pt idx="4">
                  <c:v>2025年10月</c:v>
                </c:pt>
                <c:pt idx="5">
                  <c:v>2025年11月</c:v>
                </c:pt>
                <c:pt idx="6">
                  <c:v>2025年12月</c:v>
                </c:pt>
              </c:strCache>
            </c:strRef>
          </c:cat>
          <c:val>
            <c:numRef>
              <c:f>'CRIC-上海-项目详情.交易.项目累计.供求'!$G$4:$G$10</c:f>
              <c:numCache>
                <c:formatCode>General</c:formatCode>
                <c:ptCount val="7"/>
                <c:pt idx="0">
                  <c:v>73093</c:v>
                </c:pt>
                <c:pt idx="1">
                  <c:v>72810</c:v>
                </c:pt>
                <c:pt idx="2">
                  <c:v>72024</c:v>
                </c:pt>
                <c:pt idx="3">
                  <c:v>73080</c:v>
                </c:pt>
                <c:pt idx="4">
                  <c:v>74031</c:v>
                </c:pt>
                <c:pt idx="5">
                  <c:v>72255</c:v>
                </c:pt>
                <c:pt idx="6">
                  <c:v>74224</c:v>
                </c:pt>
              </c:numCache>
            </c:numRef>
          </c:val>
          <c:smooth val="0"/>
          <c:extLst>
            <c:ext xmlns:c16="http://schemas.microsoft.com/office/drawing/2014/chart" uri="{C3380CC4-5D6E-409C-BE32-E72D297353CC}">
              <c16:uniqueId val="{00000005-E362-43CD-A458-5A73833449E2}"/>
            </c:ext>
          </c:extLst>
        </c:ser>
        <c:dLbls>
          <c:showLegendKey val="0"/>
          <c:showVal val="0"/>
          <c:showCatName val="0"/>
          <c:showSerName val="0"/>
          <c:showPercent val="0"/>
          <c:showBubbleSize val="0"/>
        </c:dLbls>
        <c:marker val="1"/>
        <c:smooth val="0"/>
        <c:axId val="1837408768"/>
        <c:axId val="1840221648"/>
      </c:lineChart>
      <c:catAx>
        <c:axId val="1731271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endParaRPr lang="zh-CN"/>
          </a:p>
        </c:txPr>
        <c:crossAx val="1732616432"/>
        <c:crosses val="autoZero"/>
        <c:auto val="1"/>
        <c:lblAlgn val="ctr"/>
        <c:lblOffset val="100"/>
        <c:noMultiLvlLbl val="0"/>
      </c:catAx>
      <c:valAx>
        <c:axId val="1732616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endParaRPr lang="zh-CN"/>
          </a:p>
        </c:txPr>
        <c:crossAx val="1731271712"/>
        <c:crosses val="autoZero"/>
        <c:crossBetween val="between"/>
      </c:valAx>
      <c:valAx>
        <c:axId val="18402216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endParaRPr lang="zh-CN"/>
          </a:p>
        </c:txPr>
        <c:crossAx val="1837408768"/>
        <c:crosses val="max"/>
        <c:crossBetween val="between"/>
      </c:valAx>
      <c:catAx>
        <c:axId val="1837408768"/>
        <c:scaling>
          <c:orientation val="minMax"/>
        </c:scaling>
        <c:delete val="1"/>
        <c:axPos val="b"/>
        <c:numFmt formatCode="General" sourceLinked="1"/>
        <c:majorTickMark val="out"/>
        <c:minorTickMark val="none"/>
        <c:tickLblPos val="nextTo"/>
        <c:crossAx val="18402216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ea"/>
              <a:sym typeface="+mn-lt"/>
            </a:defRPr>
          </a:pPr>
          <a:endParaRPr lang="zh-CN"/>
        </a:p>
      </c:txPr>
    </c:legend>
    <c:plotVisOnly val="1"/>
    <c:dispBlanksAs val="gap"/>
    <c:showDLblsOverMax val="0"/>
  </c:chart>
  <c:spPr>
    <a:noFill/>
    <a:ln>
      <a:noFill/>
    </a:ln>
    <a:effectLst/>
  </c:spPr>
  <c:txPr>
    <a:bodyPr/>
    <a:lstStyle/>
    <a:p>
      <a:pPr>
        <a:defRPr sz="900">
          <a:latin typeface="楷体" panose="02010609060101010101" pitchFamily="49" charset="-122"/>
          <a:ea typeface="楷体" panose="02010609060101010101" pitchFamily="49" charset="-122"/>
          <a:cs typeface="+mn-ea"/>
          <a:sym typeface="+mn-lt"/>
        </a:defRPr>
      </a:pPr>
      <a:endParaRPr lang="zh-CN"/>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ea"/>
                <a:sym typeface="+mn-lt"/>
              </a:defRPr>
            </a:pPr>
            <a:r>
              <a:rPr lang="zh-CN" b="1"/>
              <a:t>保利西郊和煦（一期）月度销售走势</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'CRIC-上海-项目详情.交易.项目累计.供求'!$B$3</c:f>
              <c:strCache>
                <c:ptCount val="1"/>
                <c:pt idx="0">
                  <c:v>高层成交套数(套)</c:v>
                </c:pt>
              </c:strCache>
            </c:strRef>
          </c:tx>
          <c:spPr>
            <a:solidFill>
              <a:schemeClr val="accent1"/>
            </a:solidFill>
            <a:ln>
              <a:noFill/>
            </a:ln>
            <a:effectLst/>
          </c:spPr>
          <c:invertIfNegative val="0"/>
          <c:cat>
            <c:strRef>
              <c:f>'CRIC-上海-项目详情.交易.项目累计.供求'!$A$4:$A$15</c:f>
              <c:strCache>
                <c:ptCount val="12"/>
                <c:pt idx="0">
                  <c:v>2024年06月</c:v>
                </c:pt>
                <c:pt idx="1">
                  <c:v>2024年07月</c:v>
                </c:pt>
                <c:pt idx="2">
                  <c:v>2024年08月</c:v>
                </c:pt>
                <c:pt idx="3">
                  <c:v>2024年09月</c:v>
                </c:pt>
                <c:pt idx="4">
                  <c:v>2024年10月</c:v>
                </c:pt>
                <c:pt idx="5">
                  <c:v>2024年11月</c:v>
                </c:pt>
                <c:pt idx="6">
                  <c:v>2024年12月</c:v>
                </c:pt>
                <c:pt idx="7">
                  <c:v>2025年01月</c:v>
                </c:pt>
                <c:pt idx="8">
                  <c:v>2025年02月</c:v>
                </c:pt>
                <c:pt idx="9">
                  <c:v>2025年03月</c:v>
                </c:pt>
                <c:pt idx="10">
                  <c:v>2025年04月</c:v>
                </c:pt>
                <c:pt idx="11">
                  <c:v>2025年05月</c:v>
                </c:pt>
              </c:strCache>
            </c:strRef>
          </c:cat>
          <c:val>
            <c:numRef>
              <c:f>'CRIC-上海-项目详情.交易.项目累计.供求'!$B$4:$B$15</c:f>
              <c:numCache>
                <c:formatCode>General</c:formatCode>
                <c:ptCount val="12"/>
                <c:pt idx="0">
                  <c:v>65</c:v>
                </c:pt>
                <c:pt idx="1">
                  <c:v>53</c:v>
                </c:pt>
                <c:pt idx="2">
                  <c:v>19</c:v>
                </c:pt>
                <c:pt idx="3">
                  <c:v>11</c:v>
                </c:pt>
                <c:pt idx="4">
                  <c:v>46</c:v>
                </c:pt>
                <c:pt idx="5">
                  <c:v>30</c:v>
                </c:pt>
                <c:pt idx="6">
                  <c:v>56</c:v>
                </c:pt>
                <c:pt idx="7">
                  <c:v>35</c:v>
                </c:pt>
                <c:pt idx="8">
                  <c:v>22</c:v>
                </c:pt>
                <c:pt idx="9">
                  <c:v>49</c:v>
                </c:pt>
                <c:pt idx="10">
                  <c:v>17</c:v>
                </c:pt>
                <c:pt idx="11">
                  <c:v>11</c:v>
                </c:pt>
              </c:numCache>
            </c:numRef>
          </c:val>
          <c:extLst>
            <c:ext xmlns:c16="http://schemas.microsoft.com/office/drawing/2014/chart" uri="{C3380CC4-5D6E-409C-BE32-E72D297353CC}">
              <c16:uniqueId val="{00000000-EE16-4DCB-B7D7-53F53931A03D}"/>
            </c:ext>
          </c:extLst>
        </c:ser>
        <c:ser>
          <c:idx val="2"/>
          <c:order val="2"/>
          <c:tx>
            <c:strRef>
              <c:f>'CRIC-上海-项目详情.交易.项目累计.供求'!$D$3</c:f>
              <c:strCache>
                <c:ptCount val="1"/>
                <c:pt idx="0">
                  <c:v>联排成交套数(套)</c:v>
                </c:pt>
              </c:strCache>
            </c:strRef>
          </c:tx>
          <c:spPr>
            <a:solidFill>
              <a:schemeClr val="accent3"/>
            </a:solidFill>
            <a:ln>
              <a:noFill/>
            </a:ln>
            <a:effectLst/>
          </c:spPr>
          <c:invertIfNegative val="0"/>
          <c:cat>
            <c:strRef>
              <c:f>'CRIC-上海-项目详情.交易.项目累计.供求'!$A$4:$A$15</c:f>
              <c:strCache>
                <c:ptCount val="12"/>
                <c:pt idx="0">
                  <c:v>2024年06月</c:v>
                </c:pt>
                <c:pt idx="1">
                  <c:v>2024年07月</c:v>
                </c:pt>
                <c:pt idx="2">
                  <c:v>2024年08月</c:v>
                </c:pt>
                <c:pt idx="3">
                  <c:v>2024年09月</c:v>
                </c:pt>
                <c:pt idx="4">
                  <c:v>2024年10月</c:v>
                </c:pt>
                <c:pt idx="5">
                  <c:v>2024年11月</c:v>
                </c:pt>
                <c:pt idx="6">
                  <c:v>2024年12月</c:v>
                </c:pt>
                <c:pt idx="7">
                  <c:v>2025年01月</c:v>
                </c:pt>
                <c:pt idx="8">
                  <c:v>2025年02月</c:v>
                </c:pt>
                <c:pt idx="9">
                  <c:v>2025年03月</c:v>
                </c:pt>
                <c:pt idx="10">
                  <c:v>2025年04月</c:v>
                </c:pt>
                <c:pt idx="11">
                  <c:v>2025年05月</c:v>
                </c:pt>
              </c:strCache>
            </c:strRef>
          </c:cat>
          <c:val>
            <c:numRef>
              <c:f>'CRIC-上海-项目详情.交易.项目累计.供求'!$D$4:$D$15</c:f>
              <c:numCache>
                <c:formatCode>General</c:formatCode>
                <c:ptCount val="12"/>
                <c:pt idx="0">
                  <c:v>53</c:v>
                </c:pt>
                <c:pt idx="1">
                  <c:v>11</c:v>
                </c:pt>
                <c:pt idx="2">
                  <c:v>5</c:v>
                </c:pt>
                <c:pt idx="3">
                  <c:v>2</c:v>
                </c:pt>
                <c:pt idx="4">
                  <c:v>25</c:v>
                </c:pt>
                <c:pt idx="5">
                  <c:v>4</c:v>
                </c:pt>
                <c:pt idx="6">
                  <c:v>2</c:v>
                </c:pt>
                <c:pt idx="7">
                  <c:v>0</c:v>
                </c:pt>
                <c:pt idx="8">
                  <c:v>1</c:v>
                </c:pt>
                <c:pt idx="9">
                  <c:v>1</c:v>
                </c:pt>
                <c:pt idx="10">
                  <c:v>0</c:v>
                </c:pt>
                <c:pt idx="11">
                  <c:v>0</c:v>
                </c:pt>
              </c:numCache>
            </c:numRef>
          </c:val>
          <c:extLst>
            <c:ext xmlns:c16="http://schemas.microsoft.com/office/drawing/2014/chart" uri="{C3380CC4-5D6E-409C-BE32-E72D297353CC}">
              <c16:uniqueId val="{00000001-EE16-4DCB-B7D7-53F53931A03D}"/>
            </c:ext>
          </c:extLst>
        </c:ser>
        <c:dLbls>
          <c:showLegendKey val="0"/>
          <c:showVal val="0"/>
          <c:showCatName val="0"/>
          <c:showSerName val="0"/>
          <c:showPercent val="0"/>
          <c:showBubbleSize val="0"/>
        </c:dLbls>
        <c:gapWidth val="219"/>
        <c:overlap val="-27"/>
        <c:axId val="1285446992"/>
        <c:axId val="1356366944"/>
      </c:barChart>
      <c:lineChart>
        <c:grouping val="standard"/>
        <c:varyColors val="0"/>
        <c:ser>
          <c:idx val="1"/>
          <c:order val="1"/>
          <c:tx>
            <c:strRef>
              <c:f>'CRIC-上海-项目详情.交易.项目累计.供求'!$C$3</c:f>
              <c:strCache>
                <c:ptCount val="1"/>
                <c:pt idx="0">
                  <c:v>高层成交均价(元/㎡)</c:v>
                </c:pt>
              </c:strCache>
            </c:strRef>
          </c:tx>
          <c:spPr>
            <a:ln w="28575" cap="rnd">
              <a:solidFill>
                <a:schemeClr val="accent2"/>
              </a:solidFill>
              <a:round/>
            </a:ln>
            <a:effectLst/>
          </c:spPr>
          <c:marker>
            <c:symbol val="none"/>
          </c:marker>
          <c:cat>
            <c:strRef>
              <c:f>'CRIC-上海-项目详情.交易.项目累计.供求'!$A$4:$A$15</c:f>
              <c:strCache>
                <c:ptCount val="12"/>
                <c:pt idx="0">
                  <c:v>2024年06月</c:v>
                </c:pt>
                <c:pt idx="1">
                  <c:v>2024年07月</c:v>
                </c:pt>
                <c:pt idx="2">
                  <c:v>2024年08月</c:v>
                </c:pt>
                <c:pt idx="3">
                  <c:v>2024年09月</c:v>
                </c:pt>
                <c:pt idx="4">
                  <c:v>2024年10月</c:v>
                </c:pt>
                <c:pt idx="5">
                  <c:v>2024年11月</c:v>
                </c:pt>
                <c:pt idx="6">
                  <c:v>2024年12月</c:v>
                </c:pt>
                <c:pt idx="7">
                  <c:v>2025年01月</c:v>
                </c:pt>
                <c:pt idx="8">
                  <c:v>2025年02月</c:v>
                </c:pt>
                <c:pt idx="9">
                  <c:v>2025年03月</c:v>
                </c:pt>
                <c:pt idx="10">
                  <c:v>2025年04月</c:v>
                </c:pt>
                <c:pt idx="11">
                  <c:v>2025年05月</c:v>
                </c:pt>
              </c:strCache>
            </c:strRef>
          </c:cat>
          <c:val>
            <c:numRef>
              <c:f>'CRIC-上海-项目详情.交易.项目累计.供求'!$C$4:$C$15</c:f>
              <c:numCache>
                <c:formatCode>General</c:formatCode>
                <c:ptCount val="12"/>
                <c:pt idx="0">
                  <c:v>45306</c:v>
                </c:pt>
                <c:pt idx="1">
                  <c:v>44059</c:v>
                </c:pt>
                <c:pt idx="2">
                  <c:v>43476</c:v>
                </c:pt>
                <c:pt idx="3">
                  <c:v>44857</c:v>
                </c:pt>
                <c:pt idx="4">
                  <c:v>46868</c:v>
                </c:pt>
                <c:pt idx="5">
                  <c:v>44676</c:v>
                </c:pt>
                <c:pt idx="6">
                  <c:v>45155</c:v>
                </c:pt>
                <c:pt idx="7">
                  <c:v>43794</c:v>
                </c:pt>
                <c:pt idx="8">
                  <c:v>43409</c:v>
                </c:pt>
                <c:pt idx="9">
                  <c:v>44814</c:v>
                </c:pt>
                <c:pt idx="10">
                  <c:v>43858</c:v>
                </c:pt>
                <c:pt idx="11">
                  <c:v>44219</c:v>
                </c:pt>
              </c:numCache>
            </c:numRef>
          </c:val>
          <c:smooth val="0"/>
          <c:extLst>
            <c:ext xmlns:c16="http://schemas.microsoft.com/office/drawing/2014/chart" uri="{C3380CC4-5D6E-409C-BE32-E72D297353CC}">
              <c16:uniqueId val="{00000002-EE16-4DCB-B7D7-53F53931A03D}"/>
            </c:ext>
          </c:extLst>
        </c:ser>
        <c:ser>
          <c:idx val="3"/>
          <c:order val="3"/>
          <c:tx>
            <c:strRef>
              <c:f>'CRIC-上海-项目详情.交易.项目累计.供求'!$E$3</c:f>
              <c:strCache>
                <c:ptCount val="1"/>
                <c:pt idx="0">
                  <c:v>联排成交均价(元/㎡)</c:v>
                </c:pt>
              </c:strCache>
            </c:strRef>
          </c:tx>
          <c:spPr>
            <a:ln w="28575" cap="rnd">
              <a:solidFill>
                <a:schemeClr val="accent4"/>
              </a:solidFill>
              <a:round/>
            </a:ln>
            <a:effectLst/>
          </c:spPr>
          <c:marker>
            <c:symbol val="none"/>
          </c:marker>
          <c:cat>
            <c:strRef>
              <c:f>'CRIC-上海-项目详情.交易.项目累计.供求'!$A$4:$A$15</c:f>
              <c:strCache>
                <c:ptCount val="12"/>
                <c:pt idx="0">
                  <c:v>2024年06月</c:v>
                </c:pt>
                <c:pt idx="1">
                  <c:v>2024年07月</c:v>
                </c:pt>
                <c:pt idx="2">
                  <c:v>2024年08月</c:v>
                </c:pt>
                <c:pt idx="3">
                  <c:v>2024年09月</c:v>
                </c:pt>
                <c:pt idx="4">
                  <c:v>2024年10月</c:v>
                </c:pt>
                <c:pt idx="5">
                  <c:v>2024年11月</c:v>
                </c:pt>
                <c:pt idx="6">
                  <c:v>2024年12月</c:v>
                </c:pt>
                <c:pt idx="7">
                  <c:v>2025年01月</c:v>
                </c:pt>
                <c:pt idx="8">
                  <c:v>2025年02月</c:v>
                </c:pt>
                <c:pt idx="9">
                  <c:v>2025年03月</c:v>
                </c:pt>
                <c:pt idx="10">
                  <c:v>2025年04月</c:v>
                </c:pt>
                <c:pt idx="11">
                  <c:v>2025年05月</c:v>
                </c:pt>
              </c:strCache>
            </c:strRef>
          </c:cat>
          <c:val>
            <c:numRef>
              <c:f>'CRIC-上海-项目详情.交易.项目累计.供求'!$E$4:$E$15</c:f>
              <c:numCache>
                <c:formatCode>General</c:formatCode>
                <c:ptCount val="12"/>
                <c:pt idx="0">
                  <c:v>70140</c:v>
                </c:pt>
                <c:pt idx="1">
                  <c:v>70632</c:v>
                </c:pt>
                <c:pt idx="2">
                  <c:v>68199</c:v>
                </c:pt>
                <c:pt idx="3">
                  <c:v>66674</c:v>
                </c:pt>
                <c:pt idx="4">
                  <c:v>71527</c:v>
                </c:pt>
                <c:pt idx="5">
                  <c:v>73892</c:v>
                </c:pt>
                <c:pt idx="6">
                  <c:v>69956</c:v>
                </c:pt>
                <c:pt idx="7">
                  <c:v>0</c:v>
                </c:pt>
                <c:pt idx="8">
                  <c:v>70608</c:v>
                </c:pt>
                <c:pt idx="9">
                  <c:v>70654</c:v>
                </c:pt>
                <c:pt idx="10">
                  <c:v>0</c:v>
                </c:pt>
                <c:pt idx="11">
                  <c:v>0</c:v>
                </c:pt>
              </c:numCache>
            </c:numRef>
          </c:val>
          <c:smooth val="0"/>
          <c:extLst>
            <c:ext xmlns:c16="http://schemas.microsoft.com/office/drawing/2014/chart" uri="{C3380CC4-5D6E-409C-BE32-E72D297353CC}">
              <c16:uniqueId val="{00000003-EE16-4DCB-B7D7-53F53931A03D}"/>
            </c:ext>
          </c:extLst>
        </c:ser>
        <c:dLbls>
          <c:showLegendKey val="0"/>
          <c:showVal val="0"/>
          <c:showCatName val="0"/>
          <c:showSerName val="0"/>
          <c:showPercent val="0"/>
          <c:showBubbleSize val="0"/>
        </c:dLbls>
        <c:marker val="1"/>
        <c:smooth val="0"/>
        <c:axId val="1348322592"/>
        <c:axId val="1418739472"/>
      </c:lineChart>
      <c:catAx>
        <c:axId val="128544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ea"/>
                <a:sym typeface="+mn-lt"/>
              </a:defRPr>
            </a:pPr>
            <a:endParaRPr lang="zh-CN"/>
          </a:p>
        </c:txPr>
        <c:crossAx val="1356366944"/>
        <c:crosses val="autoZero"/>
        <c:auto val="1"/>
        <c:lblAlgn val="ctr"/>
        <c:lblOffset val="100"/>
        <c:noMultiLvlLbl val="0"/>
      </c:catAx>
      <c:valAx>
        <c:axId val="1356366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ea"/>
                <a:sym typeface="+mn-lt"/>
              </a:defRPr>
            </a:pPr>
            <a:endParaRPr lang="zh-CN"/>
          </a:p>
        </c:txPr>
        <c:crossAx val="1285446992"/>
        <c:crosses val="autoZero"/>
        <c:crossBetween val="between"/>
      </c:valAx>
      <c:valAx>
        <c:axId val="141873947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ea"/>
                <a:sym typeface="+mn-lt"/>
              </a:defRPr>
            </a:pPr>
            <a:endParaRPr lang="zh-CN"/>
          </a:p>
        </c:txPr>
        <c:crossAx val="1348322592"/>
        <c:crosses val="max"/>
        <c:crossBetween val="between"/>
      </c:valAx>
      <c:catAx>
        <c:axId val="1348322592"/>
        <c:scaling>
          <c:orientation val="minMax"/>
        </c:scaling>
        <c:delete val="1"/>
        <c:axPos val="b"/>
        <c:numFmt formatCode="General" sourceLinked="1"/>
        <c:majorTickMark val="out"/>
        <c:minorTickMark val="none"/>
        <c:tickLblPos val="nextTo"/>
        <c:crossAx val="14187394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sz="1000">
          <a:latin typeface="+mn-lt"/>
          <a:ea typeface="+mn-ea"/>
          <a:cs typeface="+mn-ea"/>
          <a:sym typeface="+mn-lt"/>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r>
              <a:rPr lang="zh-CN"/>
              <a:t>华发海上都荟月度销售走势</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'CRIC-上海-项目详情.交易.项目累计.供求'!$B$3</c:f>
              <c:strCache>
                <c:ptCount val="1"/>
                <c:pt idx="0">
                  <c:v>高层成交套数(套)</c:v>
                </c:pt>
              </c:strCache>
            </c:strRef>
          </c:tx>
          <c:spPr>
            <a:solidFill>
              <a:schemeClr val="accent1"/>
            </a:solidFill>
            <a:ln>
              <a:noFill/>
            </a:ln>
            <a:effectLst/>
          </c:spPr>
          <c:invertIfNegative val="0"/>
          <c:cat>
            <c:strRef>
              <c:f>'CRIC-上海-项目详情.交易.项目累计.供求'!$A$4:$A$25</c:f>
              <c:strCache>
                <c:ptCount val="22"/>
                <c:pt idx="0">
                  <c:v>2024年03月</c:v>
                </c:pt>
                <c:pt idx="1">
                  <c:v>2024年04月</c:v>
                </c:pt>
                <c:pt idx="2">
                  <c:v>2024年05月</c:v>
                </c:pt>
                <c:pt idx="3">
                  <c:v>2024年06月</c:v>
                </c:pt>
                <c:pt idx="4">
                  <c:v>2024年07月</c:v>
                </c:pt>
                <c:pt idx="5">
                  <c:v>2024年08月</c:v>
                </c:pt>
                <c:pt idx="6">
                  <c:v>2024年09月</c:v>
                </c:pt>
                <c:pt idx="7">
                  <c:v>2024年10月</c:v>
                </c:pt>
                <c:pt idx="8">
                  <c:v>2024年11月</c:v>
                </c:pt>
                <c:pt idx="9">
                  <c:v>2024年12月</c:v>
                </c:pt>
                <c:pt idx="10">
                  <c:v>2025年01月</c:v>
                </c:pt>
                <c:pt idx="11">
                  <c:v>2025年02月</c:v>
                </c:pt>
                <c:pt idx="12">
                  <c:v>2025年03月</c:v>
                </c:pt>
                <c:pt idx="13">
                  <c:v>2025年04月</c:v>
                </c:pt>
                <c:pt idx="14">
                  <c:v>2025年05月</c:v>
                </c:pt>
                <c:pt idx="15">
                  <c:v>2025年06月</c:v>
                </c:pt>
                <c:pt idx="16">
                  <c:v>2025年07月</c:v>
                </c:pt>
                <c:pt idx="17">
                  <c:v>2025年08月</c:v>
                </c:pt>
                <c:pt idx="18">
                  <c:v>2025年09月</c:v>
                </c:pt>
                <c:pt idx="19">
                  <c:v>2025年10月</c:v>
                </c:pt>
                <c:pt idx="20">
                  <c:v>2025年11月</c:v>
                </c:pt>
                <c:pt idx="21">
                  <c:v>2025年12月</c:v>
                </c:pt>
              </c:strCache>
            </c:strRef>
          </c:cat>
          <c:val>
            <c:numRef>
              <c:f>'CRIC-上海-项目详情.交易.项目累计.供求'!$B$4:$B$25</c:f>
              <c:numCache>
                <c:formatCode>General</c:formatCode>
                <c:ptCount val="22"/>
                <c:pt idx="0">
                  <c:v>46</c:v>
                </c:pt>
                <c:pt idx="1">
                  <c:v>25</c:v>
                </c:pt>
                <c:pt idx="2">
                  <c:v>21</c:v>
                </c:pt>
                <c:pt idx="3">
                  <c:v>30</c:v>
                </c:pt>
                <c:pt idx="4">
                  <c:v>28</c:v>
                </c:pt>
                <c:pt idx="5">
                  <c:v>33</c:v>
                </c:pt>
                <c:pt idx="6">
                  <c:v>20</c:v>
                </c:pt>
                <c:pt idx="7">
                  <c:v>46</c:v>
                </c:pt>
                <c:pt idx="8">
                  <c:v>33</c:v>
                </c:pt>
                <c:pt idx="9">
                  <c:v>93</c:v>
                </c:pt>
                <c:pt idx="10">
                  <c:v>59</c:v>
                </c:pt>
                <c:pt idx="11">
                  <c:v>26</c:v>
                </c:pt>
                <c:pt idx="12">
                  <c:v>56</c:v>
                </c:pt>
                <c:pt idx="13">
                  <c:v>51</c:v>
                </c:pt>
                <c:pt idx="14">
                  <c:v>36</c:v>
                </c:pt>
                <c:pt idx="15">
                  <c:v>32</c:v>
                </c:pt>
                <c:pt idx="16">
                  <c:v>22</c:v>
                </c:pt>
                <c:pt idx="17">
                  <c:v>24</c:v>
                </c:pt>
                <c:pt idx="18">
                  <c:v>37</c:v>
                </c:pt>
                <c:pt idx="19">
                  <c:v>18</c:v>
                </c:pt>
                <c:pt idx="20">
                  <c:v>23</c:v>
                </c:pt>
                <c:pt idx="21">
                  <c:v>58</c:v>
                </c:pt>
              </c:numCache>
            </c:numRef>
          </c:val>
          <c:extLst>
            <c:ext xmlns:c16="http://schemas.microsoft.com/office/drawing/2014/chart" uri="{C3380CC4-5D6E-409C-BE32-E72D297353CC}">
              <c16:uniqueId val="{00000000-E85B-447F-A87D-3FEC566AFBD2}"/>
            </c:ext>
          </c:extLst>
        </c:ser>
        <c:ser>
          <c:idx val="2"/>
          <c:order val="2"/>
          <c:tx>
            <c:strRef>
              <c:f>'CRIC-上海-项目详情.交易.项目累计.供求'!$D$3</c:f>
              <c:strCache>
                <c:ptCount val="1"/>
                <c:pt idx="0">
                  <c:v>叠加成交套数(套)</c:v>
                </c:pt>
              </c:strCache>
            </c:strRef>
          </c:tx>
          <c:spPr>
            <a:solidFill>
              <a:schemeClr val="accent3"/>
            </a:solidFill>
            <a:ln>
              <a:noFill/>
            </a:ln>
            <a:effectLst/>
          </c:spPr>
          <c:invertIfNegative val="0"/>
          <c:cat>
            <c:strRef>
              <c:f>'CRIC-上海-项目详情.交易.项目累计.供求'!$A$4:$A$25</c:f>
              <c:strCache>
                <c:ptCount val="22"/>
                <c:pt idx="0">
                  <c:v>2024年03月</c:v>
                </c:pt>
                <c:pt idx="1">
                  <c:v>2024年04月</c:v>
                </c:pt>
                <c:pt idx="2">
                  <c:v>2024年05月</c:v>
                </c:pt>
                <c:pt idx="3">
                  <c:v>2024年06月</c:v>
                </c:pt>
                <c:pt idx="4">
                  <c:v>2024年07月</c:v>
                </c:pt>
                <c:pt idx="5">
                  <c:v>2024年08月</c:v>
                </c:pt>
                <c:pt idx="6">
                  <c:v>2024年09月</c:v>
                </c:pt>
                <c:pt idx="7">
                  <c:v>2024年10月</c:v>
                </c:pt>
                <c:pt idx="8">
                  <c:v>2024年11月</c:v>
                </c:pt>
                <c:pt idx="9">
                  <c:v>2024年12月</c:v>
                </c:pt>
                <c:pt idx="10">
                  <c:v>2025年01月</c:v>
                </c:pt>
                <c:pt idx="11">
                  <c:v>2025年02月</c:v>
                </c:pt>
                <c:pt idx="12">
                  <c:v>2025年03月</c:v>
                </c:pt>
                <c:pt idx="13">
                  <c:v>2025年04月</c:v>
                </c:pt>
                <c:pt idx="14">
                  <c:v>2025年05月</c:v>
                </c:pt>
                <c:pt idx="15">
                  <c:v>2025年06月</c:v>
                </c:pt>
                <c:pt idx="16">
                  <c:v>2025年07月</c:v>
                </c:pt>
                <c:pt idx="17">
                  <c:v>2025年08月</c:v>
                </c:pt>
                <c:pt idx="18">
                  <c:v>2025年09月</c:v>
                </c:pt>
                <c:pt idx="19">
                  <c:v>2025年10月</c:v>
                </c:pt>
                <c:pt idx="20">
                  <c:v>2025年11月</c:v>
                </c:pt>
                <c:pt idx="21">
                  <c:v>2025年12月</c:v>
                </c:pt>
              </c:strCache>
            </c:strRef>
          </c:cat>
          <c:val>
            <c:numRef>
              <c:f>'CRIC-上海-项目详情.交易.项目累计.供求'!$D$4:$D$25</c:f>
              <c:numCache>
                <c:formatCode>General</c:formatCode>
                <c:ptCount val="22"/>
                <c:pt idx="0">
                  <c:v>7</c:v>
                </c:pt>
                <c:pt idx="1">
                  <c:v>8</c:v>
                </c:pt>
                <c:pt idx="2">
                  <c:v>2</c:v>
                </c:pt>
                <c:pt idx="3">
                  <c:v>2</c:v>
                </c:pt>
                <c:pt idx="4">
                  <c:v>5</c:v>
                </c:pt>
                <c:pt idx="5">
                  <c:v>5</c:v>
                </c:pt>
                <c:pt idx="6">
                  <c:v>14</c:v>
                </c:pt>
                <c:pt idx="7">
                  <c:v>8</c:v>
                </c:pt>
                <c:pt idx="8">
                  <c:v>1</c:v>
                </c:pt>
                <c:pt idx="9">
                  <c:v>13</c:v>
                </c:pt>
                <c:pt idx="10">
                  <c:v>13</c:v>
                </c:pt>
                <c:pt idx="11">
                  <c:v>5</c:v>
                </c:pt>
                <c:pt idx="12">
                  <c:v>8</c:v>
                </c:pt>
                <c:pt idx="13">
                  <c:v>5</c:v>
                </c:pt>
                <c:pt idx="14">
                  <c:v>2</c:v>
                </c:pt>
                <c:pt idx="15">
                  <c:v>3</c:v>
                </c:pt>
                <c:pt idx="16">
                  <c:v>1</c:v>
                </c:pt>
                <c:pt idx="17">
                  <c:v>0</c:v>
                </c:pt>
                <c:pt idx="18">
                  <c:v>0</c:v>
                </c:pt>
                <c:pt idx="19">
                  <c:v>3</c:v>
                </c:pt>
                <c:pt idx="20">
                  <c:v>0</c:v>
                </c:pt>
                <c:pt idx="21">
                  <c:v>0</c:v>
                </c:pt>
              </c:numCache>
            </c:numRef>
          </c:val>
          <c:extLst>
            <c:ext xmlns:c16="http://schemas.microsoft.com/office/drawing/2014/chart" uri="{C3380CC4-5D6E-409C-BE32-E72D297353CC}">
              <c16:uniqueId val="{00000001-E85B-447F-A87D-3FEC566AFBD2}"/>
            </c:ext>
          </c:extLst>
        </c:ser>
        <c:dLbls>
          <c:showLegendKey val="0"/>
          <c:showVal val="0"/>
          <c:showCatName val="0"/>
          <c:showSerName val="0"/>
          <c:showPercent val="0"/>
          <c:showBubbleSize val="0"/>
        </c:dLbls>
        <c:gapWidth val="219"/>
        <c:overlap val="-27"/>
        <c:axId val="1690476064"/>
        <c:axId val="1999753120"/>
      </c:barChart>
      <c:lineChart>
        <c:grouping val="standard"/>
        <c:varyColors val="0"/>
        <c:ser>
          <c:idx val="1"/>
          <c:order val="1"/>
          <c:tx>
            <c:strRef>
              <c:f>'CRIC-上海-项目详情.交易.项目累计.供求'!$C$3</c:f>
              <c:strCache>
                <c:ptCount val="1"/>
                <c:pt idx="0">
                  <c:v>高层成交均价(元/㎡)</c:v>
                </c:pt>
              </c:strCache>
            </c:strRef>
          </c:tx>
          <c:spPr>
            <a:ln w="28575" cap="rnd">
              <a:solidFill>
                <a:schemeClr val="accent2"/>
              </a:solidFill>
              <a:round/>
            </a:ln>
            <a:effectLst/>
          </c:spPr>
          <c:marker>
            <c:symbol val="none"/>
          </c:marker>
          <c:cat>
            <c:strRef>
              <c:f>'CRIC-上海-项目详情.交易.项目累计.供求'!$A$4:$A$25</c:f>
              <c:strCache>
                <c:ptCount val="22"/>
                <c:pt idx="0">
                  <c:v>2024年03月</c:v>
                </c:pt>
                <c:pt idx="1">
                  <c:v>2024年04月</c:v>
                </c:pt>
                <c:pt idx="2">
                  <c:v>2024年05月</c:v>
                </c:pt>
                <c:pt idx="3">
                  <c:v>2024年06月</c:v>
                </c:pt>
                <c:pt idx="4">
                  <c:v>2024年07月</c:v>
                </c:pt>
                <c:pt idx="5">
                  <c:v>2024年08月</c:v>
                </c:pt>
                <c:pt idx="6">
                  <c:v>2024年09月</c:v>
                </c:pt>
                <c:pt idx="7">
                  <c:v>2024年10月</c:v>
                </c:pt>
                <c:pt idx="8">
                  <c:v>2024年11月</c:v>
                </c:pt>
                <c:pt idx="9">
                  <c:v>2024年12月</c:v>
                </c:pt>
                <c:pt idx="10">
                  <c:v>2025年01月</c:v>
                </c:pt>
                <c:pt idx="11">
                  <c:v>2025年02月</c:v>
                </c:pt>
                <c:pt idx="12">
                  <c:v>2025年03月</c:v>
                </c:pt>
                <c:pt idx="13">
                  <c:v>2025年04月</c:v>
                </c:pt>
                <c:pt idx="14">
                  <c:v>2025年05月</c:v>
                </c:pt>
                <c:pt idx="15">
                  <c:v>2025年06月</c:v>
                </c:pt>
                <c:pt idx="16">
                  <c:v>2025年07月</c:v>
                </c:pt>
                <c:pt idx="17">
                  <c:v>2025年08月</c:v>
                </c:pt>
                <c:pt idx="18">
                  <c:v>2025年09月</c:v>
                </c:pt>
                <c:pt idx="19">
                  <c:v>2025年10月</c:v>
                </c:pt>
                <c:pt idx="20">
                  <c:v>2025年11月</c:v>
                </c:pt>
                <c:pt idx="21">
                  <c:v>2025年12月</c:v>
                </c:pt>
              </c:strCache>
            </c:strRef>
          </c:cat>
          <c:val>
            <c:numRef>
              <c:f>'CRIC-上海-项目详情.交易.项目累计.供求'!$C$4:$C$25</c:f>
              <c:numCache>
                <c:formatCode>General</c:formatCode>
                <c:ptCount val="22"/>
                <c:pt idx="0">
                  <c:v>45189</c:v>
                </c:pt>
                <c:pt idx="1">
                  <c:v>44758</c:v>
                </c:pt>
                <c:pt idx="2">
                  <c:v>45474</c:v>
                </c:pt>
                <c:pt idx="3">
                  <c:v>45169</c:v>
                </c:pt>
                <c:pt idx="4">
                  <c:v>45216</c:v>
                </c:pt>
                <c:pt idx="5">
                  <c:v>45306</c:v>
                </c:pt>
                <c:pt idx="6">
                  <c:v>44894</c:v>
                </c:pt>
                <c:pt idx="7">
                  <c:v>46394</c:v>
                </c:pt>
                <c:pt idx="8">
                  <c:v>45627</c:v>
                </c:pt>
                <c:pt idx="9">
                  <c:v>45055</c:v>
                </c:pt>
                <c:pt idx="10">
                  <c:v>45521</c:v>
                </c:pt>
                <c:pt idx="11">
                  <c:v>45598</c:v>
                </c:pt>
                <c:pt idx="12">
                  <c:v>45772</c:v>
                </c:pt>
                <c:pt idx="13">
                  <c:v>45317</c:v>
                </c:pt>
                <c:pt idx="14">
                  <c:v>45827</c:v>
                </c:pt>
                <c:pt idx="15">
                  <c:v>45820</c:v>
                </c:pt>
                <c:pt idx="16">
                  <c:v>44850</c:v>
                </c:pt>
                <c:pt idx="17">
                  <c:v>45559</c:v>
                </c:pt>
                <c:pt idx="18">
                  <c:v>45839</c:v>
                </c:pt>
                <c:pt idx="19">
                  <c:v>45952</c:v>
                </c:pt>
                <c:pt idx="20">
                  <c:v>44867</c:v>
                </c:pt>
                <c:pt idx="21">
                  <c:v>45221</c:v>
                </c:pt>
              </c:numCache>
            </c:numRef>
          </c:val>
          <c:smooth val="0"/>
          <c:extLst>
            <c:ext xmlns:c16="http://schemas.microsoft.com/office/drawing/2014/chart" uri="{C3380CC4-5D6E-409C-BE32-E72D297353CC}">
              <c16:uniqueId val="{00000002-E85B-447F-A87D-3FEC566AFBD2}"/>
            </c:ext>
          </c:extLst>
        </c:ser>
        <c:ser>
          <c:idx val="3"/>
          <c:order val="3"/>
          <c:tx>
            <c:strRef>
              <c:f>'CRIC-上海-项目详情.交易.项目累计.供求'!$E$3</c:f>
              <c:strCache>
                <c:ptCount val="1"/>
                <c:pt idx="0">
                  <c:v>叠加成交均价(元/㎡)</c:v>
                </c:pt>
              </c:strCache>
            </c:strRef>
          </c:tx>
          <c:spPr>
            <a:ln w="28575" cap="rnd">
              <a:solidFill>
                <a:schemeClr val="accent4"/>
              </a:solidFill>
              <a:round/>
            </a:ln>
            <a:effectLst/>
          </c:spPr>
          <c:marker>
            <c:symbol val="none"/>
          </c:marker>
          <c:cat>
            <c:strRef>
              <c:f>'CRIC-上海-项目详情.交易.项目累计.供求'!$A$4:$A$25</c:f>
              <c:strCache>
                <c:ptCount val="22"/>
                <c:pt idx="0">
                  <c:v>2024年03月</c:v>
                </c:pt>
                <c:pt idx="1">
                  <c:v>2024年04月</c:v>
                </c:pt>
                <c:pt idx="2">
                  <c:v>2024年05月</c:v>
                </c:pt>
                <c:pt idx="3">
                  <c:v>2024年06月</c:v>
                </c:pt>
                <c:pt idx="4">
                  <c:v>2024年07月</c:v>
                </c:pt>
                <c:pt idx="5">
                  <c:v>2024年08月</c:v>
                </c:pt>
                <c:pt idx="6">
                  <c:v>2024年09月</c:v>
                </c:pt>
                <c:pt idx="7">
                  <c:v>2024年10月</c:v>
                </c:pt>
                <c:pt idx="8">
                  <c:v>2024年11月</c:v>
                </c:pt>
                <c:pt idx="9">
                  <c:v>2024年12月</c:v>
                </c:pt>
                <c:pt idx="10">
                  <c:v>2025年01月</c:v>
                </c:pt>
                <c:pt idx="11">
                  <c:v>2025年02月</c:v>
                </c:pt>
                <c:pt idx="12">
                  <c:v>2025年03月</c:v>
                </c:pt>
                <c:pt idx="13">
                  <c:v>2025年04月</c:v>
                </c:pt>
                <c:pt idx="14">
                  <c:v>2025年05月</c:v>
                </c:pt>
                <c:pt idx="15">
                  <c:v>2025年06月</c:v>
                </c:pt>
                <c:pt idx="16">
                  <c:v>2025年07月</c:v>
                </c:pt>
                <c:pt idx="17">
                  <c:v>2025年08月</c:v>
                </c:pt>
                <c:pt idx="18">
                  <c:v>2025年09月</c:v>
                </c:pt>
                <c:pt idx="19">
                  <c:v>2025年10月</c:v>
                </c:pt>
                <c:pt idx="20">
                  <c:v>2025年11月</c:v>
                </c:pt>
                <c:pt idx="21">
                  <c:v>2025年12月</c:v>
                </c:pt>
              </c:strCache>
            </c:strRef>
          </c:cat>
          <c:val>
            <c:numRef>
              <c:f>'CRIC-上海-项目详情.交易.项目累计.供求'!$E$4:$E$25</c:f>
              <c:numCache>
                <c:formatCode>General</c:formatCode>
                <c:ptCount val="22"/>
                <c:pt idx="0">
                  <c:v>59575</c:v>
                </c:pt>
                <c:pt idx="1">
                  <c:v>59313</c:v>
                </c:pt>
                <c:pt idx="2">
                  <c:v>60255</c:v>
                </c:pt>
                <c:pt idx="3">
                  <c:v>61672</c:v>
                </c:pt>
                <c:pt idx="4">
                  <c:v>59176</c:v>
                </c:pt>
                <c:pt idx="5">
                  <c:v>61133</c:v>
                </c:pt>
                <c:pt idx="6">
                  <c:v>60116</c:v>
                </c:pt>
                <c:pt idx="7">
                  <c:v>52406</c:v>
                </c:pt>
                <c:pt idx="8">
                  <c:v>65769</c:v>
                </c:pt>
                <c:pt idx="9">
                  <c:v>58911</c:v>
                </c:pt>
                <c:pt idx="10">
                  <c:v>62259</c:v>
                </c:pt>
                <c:pt idx="11">
                  <c:v>58638</c:v>
                </c:pt>
                <c:pt idx="12">
                  <c:v>58332</c:v>
                </c:pt>
                <c:pt idx="13">
                  <c:v>61589</c:v>
                </c:pt>
                <c:pt idx="14">
                  <c:v>55179</c:v>
                </c:pt>
                <c:pt idx="15">
                  <c:v>62220</c:v>
                </c:pt>
                <c:pt idx="16">
                  <c:v>55974</c:v>
                </c:pt>
                <c:pt idx="17">
                  <c:v>0</c:v>
                </c:pt>
                <c:pt idx="18">
                  <c:v>0</c:v>
                </c:pt>
                <c:pt idx="19">
                  <c:v>59501</c:v>
                </c:pt>
                <c:pt idx="20">
                  <c:v>0</c:v>
                </c:pt>
                <c:pt idx="21">
                  <c:v>0</c:v>
                </c:pt>
              </c:numCache>
            </c:numRef>
          </c:val>
          <c:smooth val="0"/>
          <c:extLst>
            <c:ext xmlns:c16="http://schemas.microsoft.com/office/drawing/2014/chart" uri="{C3380CC4-5D6E-409C-BE32-E72D297353CC}">
              <c16:uniqueId val="{00000003-E85B-447F-A87D-3FEC566AFBD2}"/>
            </c:ext>
          </c:extLst>
        </c:ser>
        <c:dLbls>
          <c:showLegendKey val="0"/>
          <c:showVal val="0"/>
          <c:showCatName val="0"/>
          <c:showSerName val="0"/>
          <c:showPercent val="0"/>
          <c:showBubbleSize val="0"/>
        </c:dLbls>
        <c:marker val="1"/>
        <c:smooth val="0"/>
        <c:axId val="1685681792"/>
        <c:axId val="1999753536"/>
      </c:lineChart>
      <c:catAx>
        <c:axId val="169047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999753120"/>
        <c:crosses val="autoZero"/>
        <c:auto val="1"/>
        <c:lblAlgn val="ctr"/>
        <c:lblOffset val="100"/>
        <c:noMultiLvlLbl val="0"/>
      </c:catAx>
      <c:valAx>
        <c:axId val="1999753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690476064"/>
        <c:crosses val="autoZero"/>
        <c:crossBetween val="between"/>
      </c:valAx>
      <c:valAx>
        <c:axId val="199975353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685681792"/>
        <c:crosses val="max"/>
        <c:crossBetween val="between"/>
      </c:valAx>
      <c:catAx>
        <c:axId val="1685681792"/>
        <c:scaling>
          <c:orientation val="minMax"/>
        </c:scaling>
        <c:delete val="1"/>
        <c:axPos val="b"/>
        <c:numFmt formatCode="General" sourceLinked="1"/>
        <c:majorTickMark val="out"/>
        <c:minorTickMark val="none"/>
        <c:tickLblPos val="nextTo"/>
        <c:crossAx val="1999753536"/>
        <c:crosses val="autoZero"/>
        <c:auto val="1"/>
        <c:lblAlgn val="ctr"/>
        <c:lblOffset val="100"/>
        <c:noMultiLvlLbl val="0"/>
      </c:catAx>
      <c:spPr>
        <a:noFill/>
        <a:ln>
          <a:noFill/>
        </a:ln>
        <a:effectLst/>
      </c:spPr>
    </c:plotArea>
    <c:legend>
      <c:legendPos val="b"/>
      <c:layout>
        <c:manualLayout>
          <c:xMode val="edge"/>
          <c:yMode val="edge"/>
          <c:x val="0"/>
          <c:y val="0.76227034120734904"/>
          <c:w val="1"/>
          <c:h val="0.1266185476815397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b="1" dirty="0"/>
              <a:t>泗泾板块二手房、新房成交套数</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Sheet1!$B$21</c:f>
              <c:strCache>
                <c:ptCount val="1"/>
                <c:pt idx="0">
                  <c:v>二手房成交套数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Sheet1!$A$22:$A$37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Sheet1!$B$22:$B$37</c:f>
              <c:numCache>
                <c:formatCode>General</c:formatCode>
                <c:ptCount val="16"/>
                <c:pt idx="0">
                  <c:v>531</c:v>
                </c:pt>
                <c:pt idx="1">
                  <c:v>398</c:v>
                </c:pt>
                <c:pt idx="2">
                  <c:v>544</c:v>
                </c:pt>
                <c:pt idx="3">
                  <c:v>1060</c:v>
                </c:pt>
                <c:pt idx="4">
                  <c:v>458</c:v>
                </c:pt>
                <c:pt idx="5">
                  <c:v>1163</c:v>
                </c:pt>
                <c:pt idx="6">
                  <c:v>1330</c:v>
                </c:pt>
                <c:pt idx="7">
                  <c:v>361</c:v>
                </c:pt>
                <c:pt idx="8">
                  <c:v>557</c:v>
                </c:pt>
                <c:pt idx="9">
                  <c:v>981</c:v>
                </c:pt>
                <c:pt idx="10">
                  <c:v>1441</c:v>
                </c:pt>
                <c:pt idx="11">
                  <c:v>1403</c:v>
                </c:pt>
                <c:pt idx="12">
                  <c:v>833</c:v>
                </c:pt>
                <c:pt idx="13">
                  <c:v>875</c:v>
                </c:pt>
                <c:pt idx="14">
                  <c:v>1267</c:v>
                </c:pt>
                <c:pt idx="15">
                  <c:v>1110</c:v>
                </c:pt>
              </c:numCache>
            </c:numRef>
          </c:val>
          <c:extLst>
            <c:ext xmlns:c16="http://schemas.microsoft.com/office/drawing/2014/chart" uri="{C3380CC4-5D6E-409C-BE32-E72D297353CC}">
              <c16:uniqueId val="{00000000-AEF4-42DF-AAFC-B42529F94991}"/>
            </c:ext>
          </c:extLst>
        </c:ser>
        <c:ser>
          <c:idx val="1"/>
          <c:order val="1"/>
          <c:tx>
            <c:strRef>
              <c:f>Sheet1!$C$21</c:f>
              <c:strCache>
                <c:ptCount val="1"/>
                <c:pt idx="0">
                  <c:v>新房成交套数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Sheet1!$A$22:$A$37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Sheet1!$C$22:$C$37</c:f>
              <c:numCache>
                <c:formatCode>General</c:formatCode>
                <c:ptCount val="16"/>
                <c:pt idx="0">
                  <c:v>895</c:v>
                </c:pt>
                <c:pt idx="1">
                  <c:v>726</c:v>
                </c:pt>
                <c:pt idx="2">
                  <c:v>1070</c:v>
                </c:pt>
                <c:pt idx="3">
                  <c:v>1861</c:v>
                </c:pt>
                <c:pt idx="4">
                  <c:v>1996</c:v>
                </c:pt>
                <c:pt idx="5">
                  <c:v>3625</c:v>
                </c:pt>
                <c:pt idx="6">
                  <c:v>2823</c:v>
                </c:pt>
                <c:pt idx="7">
                  <c:v>1762</c:v>
                </c:pt>
                <c:pt idx="8">
                  <c:v>1732</c:v>
                </c:pt>
                <c:pt idx="9">
                  <c:v>2615</c:v>
                </c:pt>
                <c:pt idx="10">
                  <c:v>2281</c:v>
                </c:pt>
                <c:pt idx="11">
                  <c:v>783</c:v>
                </c:pt>
                <c:pt idx="12">
                  <c:v>1235</c:v>
                </c:pt>
                <c:pt idx="13">
                  <c:v>1388</c:v>
                </c:pt>
                <c:pt idx="14">
                  <c:v>833</c:v>
                </c:pt>
                <c:pt idx="15">
                  <c:v>613</c:v>
                </c:pt>
              </c:numCache>
            </c:numRef>
          </c:val>
          <c:extLst>
            <c:ext xmlns:c16="http://schemas.microsoft.com/office/drawing/2014/chart" uri="{C3380CC4-5D6E-409C-BE32-E72D297353CC}">
              <c16:uniqueId val="{00000001-AEF4-42DF-AAFC-B42529F94991}"/>
            </c:ext>
          </c:extLst>
        </c:ser>
        <c:dLbls>
          <c:showLegendKey val="0"/>
          <c:showVal val="0"/>
          <c:showCatName val="0"/>
          <c:showSerName val="0"/>
          <c:showPercent val="0"/>
          <c:showBubbleSize val="0"/>
        </c:dLbls>
        <c:gapWidth val="219"/>
        <c:overlap val="-27"/>
        <c:axId val="986552943"/>
        <c:axId val="1466573007"/>
      </c:barChart>
      <c:lineChart>
        <c:grouping val="standard"/>
        <c:varyColors val="0"/>
        <c:ser>
          <c:idx val="2"/>
          <c:order val="2"/>
          <c:tx>
            <c:strRef>
              <c:f>Sheet1!$D$21</c:f>
              <c:strCache>
                <c:ptCount val="1"/>
                <c:pt idx="0">
                  <c:v>二手/新房</c:v>
                </c:pt>
              </c:strCache>
            </c:strRef>
          </c:tx>
          <c:spPr>
            <a:ln w="28575" cap="rnd">
              <a:solidFill>
                <a:schemeClr val="accent3"/>
              </a:solidFill>
              <a:round/>
            </a:ln>
            <a:effectLst/>
          </c:spPr>
          <c:marker>
            <c:symbol val="none"/>
          </c:marker>
          <c:dLbls>
            <c:dLbl>
              <c:idx val="11"/>
              <c:layout>
                <c:manualLayout>
                  <c:x val="-4.0540533350973101E-2"/>
                  <c:y val="-4.97120119451167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EF4-42DF-AAFC-B42529F94991}"/>
                </c:ext>
              </c:extLst>
            </c:dLbl>
            <c:dLbl>
              <c:idx val="15"/>
              <c:layout>
                <c:manualLayout>
                  <c:x val="-4.5045037056636685E-2"/>
                  <c:y val="-7.68276548242714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EF4-42DF-AAFC-B42529F9499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Sheet1!$A$22:$A$37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Sheet1!$D$22:$D$37</c:f>
              <c:numCache>
                <c:formatCode>0.00</c:formatCode>
                <c:ptCount val="16"/>
                <c:pt idx="0">
                  <c:v>0.59329608938547485</c:v>
                </c:pt>
                <c:pt idx="1">
                  <c:v>0.54820936639118456</c:v>
                </c:pt>
                <c:pt idx="2">
                  <c:v>0.50841121495327102</c:v>
                </c:pt>
                <c:pt idx="3">
                  <c:v>0.56958624395486301</c:v>
                </c:pt>
                <c:pt idx="4">
                  <c:v>0.22945891783567135</c:v>
                </c:pt>
                <c:pt idx="5">
                  <c:v>0.32082758620689655</c:v>
                </c:pt>
                <c:pt idx="6">
                  <c:v>0.47113000354233087</c:v>
                </c:pt>
                <c:pt idx="7">
                  <c:v>0.20488081725312146</c:v>
                </c:pt>
                <c:pt idx="8">
                  <c:v>0.32159353348729791</c:v>
                </c:pt>
                <c:pt idx="9">
                  <c:v>0.37514340344168262</c:v>
                </c:pt>
                <c:pt idx="10">
                  <c:v>0.63174046470846124</c:v>
                </c:pt>
                <c:pt idx="11">
                  <c:v>1.7918263090676885</c:v>
                </c:pt>
                <c:pt idx="12">
                  <c:v>0.67449392712550604</c:v>
                </c:pt>
                <c:pt idx="13">
                  <c:v>0.6304034582132565</c:v>
                </c:pt>
                <c:pt idx="14">
                  <c:v>1.5210084033613445</c:v>
                </c:pt>
                <c:pt idx="15">
                  <c:v>1.8107667210440457</c:v>
                </c:pt>
              </c:numCache>
            </c:numRef>
          </c:val>
          <c:smooth val="0"/>
          <c:extLst>
            <c:ext xmlns:c16="http://schemas.microsoft.com/office/drawing/2014/chart" uri="{C3380CC4-5D6E-409C-BE32-E72D297353CC}">
              <c16:uniqueId val="{00000002-AEF4-42DF-AAFC-B42529F94991}"/>
            </c:ext>
          </c:extLst>
        </c:ser>
        <c:dLbls>
          <c:showLegendKey val="0"/>
          <c:showVal val="0"/>
          <c:showCatName val="0"/>
          <c:showSerName val="0"/>
          <c:showPercent val="0"/>
          <c:showBubbleSize val="0"/>
        </c:dLbls>
        <c:marker val="1"/>
        <c:smooth val="0"/>
        <c:axId val="1390363855"/>
        <c:axId val="1165450079"/>
      </c:lineChart>
      <c:catAx>
        <c:axId val="986552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466573007"/>
        <c:crosses val="autoZero"/>
        <c:auto val="1"/>
        <c:lblAlgn val="ctr"/>
        <c:lblOffset val="100"/>
        <c:noMultiLvlLbl val="0"/>
      </c:catAx>
      <c:valAx>
        <c:axId val="14665730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86552943"/>
        <c:crosses val="autoZero"/>
        <c:crossBetween val="between"/>
      </c:valAx>
      <c:valAx>
        <c:axId val="1165450079"/>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90363855"/>
        <c:crosses val="max"/>
        <c:crossBetween val="between"/>
      </c:valAx>
      <c:catAx>
        <c:axId val="1390363855"/>
        <c:scaling>
          <c:orientation val="minMax"/>
        </c:scaling>
        <c:delete val="1"/>
        <c:axPos val="b"/>
        <c:numFmt formatCode="General" sourceLinked="1"/>
        <c:majorTickMark val="out"/>
        <c:minorTickMark val="none"/>
        <c:tickLblPos val="nextTo"/>
        <c:crossAx val="116545007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b="1" dirty="0"/>
              <a:t>泗泾板块公寓类、别墅类二手房成交套数</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Sheet1!$B$41</c:f>
              <c:strCache>
                <c:ptCount val="1"/>
                <c:pt idx="0">
                  <c:v>公寓类二手房成交套数</c:v>
                </c:pt>
              </c:strCache>
            </c:strRef>
          </c:tx>
          <c:spPr>
            <a:solidFill>
              <a:schemeClr val="accent1"/>
            </a:solidFill>
            <a:ln>
              <a:noFill/>
            </a:ln>
            <a:effectLst/>
          </c:spPr>
          <c:invertIfNegative val="0"/>
          <c:cat>
            <c:strRef>
              <c:f>Sheet1!$A$42:$A$57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Sheet1!$B$42:$B$57</c:f>
              <c:numCache>
                <c:formatCode>General</c:formatCode>
                <c:ptCount val="16"/>
                <c:pt idx="0">
                  <c:v>194</c:v>
                </c:pt>
                <c:pt idx="1">
                  <c:v>177</c:v>
                </c:pt>
                <c:pt idx="2">
                  <c:v>233</c:v>
                </c:pt>
                <c:pt idx="3">
                  <c:v>522</c:v>
                </c:pt>
                <c:pt idx="4">
                  <c:v>206</c:v>
                </c:pt>
                <c:pt idx="5">
                  <c:v>648</c:v>
                </c:pt>
                <c:pt idx="6">
                  <c:v>761</c:v>
                </c:pt>
                <c:pt idx="7">
                  <c:v>209</c:v>
                </c:pt>
                <c:pt idx="8">
                  <c:v>368</c:v>
                </c:pt>
                <c:pt idx="9">
                  <c:v>699</c:v>
                </c:pt>
                <c:pt idx="10">
                  <c:v>1069</c:v>
                </c:pt>
                <c:pt idx="11">
                  <c:v>1039</c:v>
                </c:pt>
                <c:pt idx="12">
                  <c:v>633</c:v>
                </c:pt>
                <c:pt idx="13">
                  <c:v>683</c:v>
                </c:pt>
                <c:pt idx="14">
                  <c:v>1005</c:v>
                </c:pt>
                <c:pt idx="15">
                  <c:v>861</c:v>
                </c:pt>
              </c:numCache>
            </c:numRef>
          </c:val>
          <c:extLst>
            <c:ext xmlns:c16="http://schemas.microsoft.com/office/drawing/2014/chart" uri="{C3380CC4-5D6E-409C-BE32-E72D297353CC}">
              <c16:uniqueId val="{00000000-638F-4C30-96B7-CF5F097619B2}"/>
            </c:ext>
          </c:extLst>
        </c:ser>
        <c:ser>
          <c:idx val="1"/>
          <c:order val="1"/>
          <c:tx>
            <c:strRef>
              <c:f>Sheet1!$C$41</c:f>
              <c:strCache>
                <c:ptCount val="1"/>
                <c:pt idx="0">
                  <c:v>别墅类二手成交套数</c:v>
                </c:pt>
              </c:strCache>
            </c:strRef>
          </c:tx>
          <c:spPr>
            <a:solidFill>
              <a:schemeClr val="accent2"/>
            </a:solidFill>
            <a:ln>
              <a:noFill/>
            </a:ln>
            <a:effectLst/>
          </c:spPr>
          <c:invertIfNegative val="0"/>
          <c:cat>
            <c:strRef>
              <c:f>Sheet1!$A$42:$A$57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Sheet1!$C$42:$C$57</c:f>
              <c:numCache>
                <c:formatCode>General</c:formatCode>
                <c:ptCount val="16"/>
                <c:pt idx="0">
                  <c:v>32</c:v>
                </c:pt>
                <c:pt idx="1">
                  <c:v>33</c:v>
                </c:pt>
                <c:pt idx="2">
                  <c:v>37</c:v>
                </c:pt>
                <c:pt idx="3">
                  <c:v>93</c:v>
                </c:pt>
                <c:pt idx="4">
                  <c:v>54</c:v>
                </c:pt>
                <c:pt idx="5">
                  <c:v>93</c:v>
                </c:pt>
                <c:pt idx="6">
                  <c:v>96</c:v>
                </c:pt>
                <c:pt idx="7">
                  <c:v>21</c:v>
                </c:pt>
                <c:pt idx="8">
                  <c:v>25</c:v>
                </c:pt>
                <c:pt idx="9">
                  <c:v>27</c:v>
                </c:pt>
                <c:pt idx="10">
                  <c:v>90</c:v>
                </c:pt>
                <c:pt idx="11">
                  <c:v>59</c:v>
                </c:pt>
                <c:pt idx="12">
                  <c:v>51</c:v>
                </c:pt>
                <c:pt idx="13">
                  <c:v>40</c:v>
                </c:pt>
                <c:pt idx="14">
                  <c:v>58</c:v>
                </c:pt>
                <c:pt idx="15">
                  <c:v>62</c:v>
                </c:pt>
              </c:numCache>
            </c:numRef>
          </c:val>
          <c:extLst>
            <c:ext xmlns:c16="http://schemas.microsoft.com/office/drawing/2014/chart" uri="{C3380CC4-5D6E-409C-BE32-E72D297353CC}">
              <c16:uniqueId val="{00000001-638F-4C30-96B7-CF5F097619B2}"/>
            </c:ext>
          </c:extLst>
        </c:ser>
        <c:dLbls>
          <c:showLegendKey val="0"/>
          <c:showVal val="0"/>
          <c:showCatName val="0"/>
          <c:showSerName val="0"/>
          <c:showPercent val="0"/>
          <c:showBubbleSize val="0"/>
        </c:dLbls>
        <c:gapWidth val="95"/>
        <c:overlap val="100"/>
        <c:axId val="1877696607"/>
        <c:axId val="1471509023"/>
      </c:barChart>
      <c:catAx>
        <c:axId val="1877696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71509023"/>
        <c:crosses val="autoZero"/>
        <c:auto val="1"/>
        <c:lblAlgn val="ctr"/>
        <c:lblOffset val="100"/>
        <c:noMultiLvlLbl val="0"/>
      </c:catAx>
      <c:valAx>
        <c:axId val="1471509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776966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zh-CN" sz="1400" b="1" i="0" baseline="0" dirty="0">
                <a:effectLst/>
              </a:rPr>
              <a:t>泗泾板块近</a:t>
            </a:r>
            <a:r>
              <a:rPr lang="en-US" altLang="zh-CN" sz="1400" b="1" i="0" baseline="0" dirty="0">
                <a:effectLst/>
              </a:rPr>
              <a:t>6</a:t>
            </a:r>
            <a:r>
              <a:rPr lang="zh-CN" altLang="zh-CN" sz="1400" b="1" i="0" baseline="0" dirty="0">
                <a:effectLst/>
              </a:rPr>
              <a:t>年次新二手成交量价走势（</a:t>
            </a:r>
            <a:r>
              <a:rPr lang="en-US" altLang="zh-CN" sz="1400" b="1" i="0" baseline="0" dirty="0">
                <a:effectLst/>
              </a:rPr>
              <a:t>2015</a:t>
            </a:r>
            <a:r>
              <a:rPr lang="zh-CN" altLang="zh-CN" sz="1400" b="1" i="0" baseline="0" dirty="0">
                <a:effectLst/>
              </a:rPr>
              <a:t>年后竣工）</a:t>
            </a:r>
            <a:endParaRPr lang="zh-CN" altLang="zh-CN"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zh-CN"/>
        </a:p>
      </c:txPr>
    </c:title>
    <c:autoTitleDeleted val="0"/>
    <c:plotArea>
      <c:layout/>
      <c:barChart>
        <c:barDir val="col"/>
        <c:grouping val="clustered"/>
        <c:varyColors val="0"/>
        <c:ser>
          <c:idx val="0"/>
          <c:order val="0"/>
          <c:tx>
            <c:strRef>
              <c:f>Sheet1!$B$60</c:f>
              <c:strCache>
                <c:ptCount val="1"/>
                <c:pt idx="0">
                  <c:v>成交套数(套)</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Sheet1!$A$61:$A$67</c:f>
              <c:strCache>
                <c:ptCount val="7"/>
                <c:pt idx="0">
                  <c:v>2019年</c:v>
                </c:pt>
                <c:pt idx="1">
                  <c:v>2020年</c:v>
                </c:pt>
                <c:pt idx="2">
                  <c:v>2021年</c:v>
                </c:pt>
                <c:pt idx="3">
                  <c:v>2022年</c:v>
                </c:pt>
                <c:pt idx="4">
                  <c:v>2023年</c:v>
                </c:pt>
                <c:pt idx="5">
                  <c:v>2024年</c:v>
                </c:pt>
                <c:pt idx="6">
                  <c:v>2025年</c:v>
                </c:pt>
              </c:strCache>
            </c:strRef>
          </c:cat>
          <c:val>
            <c:numRef>
              <c:f>Sheet1!$B$61:$B$67</c:f>
              <c:numCache>
                <c:formatCode>General</c:formatCode>
                <c:ptCount val="7"/>
                <c:pt idx="0">
                  <c:v>372</c:v>
                </c:pt>
                <c:pt idx="1">
                  <c:v>591</c:v>
                </c:pt>
                <c:pt idx="2">
                  <c:v>580</c:v>
                </c:pt>
                <c:pt idx="3">
                  <c:v>383</c:v>
                </c:pt>
                <c:pt idx="4">
                  <c:v>597</c:v>
                </c:pt>
                <c:pt idx="5">
                  <c:v>793</c:v>
                </c:pt>
                <c:pt idx="6">
                  <c:v>753</c:v>
                </c:pt>
              </c:numCache>
            </c:numRef>
          </c:val>
          <c:extLst>
            <c:ext xmlns:c16="http://schemas.microsoft.com/office/drawing/2014/chart" uri="{C3380CC4-5D6E-409C-BE32-E72D297353CC}">
              <c16:uniqueId val="{00000000-F1F3-41BC-9D26-4451E5AEE09C}"/>
            </c:ext>
          </c:extLst>
        </c:ser>
        <c:dLbls>
          <c:showLegendKey val="0"/>
          <c:showVal val="0"/>
          <c:showCatName val="0"/>
          <c:showSerName val="0"/>
          <c:showPercent val="0"/>
          <c:showBubbleSize val="0"/>
        </c:dLbls>
        <c:gapWidth val="219"/>
        <c:overlap val="-27"/>
        <c:axId val="854597455"/>
        <c:axId val="1471479903"/>
      </c:barChart>
      <c:lineChart>
        <c:grouping val="standard"/>
        <c:varyColors val="0"/>
        <c:ser>
          <c:idx val="1"/>
          <c:order val="1"/>
          <c:tx>
            <c:strRef>
              <c:f>Sheet1!$C$60</c:f>
              <c:strCache>
                <c:ptCount val="1"/>
                <c:pt idx="0">
                  <c:v>成交均价(元/㎡)</c:v>
                </c:pt>
              </c:strCache>
            </c:strRef>
          </c:tx>
          <c:spPr>
            <a:ln w="28575" cap="rnd">
              <a:solidFill>
                <a:schemeClr val="accent2"/>
              </a:solidFill>
              <a:round/>
            </a:ln>
            <a:effectLst/>
          </c:spPr>
          <c:marker>
            <c:symbol val="none"/>
          </c:marker>
          <c:dLbls>
            <c:dLbl>
              <c:idx val="0"/>
              <c:layout>
                <c:manualLayout>
                  <c:x val="-1.488839055765377E-2"/>
                  <c:y val="-5.39084473263532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1F3-41BC-9D26-4451E5AEE09C}"/>
                </c:ext>
              </c:extLst>
            </c:dLbl>
            <c:dLbl>
              <c:idx val="1"/>
              <c:layout>
                <c:manualLayout>
                  <c:x val="3.7220976394134386E-3"/>
                  <c:y val="2.15633789305413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1F3-41BC-9D26-4451E5AEE09C}"/>
                </c:ext>
              </c:extLst>
            </c:dLbl>
            <c:dLbl>
              <c:idx val="2"/>
              <c:layout>
                <c:manualLayout>
                  <c:x val="9.3052440985335969E-3"/>
                  <c:y val="-6.4690136791623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1F3-41BC-9D26-4451E5AEE09C}"/>
                </c:ext>
              </c:extLst>
            </c:dLbl>
            <c:dLbl>
              <c:idx val="3"/>
              <c:layout>
                <c:manualLayout>
                  <c:x val="-1.8610488197067874E-3"/>
                  <c:y val="-6.4690136791623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1F3-41BC-9D26-4451E5AEE09C}"/>
                </c:ext>
              </c:extLst>
            </c:dLbl>
            <c:dLbl>
              <c:idx val="4"/>
              <c:layout>
                <c:manualLayout>
                  <c:x val="-1.36475336870422E-16"/>
                  <c:y val="-3.2345068395811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1F3-41BC-9D26-4451E5AEE09C}"/>
                </c:ext>
              </c:extLst>
            </c:dLbl>
            <c:dLbl>
              <c:idx val="5"/>
              <c:layout>
                <c:manualLayout>
                  <c:x val="-3.7220976394134386E-3"/>
                  <c:y val="-2.69542236631766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1F3-41BC-9D26-4451E5AEE0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Sheet1!$A$61:$A$67</c:f>
              <c:strCache>
                <c:ptCount val="7"/>
                <c:pt idx="0">
                  <c:v>2019年</c:v>
                </c:pt>
                <c:pt idx="1">
                  <c:v>2020年</c:v>
                </c:pt>
                <c:pt idx="2">
                  <c:v>2021年</c:v>
                </c:pt>
                <c:pt idx="3">
                  <c:v>2022年</c:v>
                </c:pt>
                <c:pt idx="4">
                  <c:v>2023年</c:v>
                </c:pt>
                <c:pt idx="5">
                  <c:v>2024年</c:v>
                </c:pt>
                <c:pt idx="6">
                  <c:v>2025年</c:v>
                </c:pt>
              </c:strCache>
            </c:strRef>
          </c:cat>
          <c:val>
            <c:numRef>
              <c:f>Sheet1!$C$61:$C$67</c:f>
              <c:numCache>
                <c:formatCode>General</c:formatCode>
                <c:ptCount val="7"/>
                <c:pt idx="0">
                  <c:v>33063</c:v>
                </c:pt>
                <c:pt idx="1">
                  <c:v>34367</c:v>
                </c:pt>
                <c:pt idx="2">
                  <c:v>38177</c:v>
                </c:pt>
                <c:pt idx="3">
                  <c:v>35769</c:v>
                </c:pt>
                <c:pt idx="4">
                  <c:v>36350</c:v>
                </c:pt>
                <c:pt idx="5">
                  <c:v>38451</c:v>
                </c:pt>
                <c:pt idx="6">
                  <c:v>36484</c:v>
                </c:pt>
              </c:numCache>
            </c:numRef>
          </c:val>
          <c:smooth val="0"/>
          <c:extLst>
            <c:ext xmlns:c16="http://schemas.microsoft.com/office/drawing/2014/chart" uri="{C3380CC4-5D6E-409C-BE32-E72D297353CC}">
              <c16:uniqueId val="{00000001-F1F3-41BC-9D26-4451E5AEE09C}"/>
            </c:ext>
          </c:extLst>
        </c:ser>
        <c:dLbls>
          <c:showLegendKey val="0"/>
          <c:showVal val="0"/>
          <c:showCatName val="0"/>
          <c:showSerName val="0"/>
          <c:showPercent val="0"/>
          <c:showBubbleSize val="0"/>
        </c:dLbls>
        <c:marker val="1"/>
        <c:smooth val="0"/>
        <c:axId val="854587855"/>
        <c:axId val="1165461311"/>
      </c:lineChart>
      <c:catAx>
        <c:axId val="85459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71479903"/>
        <c:crosses val="autoZero"/>
        <c:auto val="1"/>
        <c:lblAlgn val="ctr"/>
        <c:lblOffset val="100"/>
        <c:noMultiLvlLbl val="0"/>
      </c:catAx>
      <c:valAx>
        <c:axId val="14714799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54597455"/>
        <c:crosses val="autoZero"/>
        <c:crossBetween val="between"/>
      </c:valAx>
      <c:valAx>
        <c:axId val="1165461311"/>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54587855"/>
        <c:crosses val="max"/>
        <c:crossBetween val="between"/>
      </c:valAx>
      <c:catAx>
        <c:axId val="854587855"/>
        <c:scaling>
          <c:orientation val="minMax"/>
        </c:scaling>
        <c:delete val="1"/>
        <c:axPos val="b"/>
        <c:numFmt formatCode="General" sourceLinked="1"/>
        <c:majorTickMark val="out"/>
        <c:minorTickMark val="none"/>
        <c:tickLblPos val="nextTo"/>
        <c:crossAx val="116546131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r>
              <a:rPr lang="zh-CN"/>
              <a:t>招商</a:t>
            </a:r>
            <a:r>
              <a:rPr lang="en-US"/>
              <a:t>3</a:t>
            </a:r>
            <a:r>
              <a:rPr lang="zh-CN"/>
              <a:t>次开盘来访客户各区百分比变化</a:t>
            </a:r>
          </a:p>
        </c:rich>
      </c:tx>
      <c:layout>
        <c:manualLayout>
          <c:xMode val="edge"/>
          <c:yMode val="edge"/>
          <c:x val="0.25035017816115201"/>
          <c:y val="0.2747656293590434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7.0139142520754746E-2"/>
          <c:y val="0.17570538930065144"/>
          <c:w val="0.90815218557704702"/>
          <c:h val="0.43190982039460124"/>
        </c:manualLayout>
      </c:layout>
      <c:barChart>
        <c:barDir val="col"/>
        <c:grouping val="clustered"/>
        <c:varyColors val="0"/>
        <c:ser>
          <c:idx val="0"/>
          <c:order val="0"/>
          <c:tx>
            <c:strRef>
              <c:f>居住区域!$P$14</c:f>
              <c:strCache>
                <c:ptCount val="1"/>
                <c:pt idx="0">
                  <c:v>首开</c:v>
                </c:pt>
              </c:strCache>
            </c:strRef>
          </c:tx>
          <c:spPr>
            <a:solidFill>
              <a:schemeClr val="accent1"/>
            </a:solidFill>
            <a:ln>
              <a:noFill/>
            </a:ln>
            <a:effectLst/>
          </c:spPr>
          <c:invertIfNegative val="0"/>
          <c:cat>
            <c:strRef>
              <c:f>居住区域!$O$15:$O$28</c:f>
              <c:strCache>
                <c:ptCount val="14"/>
                <c:pt idx="0">
                  <c:v>松江</c:v>
                </c:pt>
                <c:pt idx="1">
                  <c:v>宝山</c:v>
                </c:pt>
                <c:pt idx="2">
                  <c:v>奉贤</c:v>
                </c:pt>
                <c:pt idx="3">
                  <c:v>虹口</c:v>
                </c:pt>
                <c:pt idx="4">
                  <c:v>黄浦</c:v>
                </c:pt>
                <c:pt idx="5">
                  <c:v>嘉定</c:v>
                </c:pt>
                <c:pt idx="6">
                  <c:v>静安</c:v>
                </c:pt>
                <c:pt idx="7">
                  <c:v>闵行</c:v>
                </c:pt>
                <c:pt idx="8">
                  <c:v>浦东</c:v>
                </c:pt>
                <c:pt idx="9">
                  <c:v>普陀</c:v>
                </c:pt>
                <c:pt idx="10">
                  <c:v>青浦</c:v>
                </c:pt>
                <c:pt idx="11">
                  <c:v>徐汇</c:v>
                </c:pt>
                <c:pt idx="12">
                  <c:v>杨浦</c:v>
                </c:pt>
                <c:pt idx="13">
                  <c:v>长宁</c:v>
                </c:pt>
              </c:strCache>
            </c:strRef>
          </c:cat>
          <c:val>
            <c:numRef>
              <c:f>居住区域!$P$15:$P$28</c:f>
              <c:numCache>
                <c:formatCode>0%</c:formatCode>
                <c:ptCount val="14"/>
                <c:pt idx="0">
                  <c:v>0.74256602204200461</c:v>
                </c:pt>
                <c:pt idx="1">
                  <c:v>5.6144728633811605E-3</c:v>
                </c:pt>
                <c:pt idx="2">
                  <c:v>1.3308380120607194E-2</c:v>
                </c:pt>
                <c:pt idx="3">
                  <c:v>2.495321272613849E-3</c:v>
                </c:pt>
                <c:pt idx="4">
                  <c:v>8.1097941359950087E-3</c:v>
                </c:pt>
                <c:pt idx="5">
                  <c:v>8.7336244541484712E-3</c:v>
                </c:pt>
                <c:pt idx="6">
                  <c:v>5.406529423996673E-3</c:v>
                </c:pt>
                <c:pt idx="7">
                  <c:v>8.0682054481181112E-2</c:v>
                </c:pt>
                <c:pt idx="8">
                  <c:v>4.0341027240590556E-2</c:v>
                </c:pt>
                <c:pt idx="9">
                  <c:v>1.1436889166146809E-2</c:v>
                </c:pt>
                <c:pt idx="10">
                  <c:v>1.4971927635683094E-2</c:v>
                </c:pt>
                <c:pt idx="11">
                  <c:v>4.4499896028280306E-2</c:v>
                </c:pt>
                <c:pt idx="12">
                  <c:v>8.1097941359950087E-3</c:v>
                </c:pt>
                <c:pt idx="13">
                  <c:v>1.3724266999376169E-2</c:v>
                </c:pt>
              </c:numCache>
            </c:numRef>
          </c:val>
          <c:extLst>
            <c:ext xmlns:c16="http://schemas.microsoft.com/office/drawing/2014/chart" uri="{C3380CC4-5D6E-409C-BE32-E72D297353CC}">
              <c16:uniqueId val="{00000000-38ED-43F9-AF75-5D9419AC4203}"/>
            </c:ext>
          </c:extLst>
        </c:ser>
        <c:ser>
          <c:idx val="1"/>
          <c:order val="1"/>
          <c:tx>
            <c:strRef>
              <c:f>居住区域!$Q$14</c:f>
              <c:strCache>
                <c:ptCount val="1"/>
                <c:pt idx="0">
                  <c:v>二开</c:v>
                </c:pt>
              </c:strCache>
            </c:strRef>
          </c:tx>
          <c:spPr>
            <a:solidFill>
              <a:schemeClr val="accent2"/>
            </a:solidFill>
            <a:ln>
              <a:noFill/>
            </a:ln>
            <a:effectLst/>
          </c:spPr>
          <c:invertIfNegative val="0"/>
          <c:cat>
            <c:strRef>
              <c:f>居住区域!$O$15:$O$28</c:f>
              <c:strCache>
                <c:ptCount val="14"/>
                <c:pt idx="0">
                  <c:v>松江</c:v>
                </c:pt>
                <c:pt idx="1">
                  <c:v>宝山</c:v>
                </c:pt>
                <c:pt idx="2">
                  <c:v>奉贤</c:v>
                </c:pt>
                <c:pt idx="3">
                  <c:v>虹口</c:v>
                </c:pt>
                <c:pt idx="4">
                  <c:v>黄浦</c:v>
                </c:pt>
                <c:pt idx="5">
                  <c:v>嘉定</c:v>
                </c:pt>
                <c:pt idx="6">
                  <c:v>静安</c:v>
                </c:pt>
                <c:pt idx="7">
                  <c:v>闵行</c:v>
                </c:pt>
                <c:pt idx="8">
                  <c:v>浦东</c:v>
                </c:pt>
                <c:pt idx="9">
                  <c:v>普陀</c:v>
                </c:pt>
                <c:pt idx="10">
                  <c:v>青浦</c:v>
                </c:pt>
                <c:pt idx="11">
                  <c:v>徐汇</c:v>
                </c:pt>
                <c:pt idx="12">
                  <c:v>杨浦</c:v>
                </c:pt>
                <c:pt idx="13">
                  <c:v>长宁</c:v>
                </c:pt>
              </c:strCache>
            </c:strRef>
          </c:cat>
          <c:val>
            <c:numRef>
              <c:f>居住区域!$Q$15:$Q$28</c:f>
              <c:numCache>
                <c:formatCode>0%</c:formatCode>
                <c:ptCount val="14"/>
                <c:pt idx="0">
                  <c:v>0.61178369652945919</c:v>
                </c:pt>
                <c:pt idx="1">
                  <c:v>9.6852300242130755E-3</c:v>
                </c:pt>
                <c:pt idx="2">
                  <c:v>1.6142050040355124E-2</c:v>
                </c:pt>
                <c:pt idx="3">
                  <c:v>3.2284100080710249E-3</c:v>
                </c:pt>
                <c:pt idx="4">
                  <c:v>1.6142050040355124E-2</c:v>
                </c:pt>
                <c:pt idx="5">
                  <c:v>1.4527845036319613E-2</c:v>
                </c:pt>
                <c:pt idx="6">
                  <c:v>8.0710250201775618E-3</c:v>
                </c:pt>
                <c:pt idx="7">
                  <c:v>0.10815173527037934</c:v>
                </c:pt>
                <c:pt idx="8">
                  <c:v>4.4390637610976592E-2</c:v>
                </c:pt>
                <c:pt idx="9">
                  <c:v>1.3720742534301856E-2</c:v>
                </c:pt>
                <c:pt idx="10">
                  <c:v>4.519774011299435E-2</c:v>
                </c:pt>
                <c:pt idx="11">
                  <c:v>8.3938660209846652E-2</c:v>
                </c:pt>
                <c:pt idx="12">
                  <c:v>1.1299435028248588E-2</c:v>
                </c:pt>
                <c:pt idx="13">
                  <c:v>1.3720742534301856E-2</c:v>
                </c:pt>
              </c:numCache>
            </c:numRef>
          </c:val>
          <c:extLst>
            <c:ext xmlns:c16="http://schemas.microsoft.com/office/drawing/2014/chart" uri="{C3380CC4-5D6E-409C-BE32-E72D297353CC}">
              <c16:uniqueId val="{00000001-38ED-43F9-AF75-5D9419AC4203}"/>
            </c:ext>
          </c:extLst>
        </c:ser>
        <c:ser>
          <c:idx val="2"/>
          <c:order val="2"/>
          <c:tx>
            <c:strRef>
              <c:f>居住区域!$R$14</c:f>
              <c:strCache>
                <c:ptCount val="1"/>
                <c:pt idx="0">
                  <c:v>三开</c:v>
                </c:pt>
              </c:strCache>
            </c:strRef>
          </c:tx>
          <c:spPr>
            <a:solidFill>
              <a:schemeClr val="accent3"/>
            </a:solidFill>
            <a:ln>
              <a:noFill/>
            </a:ln>
            <a:effectLst/>
          </c:spPr>
          <c:invertIfNegative val="0"/>
          <c:cat>
            <c:strRef>
              <c:f>居住区域!$O$15:$O$28</c:f>
              <c:strCache>
                <c:ptCount val="14"/>
                <c:pt idx="0">
                  <c:v>松江</c:v>
                </c:pt>
                <c:pt idx="1">
                  <c:v>宝山</c:v>
                </c:pt>
                <c:pt idx="2">
                  <c:v>奉贤</c:v>
                </c:pt>
                <c:pt idx="3">
                  <c:v>虹口</c:v>
                </c:pt>
                <c:pt idx="4">
                  <c:v>黄浦</c:v>
                </c:pt>
                <c:pt idx="5">
                  <c:v>嘉定</c:v>
                </c:pt>
                <c:pt idx="6">
                  <c:v>静安</c:v>
                </c:pt>
                <c:pt idx="7">
                  <c:v>闵行</c:v>
                </c:pt>
                <c:pt idx="8">
                  <c:v>浦东</c:v>
                </c:pt>
                <c:pt idx="9">
                  <c:v>普陀</c:v>
                </c:pt>
                <c:pt idx="10">
                  <c:v>青浦</c:v>
                </c:pt>
                <c:pt idx="11">
                  <c:v>徐汇</c:v>
                </c:pt>
                <c:pt idx="12">
                  <c:v>杨浦</c:v>
                </c:pt>
                <c:pt idx="13">
                  <c:v>长宁</c:v>
                </c:pt>
              </c:strCache>
            </c:strRef>
          </c:cat>
          <c:val>
            <c:numRef>
              <c:f>居住区域!$R$15:$R$28</c:f>
              <c:numCache>
                <c:formatCode>0%</c:formatCode>
                <c:ptCount val="14"/>
                <c:pt idx="0">
                  <c:v>0.52244389027431426</c:v>
                </c:pt>
                <c:pt idx="1">
                  <c:v>8.7281795511221939E-3</c:v>
                </c:pt>
                <c:pt idx="2">
                  <c:v>1.8703241895261846E-2</c:v>
                </c:pt>
                <c:pt idx="3">
                  <c:v>3.740648379052369E-3</c:v>
                </c:pt>
                <c:pt idx="4">
                  <c:v>2.5561097256857856E-2</c:v>
                </c:pt>
                <c:pt idx="5">
                  <c:v>2.6184538653366583E-2</c:v>
                </c:pt>
                <c:pt idx="6">
                  <c:v>1.3715710723192019E-2</c:v>
                </c:pt>
                <c:pt idx="7">
                  <c:v>0.13591022443890274</c:v>
                </c:pt>
                <c:pt idx="8">
                  <c:v>5.6109725685785539E-2</c:v>
                </c:pt>
                <c:pt idx="9">
                  <c:v>1.8703241895261846E-2</c:v>
                </c:pt>
                <c:pt idx="10">
                  <c:v>1.6209476309226933E-2</c:v>
                </c:pt>
                <c:pt idx="11">
                  <c:v>0.1259351620947631</c:v>
                </c:pt>
                <c:pt idx="12">
                  <c:v>1.1845386533665835E-2</c:v>
                </c:pt>
                <c:pt idx="13">
                  <c:v>1.6209476309226933E-2</c:v>
                </c:pt>
              </c:numCache>
            </c:numRef>
          </c:val>
          <c:extLst>
            <c:ext xmlns:c16="http://schemas.microsoft.com/office/drawing/2014/chart" uri="{C3380CC4-5D6E-409C-BE32-E72D297353CC}">
              <c16:uniqueId val="{00000002-38ED-43F9-AF75-5D9419AC4203}"/>
            </c:ext>
          </c:extLst>
        </c:ser>
        <c:dLbls>
          <c:showLegendKey val="0"/>
          <c:showVal val="0"/>
          <c:showCatName val="0"/>
          <c:showSerName val="0"/>
          <c:showPercent val="0"/>
          <c:showBubbleSize val="0"/>
        </c:dLbls>
        <c:gapWidth val="219"/>
        <c:overlap val="-27"/>
        <c:axId val="1102114815"/>
        <c:axId val="1102110495"/>
      </c:barChart>
      <c:catAx>
        <c:axId val="1102114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102110495"/>
        <c:crosses val="autoZero"/>
        <c:auto val="1"/>
        <c:lblAlgn val="ctr"/>
        <c:lblOffset val="100"/>
        <c:noMultiLvlLbl val="0"/>
      </c:catAx>
      <c:valAx>
        <c:axId val="1102110495"/>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1021148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b="1" dirty="0"/>
              <a:t>泗泾板块公寓类、别墅类二手房成交套数</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Sheet1!$B$41</c:f>
              <c:strCache>
                <c:ptCount val="1"/>
                <c:pt idx="0">
                  <c:v>公寓类二手房成交套数</c:v>
                </c:pt>
              </c:strCache>
            </c:strRef>
          </c:tx>
          <c:spPr>
            <a:solidFill>
              <a:schemeClr val="accent1"/>
            </a:solidFill>
            <a:ln>
              <a:noFill/>
            </a:ln>
            <a:effectLst/>
          </c:spPr>
          <c:invertIfNegative val="0"/>
          <c:cat>
            <c:strRef>
              <c:f>Sheet1!$A$42:$A$57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Sheet1!$B$42:$B$57</c:f>
              <c:numCache>
                <c:formatCode>General</c:formatCode>
                <c:ptCount val="16"/>
                <c:pt idx="0">
                  <c:v>194</c:v>
                </c:pt>
                <c:pt idx="1">
                  <c:v>177</c:v>
                </c:pt>
                <c:pt idx="2">
                  <c:v>233</c:v>
                </c:pt>
                <c:pt idx="3">
                  <c:v>522</c:v>
                </c:pt>
                <c:pt idx="4">
                  <c:v>206</c:v>
                </c:pt>
                <c:pt idx="5">
                  <c:v>648</c:v>
                </c:pt>
                <c:pt idx="6">
                  <c:v>761</c:v>
                </c:pt>
                <c:pt idx="7">
                  <c:v>209</c:v>
                </c:pt>
                <c:pt idx="8">
                  <c:v>368</c:v>
                </c:pt>
                <c:pt idx="9">
                  <c:v>699</c:v>
                </c:pt>
                <c:pt idx="10">
                  <c:v>1069</c:v>
                </c:pt>
                <c:pt idx="11">
                  <c:v>1039</c:v>
                </c:pt>
                <c:pt idx="12">
                  <c:v>633</c:v>
                </c:pt>
                <c:pt idx="13">
                  <c:v>683</c:v>
                </c:pt>
                <c:pt idx="14">
                  <c:v>1005</c:v>
                </c:pt>
                <c:pt idx="15">
                  <c:v>861</c:v>
                </c:pt>
              </c:numCache>
            </c:numRef>
          </c:val>
          <c:extLst>
            <c:ext xmlns:c16="http://schemas.microsoft.com/office/drawing/2014/chart" uri="{C3380CC4-5D6E-409C-BE32-E72D297353CC}">
              <c16:uniqueId val="{00000000-FEDA-408E-B0D2-402B728305CE}"/>
            </c:ext>
          </c:extLst>
        </c:ser>
        <c:ser>
          <c:idx val="1"/>
          <c:order val="1"/>
          <c:tx>
            <c:strRef>
              <c:f>Sheet1!$C$41</c:f>
              <c:strCache>
                <c:ptCount val="1"/>
                <c:pt idx="0">
                  <c:v>别墅类二手成交套数</c:v>
                </c:pt>
              </c:strCache>
            </c:strRef>
          </c:tx>
          <c:spPr>
            <a:solidFill>
              <a:schemeClr val="accent2"/>
            </a:solidFill>
            <a:ln>
              <a:noFill/>
            </a:ln>
            <a:effectLst/>
          </c:spPr>
          <c:invertIfNegative val="0"/>
          <c:cat>
            <c:strRef>
              <c:f>Sheet1!$A$42:$A$57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Sheet1!$C$42:$C$57</c:f>
              <c:numCache>
                <c:formatCode>General</c:formatCode>
                <c:ptCount val="16"/>
                <c:pt idx="0">
                  <c:v>32</c:v>
                </c:pt>
                <c:pt idx="1">
                  <c:v>33</c:v>
                </c:pt>
                <c:pt idx="2">
                  <c:v>37</c:v>
                </c:pt>
                <c:pt idx="3">
                  <c:v>93</c:v>
                </c:pt>
                <c:pt idx="4">
                  <c:v>54</c:v>
                </c:pt>
                <c:pt idx="5">
                  <c:v>93</c:v>
                </c:pt>
                <c:pt idx="6">
                  <c:v>96</c:v>
                </c:pt>
                <c:pt idx="7">
                  <c:v>21</c:v>
                </c:pt>
                <c:pt idx="8">
                  <c:v>25</c:v>
                </c:pt>
                <c:pt idx="9">
                  <c:v>27</c:v>
                </c:pt>
                <c:pt idx="10">
                  <c:v>90</c:v>
                </c:pt>
                <c:pt idx="11">
                  <c:v>59</c:v>
                </c:pt>
                <c:pt idx="12">
                  <c:v>51</c:v>
                </c:pt>
                <c:pt idx="13">
                  <c:v>40</c:v>
                </c:pt>
                <c:pt idx="14">
                  <c:v>58</c:v>
                </c:pt>
                <c:pt idx="15">
                  <c:v>62</c:v>
                </c:pt>
              </c:numCache>
            </c:numRef>
          </c:val>
          <c:extLst>
            <c:ext xmlns:c16="http://schemas.microsoft.com/office/drawing/2014/chart" uri="{C3380CC4-5D6E-409C-BE32-E72D297353CC}">
              <c16:uniqueId val="{00000001-FEDA-408E-B0D2-402B728305CE}"/>
            </c:ext>
          </c:extLst>
        </c:ser>
        <c:dLbls>
          <c:showLegendKey val="0"/>
          <c:showVal val="0"/>
          <c:showCatName val="0"/>
          <c:showSerName val="0"/>
          <c:showPercent val="0"/>
          <c:showBubbleSize val="0"/>
        </c:dLbls>
        <c:gapWidth val="95"/>
        <c:overlap val="100"/>
        <c:axId val="1877696607"/>
        <c:axId val="1471509023"/>
      </c:barChart>
      <c:catAx>
        <c:axId val="1877696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71509023"/>
        <c:crosses val="autoZero"/>
        <c:auto val="1"/>
        <c:lblAlgn val="ctr"/>
        <c:lblOffset val="100"/>
        <c:noMultiLvlLbl val="0"/>
      </c:catAx>
      <c:valAx>
        <c:axId val="1471509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776966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cs"/>
                <a:sym typeface="Arial" panose="020B0604020202020204" pitchFamily="34" charset="0"/>
              </a:defRPr>
            </a:pPr>
            <a:r>
              <a:rPr lang="zh-CN" sz="1600" b="1"/>
              <a:t>上海土地出让结构</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title>
    <c:autoTitleDeleted val="0"/>
    <c:plotArea>
      <c:layout/>
      <c:barChart>
        <c:barDir val="col"/>
        <c:grouping val="percentStacked"/>
        <c:varyColors val="0"/>
        <c:ser>
          <c:idx val="0"/>
          <c:order val="0"/>
          <c:tx>
            <c:strRef>
              <c:f>Sheet1!$H$2</c:f>
              <c:strCache>
                <c:ptCount val="1"/>
                <c:pt idx="0">
                  <c:v>内中环</c:v>
                </c:pt>
              </c:strCache>
            </c:strRef>
          </c:tx>
          <c:spPr>
            <a:solidFill>
              <a:srgbClr val="A90000"/>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Sheet1!$I$1:$M$1</c:f>
              <c:numCache>
                <c:formatCode>General</c:formatCode>
                <c:ptCount val="5"/>
                <c:pt idx="0">
                  <c:v>2021</c:v>
                </c:pt>
                <c:pt idx="1">
                  <c:v>2022</c:v>
                </c:pt>
                <c:pt idx="2">
                  <c:v>2023</c:v>
                </c:pt>
                <c:pt idx="3">
                  <c:v>2024</c:v>
                </c:pt>
                <c:pt idx="4">
                  <c:v>2025</c:v>
                </c:pt>
              </c:numCache>
            </c:numRef>
          </c:cat>
          <c:val>
            <c:numRef>
              <c:f>Sheet1!$I$2:$M$2</c:f>
              <c:numCache>
                <c:formatCode>0%</c:formatCode>
                <c:ptCount val="5"/>
                <c:pt idx="0">
                  <c:v>9.623420855576223E-2</c:v>
                </c:pt>
                <c:pt idx="1">
                  <c:v>8.369312520757223E-2</c:v>
                </c:pt>
                <c:pt idx="2">
                  <c:v>0.10495049504950496</c:v>
                </c:pt>
                <c:pt idx="3">
                  <c:v>0.374235807860262</c:v>
                </c:pt>
                <c:pt idx="4">
                  <c:v>0.38</c:v>
                </c:pt>
              </c:numCache>
            </c:numRef>
          </c:val>
          <c:extLst>
            <c:ext xmlns:c16="http://schemas.microsoft.com/office/drawing/2014/chart" uri="{C3380CC4-5D6E-409C-BE32-E72D297353CC}">
              <c16:uniqueId val="{00000000-9D04-4703-BE83-44B9E7383CED}"/>
            </c:ext>
          </c:extLst>
        </c:ser>
        <c:ser>
          <c:idx val="1"/>
          <c:order val="1"/>
          <c:tx>
            <c:strRef>
              <c:f>Sheet1!$H$3</c:f>
              <c:strCache>
                <c:ptCount val="1"/>
                <c:pt idx="0">
                  <c:v>外环热区</c:v>
                </c:pt>
              </c:strCache>
            </c:strRef>
          </c:tx>
          <c:spPr>
            <a:solidFill>
              <a:srgbClr val="BF0000"/>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Sheet1!$I$1:$M$1</c:f>
              <c:numCache>
                <c:formatCode>General</c:formatCode>
                <c:ptCount val="5"/>
                <c:pt idx="0">
                  <c:v>2021</c:v>
                </c:pt>
                <c:pt idx="1">
                  <c:v>2022</c:v>
                </c:pt>
                <c:pt idx="2">
                  <c:v>2023</c:v>
                </c:pt>
                <c:pt idx="3">
                  <c:v>2024</c:v>
                </c:pt>
                <c:pt idx="4">
                  <c:v>2025</c:v>
                </c:pt>
              </c:numCache>
            </c:numRef>
          </c:cat>
          <c:val>
            <c:numRef>
              <c:f>Sheet1!$I$3:$M$3</c:f>
              <c:numCache>
                <c:formatCode>0%</c:formatCode>
                <c:ptCount val="5"/>
                <c:pt idx="0">
                  <c:v>0.16570448561559456</c:v>
                </c:pt>
                <c:pt idx="1">
                  <c:v>0.23879109930255729</c:v>
                </c:pt>
                <c:pt idx="2">
                  <c:v>0.34214992927864218</c:v>
                </c:pt>
                <c:pt idx="3">
                  <c:v>0.30262008733624463</c:v>
                </c:pt>
                <c:pt idx="4">
                  <c:v>0.3</c:v>
                </c:pt>
              </c:numCache>
            </c:numRef>
          </c:val>
          <c:extLst>
            <c:ext xmlns:c16="http://schemas.microsoft.com/office/drawing/2014/chart" uri="{C3380CC4-5D6E-409C-BE32-E72D297353CC}">
              <c16:uniqueId val="{00000001-9D04-4703-BE83-44B9E7383CED}"/>
            </c:ext>
          </c:extLst>
        </c:ser>
        <c:ser>
          <c:idx val="2"/>
          <c:order val="2"/>
          <c:tx>
            <c:strRef>
              <c:f>Sheet1!$H$4</c:f>
              <c:strCache>
                <c:ptCount val="1"/>
                <c:pt idx="0">
                  <c:v>新城轨交/核心</c:v>
                </c:pt>
              </c:strCache>
            </c:strRef>
          </c:tx>
          <c:spPr>
            <a:solidFill>
              <a:srgbClr val="D0848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Sheet1!$I$1:$M$1</c:f>
              <c:numCache>
                <c:formatCode>General</c:formatCode>
                <c:ptCount val="5"/>
                <c:pt idx="0">
                  <c:v>2021</c:v>
                </c:pt>
                <c:pt idx="1">
                  <c:v>2022</c:v>
                </c:pt>
                <c:pt idx="2">
                  <c:v>2023</c:v>
                </c:pt>
                <c:pt idx="3">
                  <c:v>2024</c:v>
                </c:pt>
                <c:pt idx="4">
                  <c:v>2025</c:v>
                </c:pt>
              </c:numCache>
            </c:numRef>
          </c:cat>
          <c:val>
            <c:numRef>
              <c:f>Sheet1!$I$4:$M$4</c:f>
              <c:numCache>
                <c:formatCode>0%</c:formatCode>
                <c:ptCount val="5"/>
                <c:pt idx="0">
                  <c:v>0.1086982777361772</c:v>
                </c:pt>
                <c:pt idx="1">
                  <c:v>0.25063655485442271</c:v>
                </c:pt>
                <c:pt idx="2">
                  <c:v>0.26548797736916546</c:v>
                </c:pt>
                <c:pt idx="3">
                  <c:v>0.12052401746724893</c:v>
                </c:pt>
                <c:pt idx="4">
                  <c:v>0.12</c:v>
                </c:pt>
              </c:numCache>
            </c:numRef>
          </c:val>
          <c:extLst>
            <c:ext xmlns:c16="http://schemas.microsoft.com/office/drawing/2014/chart" uri="{C3380CC4-5D6E-409C-BE32-E72D297353CC}">
              <c16:uniqueId val="{00000002-9D04-4703-BE83-44B9E7383CED}"/>
            </c:ext>
          </c:extLst>
        </c:ser>
        <c:ser>
          <c:idx val="3"/>
          <c:order val="3"/>
          <c:tx>
            <c:strRef>
              <c:f>Sheet1!$H$5</c:f>
              <c:strCache>
                <c:ptCount val="1"/>
                <c:pt idx="0">
                  <c:v>新城非轨交</c:v>
                </c:pt>
              </c:strCache>
            </c:strRef>
          </c:tx>
          <c:spPr>
            <a:solidFill>
              <a:srgbClr val="DFB5B5"/>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Sheet1!$I$1:$M$1</c:f>
              <c:numCache>
                <c:formatCode>General</c:formatCode>
                <c:ptCount val="5"/>
                <c:pt idx="0">
                  <c:v>2021</c:v>
                </c:pt>
                <c:pt idx="1">
                  <c:v>2022</c:v>
                </c:pt>
                <c:pt idx="2">
                  <c:v>2023</c:v>
                </c:pt>
                <c:pt idx="3">
                  <c:v>2024</c:v>
                </c:pt>
                <c:pt idx="4">
                  <c:v>2025</c:v>
                </c:pt>
              </c:numCache>
            </c:numRef>
          </c:cat>
          <c:val>
            <c:numRef>
              <c:f>Sheet1!$I$5:$M$5</c:f>
              <c:numCache>
                <c:formatCode>0%</c:formatCode>
                <c:ptCount val="5"/>
                <c:pt idx="0">
                  <c:v>5.0121983622792819E-2</c:v>
                </c:pt>
                <c:pt idx="1">
                  <c:v>0.11856526071072733</c:v>
                </c:pt>
                <c:pt idx="2">
                  <c:v>9.4342291371994347E-2</c:v>
                </c:pt>
                <c:pt idx="3">
                  <c:v>0.11877729257641922</c:v>
                </c:pt>
                <c:pt idx="4">
                  <c:v>0.12</c:v>
                </c:pt>
              </c:numCache>
            </c:numRef>
          </c:val>
          <c:extLst>
            <c:ext xmlns:c16="http://schemas.microsoft.com/office/drawing/2014/chart" uri="{C3380CC4-5D6E-409C-BE32-E72D297353CC}">
              <c16:uniqueId val="{00000003-9D04-4703-BE83-44B9E7383CED}"/>
            </c:ext>
          </c:extLst>
        </c:ser>
        <c:ser>
          <c:idx val="4"/>
          <c:order val="4"/>
          <c:tx>
            <c:strRef>
              <c:f>Sheet1!$H$6</c:f>
              <c:strCache>
                <c:ptCount val="1"/>
                <c:pt idx="0">
                  <c:v>远郊</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Sheet1!$I$1:$M$1</c:f>
              <c:numCache>
                <c:formatCode>General</c:formatCode>
                <c:ptCount val="5"/>
                <c:pt idx="0">
                  <c:v>2021</c:v>
                </c:pt>
                <c:pt idx="1">
                  <c:v>2022</c:v>
                </c:pt>
                <c:pt idx="2">
                  <c:v>2023</c:v>
                </c:pt>
                <c:pt idx="3">
                  <c:v>2024</c:v>
                </c:pt>
                <c:pt idx="4">
                  <c:v>2025</c:v>
                </c:pt>
              </c:numCache>
            </c:numRef>
          </c:cat>
          <c:val>
            <c:numRef>
              <c:f>Sheet1!$I$6:$M$6</c:f>
              <c:numCache>
                <c:formatCode>0%</c:formatCode>
                <c:ptCount val="5"/>
                <c:pt idx="0">
                  <c:v>0.57924104446967317</c:v>
                </c:pt>
                <c:pt idx="1">
                  <c:v>0.30831395992472049</c:v>
                </c:pt>
                <c:pt idx="2">
                  <c:v>0.19306930693069307</c:v>
                </c:pt>
                <c:pt idx="3">
                  <c:v>8.384279475982534E-2</c:v>
                </c:pt>
                <c:pt idx="4">
                  <c:v>0.08</c:v>
                </c:pt>
              </c:numCache>
            </c:numRef>
          </c:val>
          <c:extLst>
            <c:ext xmlns:c16="http://schemas.microsoft.com/office/drawing/2014/chart" uri="{C3380CC4-5D6E-409C-BE32-E72D297353CC}">
              <c16:uniqueId val="{00000004-9D04-4703-BE83-44B9E7383CED}"/>
            </c:ext>
          </c:extLst>
        </c:ser>
        <c:dLbls>
          <c:dLblPos val="ctr"/>
          <c:showLegendKey val="0"/>
          <c:showVal val="1"/>
          <c:showCatName val="0"/>
          <c:showSerName val="0"/>
          <c:showPercent val="0"/>
          <c:showBubbleSize val="0"/>
        </c:dLbls>
        <c:gapWidth val="150"/>
        <c:overlap val="100"/>
        <c:axId val="1980010768"/>
        <c:axId val="1980011248"/>
      </c:barChart>
      <c:catAx>
        <c:axId val="1980010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crossAx val="1980011248"/>
        <c:crosses val="autoZero"/>
        <c:auto val="1"/>
        <c:lblAlgn val="ctr"/>
        <c:lblOffset val="100"/>
        <c:noMultiLvlLbl val="0"/>
      </c:catAx>
      <c:valAx>
        <c:axId val="1980011248"/>
        <c:scaling>
          <c:orientation val="minMax"/>
        </c:scaling>
        <c:delete val="1"/>
        <c:axPos val="l"/>
        <c:numFmt formatCode="0%" sourceLinked="1"/>
        <c:majorTickMark val="none"/>
        <c:minorTickMark val="none"/>
        <c:tickLblPos val="nextTo"/>
        <c:crossAx val="1980010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楷体" panose="02010609060101010101" pitchFamily="49" charset="-122"/>
              <a:ea typeface="楷体" panose="02010609060101010101" pitchFamily="49" charset="-122"/>
              <a:cs typeface="+mn-cs"/>
              <a:sym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楷体" panose="02010609060101010101" pitchFamily="49" charset="-122"/>
          <a:ea typeface="楷体" panose="02010609060101010101" pitchFamily="49" charset="-122"/>
          <a:sym typeface="Arial" panose="020B0604020202020204" pitchFamily="34" charset="0"/>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zh-CN" altLang="en-US" b="1">
                <a:solidFill>
                  <a:schemeClr val="tx1"/>
                </a:solidFill>
              </a:rPr>
              <a:t>松江区住宅用地成交面积、价格</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9.544203849518812E-2"/>
          <c:y val="0.23594925634295713"/>
          <c:w val="0.87122462817147861"/>
          <c:h val="0.65109580052493432"/>
        </c:manualLayout>
      </c:layout>
      <c:barChart>
        <c:barDir val="col"/>
        <c:grouping val="clustered"/>
        <c:varyColors val="0"/>
        <c:ser>
          <c:idx val="0"/>
          <c:order val="0"/>
          <c:tx>
            <c:strRef>
              <c:f>Sheet1!$B$2</c:f>
              <c:strCache>
                <c:ptCount val="1"/>
                <c:pt idx="0">
                  <c:v>住宅计容面积（万㎡）</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Sheet1!$A$3:$A$12</c:f>
              <c:strCache>
                <c:ptCount val="10"/>
                <c:pt idx="0">
                  <c:v>2016年</c:v>
                </c:pt>
                <c:pt idx="1">
                  <c:v>2017年</c:v>
                </c:pt>
                <c:pt idx="2">
                  <c:v>2018年</c:v>
                </c:pt>
                <c:pt idx="3">
                  <c:v>2019年</c:v>
                </c:pt>
                <c:pt idx="4">
                  <c:v>2020年</c:v>
                </c:pt>
                <c:pt idx="5">
                  <c:v>2021年</c:v>
                </c:pt>
                <c:pt idx="6">
                  <c:v>2022年</c:v>
                </c:pt>
                <c:pt idx="7">
                  <c:v>2023年</c:v>
                </c:pt>
                <c:pt idx="8">
                  <c:v>2024年</c:v>
                </c:pt>
                <c:pt idx="9">
                  <c:v>2025年</c:v>
                </c:pt>
              </c:strCache>
            </c:strRef>
          </c:cat>
          <c:val>
            <c:numRef>
              <c:f>Sheet1!$B$3:$B$12</c:f>
              <c:numCache>
                <c:formatCode>0.00</c:formatCode>
                <c:ptCount val="10"/>
                <c:pt idx="0">
                  <c:v>39.1498047125</c:v>
                </c:pt>
                <c:pt idx="1">
                  <c:v>25.89669619</c:v>
                </c:pt>
                <c:pt idx="2">
                  <c:v>12.121344000000001</c:v>
                </c:pt>
                <c:pt idx="3">
                  <c:v>37.817363999999998</c:v>
                </c:pt>
                <c:pt idx="4">
                  <c:v>32.662447800000002</c:v>
                </c:pt>
                <c:pt idx="5">
                  <c:v>40.627577450000004</c:v>
                </c:pt>
                <c:pt idx="6">
                  <c:v>83.631099960000014</c:v>
                </c:pt>
                <c:pt idx="7">
                  <c:v>54.028348709500001</c:v>
                </c:pt>
                <c:pt idx="8">
                  <c:v>30.143634402000004</c:v>
                </c:pt>
                <c:pt idx="9">
                  <c:v>30.381168534999997</c:v>
                </c:pt>
              </c:numCache>
            </c:numRef>
          </c:val>
          <c:extLst>
            <c:ext xmlns:c16="http://schemas.microsoft.com/office/drawing/2014/chart" uri="{C3380CC4-5D6E-409C-BE32-E72D297353CC}">
              <c16:uniqueId val="{00000000-7266-41BE-B6DD-F37823FD7A0F}"/>
            </c:ext>
          </c:extLst>
        </c:ser>
        <c:dLbls>
          <c:showLegendKey val="0"/>
          <c:showVal val="0"/>
          <c:showCatName val="0"/>
          <c:showSerName val="0"/>
          <c:showPercent val="0"/>
          <c:showBubbleSize val="0"/>
        </c:dLbls>
        <c:gapWidth val="219"/>
        <c:overlap val="-27"/>
        <c:axId val="975456127"/>
        <c:axId val="1907775055"/>
      </c:barChart>
      <c:lineChart>
        <c:grouping val="standard"/>
        <c:varyColors val="0"/>
        <c:ser>
          <c:idx val="1"/>
          <c:order val="1"/>
          <c:tx>
            <c:strRef>
              <c:f>Sheet1!$C$2</c:f>
              <c:strCache>
                <c:ptCount val="1"/>
                <c:pt idx="0">
                  <c:v>平均楼面价（元/㎡）</c:v>
                </c:pt>
              </c:strCache>
            </c:strRef>
          </c:tx>
          <c:spPr>
            <a:ln w="28575" cap="rnd">
              <a:solidFill>
                <a:srgbClr val="C00000"/>
              </a:solidFill>
              <a:round/>
            </a:ln>
            <a:effectLst/>
          </c:spPr>
          <c:marker>
            <c:symbol val="none"/>
          </c:marker>
          <c:dLbls>
            <c:dLbl>
              <c:idx val="2"/>
              <c:layout>
                <c:manualLayout>
                  <c:x val="4.9019617303461731E-3"/>
                  <c:y val="3.04766597580905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266-41BE-B6DD-F37823FD7A0F}"/>
                </c:ext>
              </c:extLst>
            </c:dLbl>
            <c:dLbl>
              <c:idx val="3"/>
              <c:layout>
                <c:manualLayout>
                  <c:x val="0"/>
                  <c:y val="2.70903642294137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66-41BE-B6DD-F37823FD7A0F}"/>
                </c:ext>
              </c:extLst>
            </c:dLbl>
            <c:dLbl>
              <c:idx val="4"/>
              <c:layout>
                <c:manualLayout>
                  <c:x val="0"/>
                  <c:y val="3.38629552867672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266-41BE-B6DD-F37823FD7A0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Sheet1!$A$3:$A$12</c:f>
              <c:strCache>
                <c:ptCount val="10"/>
                <c:pt idx="0">
                  <c:v>2016年</c:v>
                </c:pt>
                <c:pt idx="1">
                  <c:v>2017年</c:v>
                </c:pt>
                <c:pt idx="2">
                  <c:v>2018年</c:v>
                </c:pt>
                <c:pt idx="3">
                  <c:v>2019年</c:v>
                </c:pt>
                <c:pt idx="4">
                  <c:v>2020年</c:v>
                </c:pt>
                <c:pt idx="5">
                  <c:v>2021年</c:v>
                </c:pt>
                <c:pt idx="6">
                  <c:v>2022年</c:v>
                </c:pt>
                <c:pt idx="7">
                  <c:v>2023年</c:v>
                </c:pt>
                <c:pt idx="8">
                  <c:v>2024年</c:v>
                </c:pt>
                <c:pt idx="9">
                  <c:v>2025年</c:v>
                </c:pt>
              </c:strCache>
            </c:strRef>
          </c:cat>
          <c:val>
            <c:numRef>
              <c:f>Sheet1!$C$3:$C$12</c:f>
              <c:numCache>
                <c:formatCode>General</c:formatCode>
                <c:ptCount val="10"/>
                <c:pt idx="0">
                  <c:v>28883.673710446255</c:v>
                </c:pt>
                <c:pt idx="1">
                  <c:v>29373</c:v>
                </c:pt>
                <c:pt idx="2">
                  <c:v>27522</c:v>
                </c:pt>
                <c:pt idx="3">
                  <c:v>21399</c:v>
                </c:pt>
                <c:pt idx="4" formatCode="0">
                  <c:v>27789.024128191642</c:v>
                </c:pt>
                <c:pt idx="5" formatCode="0">
                  <c:v>21627.613991156759</c:v>
                </c:pt>
                <c:pt idx="6" formatCode="0">
                  <c:v>24696.48551849286</c:v>
                </c:pt>
                <c:pt idx="7" formatCode="0">
                  <c:v>25303.617418834361</c:v>
                </c:pt>
                <c:pt idx="8" formatCode="0">
                  <c:v>25586.372647053664</c:v>
                </c:pt>
                <c:pt idx="9" formatCode="0">
                  <c:v>26306.992186457646</c:v>
                </c:pt>
              </c:numCache>
            </c:numRef>
          </c:val>
          <c:smooth val="0"/>
          <c:extLst>
            <c:ext xmlns:c16="http://schemas.microsoft.com/office/drawing/2014/chart" uri="{C3380CC4-5D6E-409C-BE32-E72D297353CC}">
              <c16:uniqueId val="{00000001-7266-41BE-B6DD-F37823FD7A0F}"/>
            </c:ext>
          </c:extLst>
        </c:ser>
        <c:dLbls>
          <c:showLegendKey val="0"/>
          <c:showVal val="0"/>
          <c:showCatName val="0"/>
          <c:showSerName val="0"/>
          <c:showPercent val="0"/>
          <c:showBubbleSize val="0"/>
        </c:dLbls>
        <c:marker val="1"/>
        <c:smooth val="0"/>
        <c:axId val="985041823"/>
        <c:axId val="1471490303"/>
      </c:lineChart>
      <c:catAx>
        <c:axId val="975456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07775055"/>
        <c:crosses val="autoZero"/>
        <c:auto val="1"/>
        <c:lblAlgn val="ctr"/>
        <c:lblOffset val="100"/>
        <c:noMultiLvlLbl val="0"/>
      </c:catAx>
      <c:valAx>
        <c:axId val="190777505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75456127"/>
        <c:crosses val="autoZero"/>
        <c:crossBetween val="between"/>
      </c:valAx>
      <c:valAx>
        <c:axId val="147149030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85041823"/>
        <c:crosses val="max"/>
        <c:crossBetween val="between"/>
      </c:valAx>
      <c:catAx>
        <c:axId val="985041823"/>
        <c:scaling>
          <c:orientation val="minMax"/>
        </c:scaling>
        <c:delete val="1"/>
        <c:axPos val="b"/>
        <c:numFmt formatCode="General" sourceLinked="1"/>
        <c:majorTickMark val="out"/>
        <c:minorTickMark val="none"/>
        <c:tickLblPos val="nextTo"/>
        <c:crossAx val="1471490303"/>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1" i="0" u="none" strike="noStrike" kern="1200" spc="0" baseline="0">
                <a:solidFill>
                  <a:schemeClr val="tx1">
                    <a:lumMod val="65000"/>
                    <a:lumOff val="35000"/>
                  </a:schemeClr>
                </a:solidFill>
                <a:latin typeface="+mn-lt"/>
                <a:ea typeface="+mn-ea"/>
                <a:cs typeface="+mn-ea"/>
                <a:sym typeface="+mn-lt"/>
              </a:defRPr>
            </a:pPr>
            <a:r>
              <a:rPr lang="zh-CN" sz="1400"/>
              <a:t>松江区商品住宅历年供求</a:t>
            </a:r>
          </a:p>
        </c:rich>
      </c:tx>
      <c:layout>
        <c:manualLayout>
          <c:xMode val="edge"/>
          <c:yMode val="edge"/>
          <c:x val="0.36913541624111901"/>
          <c:y val="1.6800876055242275E-2"/>
        </c:manualLayout>
      </c:layout>
      <c:overlay val="0"/>
      <c:spPr>
        <a:noFill/>
        <a:ln>
          <a:noFill/>
        </a:ln>
        <a:effectLst/>
      </c:spPr>
      <c:txPr>
        <a:bodyPr rot="0" spcFirstLastPara="1" vertOverflow="ellipsis" vert="horz" wrap="square" anchor="ctr" anchorCtr="1"/>
        <a:lstStyle/>
        <a:p>
          <a:pPr algn="ctr">
            <a:defRPr sz="1400" b="1"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0.19496997335982305"/>
          <c:y val="0.12078880764904387"/>
          <c:w val="0.74238171209544312"/>
          <c:h val="0.67357728721409826"/>
        </c:manualLayout>
      </c:layout>
      <c:barChart>
        <c:barDir val="col"/>
        <c:grouping val="clustered"/>
        <c:varyColors val="0"/>
        <c:ser>
          <c:idx val="0"/>
          <c:order val="0"/>
          <c:tx>
            <c:strRef>
              <c:f>'CRIC-上海-市场监测.商品房市场.项目累计.供求'!$B$18</c:f>
              <c:strCache>
                <c:ptCount val="1"/>
                <c:pt idx="0">
                  <c:v>供应面积(万㎡)</c:v>
                </c:pt>
              </c:strCache>
            </c:strRef>
          </c:tx>
          <c:spPr>
            <a:solidFill>
              <a:schemeClr val="bg1">
                <a:lumMod val="65000"/>
              </a:schemeClr>
            </a:solidFill>
            <a:ln>
              <a:noFill/>
            </a:ln>
            <a:effectLst/>
          </c:spPr>
          <c:invertIfNegative val="0"/>
          <c:cat>
            <c:strRef>
              <c:f>'CRIC-上海-市场监测.商品房市场.项目累计.供求'!$A$19:$A$29</c:f>
              <c:strCache>
                <c:ptCount val="11"/>
                <c:pt idx="0">
                  <c:v>16-24年年均</c:v>
                </c:pt>
                <c:pt idx="1">
                  <c:v>2016年</c:v>
                </c:pt>
                <c:pt idx="2">
                  <c:v>2017年</c:v>
                </c:pt>
                <c:pt idx="3">
                  <c:v>2018年</c:v>
                </c:pt>
                <c:pt idx="4">
                  <c:v>2019年</c:v>
                </c:pt>
                <c:pt idx="5">
                  <c:v>2020年</c:v>
                </c:pt>
                <c:pt idx="6">
                  <c:v>2021年</c:v>
                </c:pt>
                <c:pt idx="7">
                  <c:v>2022年</c:v>
                </c:pt>
                <c:pt idx="8">
                  <c:v>2023年</c:v>
                </c:pt>
                <c:pt idx="9">
                  <c:v>2024年</c:v>
                </c:pt>
                <c:pt idx="10">
                  <c:v>2025年</c:v>
                </c:pt>
              </c:strCache>
            </c:strRef>
          </c:cat>
          <c:val>
            <c:numRef>
              <c:f>'CRIC-上海-市场监测.商品房市场.项目累计.供求'!$B$19:$B$29</c:f>
              <c:numCache>
                <c:formatCode>General</c:formatCode>
                <c:ptCount val="11"/>
                <c:pt idx="0" formatCode="0">
                  <c:v>66.587777777777788</c:v>
                </c:pt>
                <c:pt idx="1">
                  <c:v>105.53</c:v>
                </c:pt>
                <c:pt idx="2">
                  <c:v>44.45</c:v>
                </c:pt>
                <c:pt idx="3">
                  <c:v>83.23</c:v>
                </c:pt>
                <c:pt idx="4">
                  <c:v>55.39</c:v>
                </c:pt>
                <c:pt idx="5">
                  <c:v>57.72</c:v>
                </c:pt>
                <c:pt idx="6">
                  <c:v>51.22</c:v>
                </c:pt>
                <c:pt idx="7">
                  <c:v>103.3</c:v>
                </c:pt>
                <c:pt idx="8">
                  <c:v>46.03</c:v>
                </c:pt>
                <c:pt idx="9">
                  <c:v>52.42</c:v>
                </c:pt>
                <c:pt idx="10">
                  <c:v>45.13</c:v>
                </c:pt>
              </c:numCache>
            </c:numRef>
          </c:val>
          <c:extLst>
            <c:ext xmlns:c16="http://schemas.microsoft.com/office/drawing/2014/chart" uri="{C3380CC4-5D6E-409C-BE32-E72D297353CC}">
              <c16:uniqueId val="{00000000-E938-44F9-A519-18409BE9E74D}"/>
            </c:ext>
          </c:extLst>
        </c:ser>
        <c:ser>
          <c:idx val="1"/>
          <c:order val="1"/>
          <c:tx>
            <c:strRef>
              <c:f>'CRIC-上海-市场监测.商品房市场.项目累计.供求'!$C$18</c:f>
              <c:strCache>
                <c:ptCount val="1"/>
                <c:pt idx="0">
                  <c:v>成交面积(万㎡)</c:v>
                </c:pt>
              </c:strCache>
            </c:strRef>
          </c:tx>
          <c:spPr>
            <a:solidFill>
              <a:srgbClr val="C00000"/>
            </a:solidFill>
            <a:ln>
              <a:noFill/>
            </a:ln>
            <a:effectLst/>
          </c:spPr>
          <c:invertIfNegative val="0"/>
          <c:cat>
            <c:strRef>
              <c:f>'CRIC-上海-市场监测.商品房市场.项目累计.供求'!$A$19:$A$29</c:f>
              <c:strCache>
                <c:ptCount val="11"/>
                <c:pt idx="0">
                  <c:v>16-24年年均</c:v>
                </c:pt>
                <c:pt idx="1">
                  <c:v>2016年</c:v>
                </c:pt>
                <c:pt idx="2">
                  <c:v>2017年</c:v>
                </c:pt>
                <c:pt idx="3">
                  <c:v>2018年</c:v>
                </c:pt>
                <c:pt idx="4">
                  <c:v>2019年</c:v>
                </c:pt>
                <c:pt idx="5">
                  <c:v>2020年</c:v>
                </c:pt>
                <c:pt idx="6">
                  <c:v>2021年</c:v>
                </c:pt>
                <c:pt idx="7">
                  <c:v>2022年</c:v>
                </c:pt>
                <c:pt idx="8">
                  <c:v>2023年</c:v>
                </c:pt>
                <c:pt idx="9">
                  <c:v>2024年</c:v>
                </c:pt>
                <c:pt idx="10">
                  <c:v>2025年</c:v>
                </c:pt>
              </c:strCache>
            </c:strRef>
          </c:cat>
          <c:val>
            <c:numRef>
              <c:f>'CRIC-上海-市场监测.商品房市场.项目累计.供求'!$C$19:$C$29</c:f>
              <c:numCache>
                <c:formatCode>General</c:formatCode>
                <c:ptCount val="11"/>
                <c:pt idx="0" formatCode="0">
                  <c:v>77.951111111111132</c:v>
                </c:pt>
                <c:pt idx="1">
                  <c:v>168</c:v>
                </c:pt>
                <c:pt idx="2">
                  <c:v>66.8</c:v>
                </c:pt>
                <c:pt idx="3">
                  <c:v>58.03</c:v>
                </c:pt>
                <c:pt idx="4">
                  <c:v>72.87</c:v>
                </c:pt>
                <c:pt idx="5">
                  <c:v>82.84</c:v>
                </c:pt>
                <c:pt idx="6">
                  <c:v>78.709999999999994</c:v>
                </c:pt>
                <c:pt idx="7">
                  <c:v>79.58</c:v>
                </c:pt>
                <c:pt idx="8">
                  <c:v>54.32</c:v>
                </c:pt>
                <c:pt idx="9">
                  <c:v>40.409999999999997</c:v>
                </c:pt>
                <c:pt idx="10">
                  <c:v>34.22</c:v>
                </c:pt>
              </c:numCache>
            </c:numRef>
          </c:val>
          <c:extLst>
            <c:ext xmlns:c16="http://schemas.microsoft.com/office/drawing/2014/chart" uri="{C3380CC4-5D6E-409C-BE32-E72D297353CC}">
              <c16:uniqueId val="{00000001-E938-44F9-A519-18409BE9E74D}"/>
            </c:ext>
          </c:extLst>
        </c:ser>
        <c:dLbls>
          <c:showLegendKey val="0"/>
          <c:showVal val="0"/>
          <c:showCatName val="0"/>
          <c:showSerName val="0"/>
          <c:showPercent val="0"/>
          <c:showBubbleSize val="0"/>
        </c:dLbls>
        <c:gapWidth val="150"/>
        <c:axId val="486304288"/>
        <c:axId val="486301936"/>
      </c:barChart>
      <c:lineChart>
        <c:grouping val="standard"/>
        <c:varyColors val="0"/>
        <c:ser>
          <c:idx val="2"/>
          <c:order val="2"/>
          <c:tx>
            <c:strRef>
              <c:f>'CRIC-上海-市场监测.商品房市场.项目累计.供求'!$D$18</c:f>
              <c:strCache>
                <c:ptCount val="1"/>
                <c:pt idx="0">
                  <c:v>供求比</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anchor="ctr" anchorCtr="1"/>
              <a:lstStyle/>
              <a:p>
                <a:pPr>
                  <a:defRPr sz="700" b="1" i="0" u="none" strike="noStrike" kern="1200" baseline="0">
                    <a:solidFill>
                      <a:schemeClr val="tx1">
                        <a:lumMod val="75000"/>
                        <a:lumOff val="25000"/>
                      </a:schemeClr>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'CRIC-上海-市场监测.商品房市场.项目累计.供求'!$A$19:$A$29</c:f>
              <c:strCache>
                <c:ptCount val="11"/>
                <c:pt idx="0">
                  <c:v>16-24年年均</c:v>
                </c:pt>
                <c:pt idx="1">
                  <c:v>2016年</c:v>
                </c:pt>
                <c:pt idx="2">
                  <c:v>2017年</c:v>
                </c:pt>
                <c:pt idx="3">
                  <c:v>2018年</c:v>
                </c:pt>
                <c:pt idx="4">
                  <c:v>2019年</c:v>
                </c:pt>
                <c:pt idx="5">
                  <c:v>2020年</c:v>
                </c:pt>
                <c:pt idx="6">
                  <c:v>2021年</c:v>
                </c:pt>
                <c:pt idx="7">
                  <c:v>2022年</c:v>
                </c:pt>
                <c:pt idx="8">
                  <c:v>2023年</c:v>
                </c:pt>
                <c:pt idx="9">
                  <c:v>2024年</c:v>
                </c:pt>
                <c:pt idx="10">
                  <c:v>2025年</c:v>
                </c:pt>
              </c:strCache>
            </c:strRef>
          </c:cat>
          <c:val>
            <c:numRef>
              <c:f>'CRIC-上海-市场监测.商品房市场.项目累计.供求'!$D$19:$D$29</c:f>
              <c:numCache>
                <c:formatCode>0.00_ </c:formatCode>
                <c:ptCount val="11"/>
                <c:pt idx="0" formatCode="0.00">
                  <c:v>0.85422487028907002</c:v>
                </c:pt>
                <c:pt idx="1">
                  <c:v>0.63</c:v>
                </c:pt>
                <c:pt idx="2">
                  <c:v>0.67</c:v>
                </c:pt>
                <c:pt idx="3">
                  <c:v>1.43</c:v>
                </c:pt>
                <c:pt idx="4">
                  <c:v>0.76</c:v>
                </c:pt>
                <c:pt idx="5">
                  <c:v>0.7</c:v>
                </c:pt>
                <c:pt idx="6">
                  <c:v>0.65</c:v>
                </c:pt>
                <c:pt idx="7">
                  <c:v>1.3</c:v>
                </c:pt>
                <c:pt idx="8">
                  <c:v>0.85</c:v>
                </c:pt>
                <c:pt idx="9">
                  <c:v>1.3</c:v>
                </c:pt>
                <c:pt idx="10">
                  <c:v>1.3188194038573935</c:v>
                </c:pt>
              </c:numCache>
            </c:numRef>
          </c:val>
          <c:smooth val="0"/>
          <c:extLst>
            <c:ext xmlns:c16="http://schemas.microsoft.com/office/drawing/2014/chart" uri="{C3380CC4-5D6E-409C-BE32-E72D297353CC}">
              <c16:uniqueId val="{00000002-E938-44F9-A519-18409BE9E74D}"/>
            </c:ext>
          </c:extLst>
        </c:ser>
        <c:dLbls>
          <c:showLegendKey val="0"/>
          <c:showVal val="0"/>
          <c:showCatName val="0"/>
          <c:showSerName val="0"/>
          <c:showPercent val="0"/>
          <c:showBubbleSize val="0"/>
        </c:dLbls>
        <c:marker val="1"/>
        <c:smooth val="0"/>
        <c:axId val="486307424"/>
        <c:axId val="486306640"/>
      </c:lineChart>
      <c:catAx>
        <c:axId val="48630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1" i="0" u="none" strike="noStrike" kern="1200" baseline="0">
                <a:solidFill>
                  <a:schemeClr val="tx1">
                    <a:lumMod val="65000"/>
                    <a:lumOff val="35000"/>
                  </a:schemeClr>
                </a:solidFill>
                <a:latin typeface="+mn-lt"/>
                <a:ea typeface="+mn-ea"/>
                <a:cs typeface="+mn-ea"/>
                <a:sym typeface="+mn-lt"/>
              </a:defRPr>
            </a:pPr>
            <a:endParaRPr lang="zh-CN"/>
          </a:p>
        </c:txPr>
        <c:crossAx val="486301936"/>
        <c:crosses val="autoZero"/>
        <c:auto val="1"/>
        <c:lblAlgn val="ctr"/>
        <c:lblOffset val="100"/>
        <c:noMultiLvlLbl val="0"/>
      </c:catAx>
      <c:valAx>
        <c:axId val="4863019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1" i="0" u="none" strike="noStrike" kern="1200" baseline="0">
                <a:solidFill>
                  <a:schemeClr val="tx1">
                    <a:lumMod val="65000"/>
                    <a:lumOff val="35000"/>
                  </a:schemeClr>
                </a:solidFill>
                <a:latin typeface="+mn-lt"/>
                <a:ea typeface="+mn-ea"/>
                <a:cs typeface="+mn-ea"/>
                <a:sym typeface="+mn-lt"/>
              </a:defRPr>
            </a:pPr>
            <a:endParaRPr lang="zh-CN"/>
          </a:p>
        </c:txPr>
        <c:crossAx val="486304288"/>
        <c:crosses val="autoZero"/>
        <c:crossBetween val="between"/>
      </c:valAx>
      <c:valAx>
        <c:axId val="486306640"/>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700" b="1" i="0" u="none" strike="noStrike" kern="1200" baseline="0">
                <a:solidFill>
                  <a:schemeClr val="tx1">
                    <a:lumMod val="65000"/>
                    <a:lumOff val="35000"/>
                  </a:schemeClr>
                </a:solidFill>
                <a:latin typeface="+mn-lt"/>
                <a:ea typeface="+mn-ea"/>
                <a:cs typeface="+mn-ea"/>
                <a:sym typeface="+mn-lt"/>
              </a:defRPr>
            </a:pPr>
            <a:endParaRPr lang="zh-CN"/>
          </a:p>
        </c:txPr>
        <c:crossAx val="486307424"/>
        <c:crosses val="max"/>
        <c:crossBetween val="between"/>
      </c:valAx>
      <c:catAx>
        <c:axId val="486307424"/>
        <c:scaling>
          <c:orientation val="minMax"/>
        </c:scaling>
        <c:delete val="1"/>
        <c:axPos val="b"/>
        <c:numFmt formatCode="General" sourceLinked="1"/>
        <c:majorTickMark val="out"/>
        <c:minorTickMark val="none"/>
        <c:tickLblPos val="nextTo"/>
        <c:crossAx val="486306640"/>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1" i="0" u="none" strike="noStrike" kern="1200" baseline="0">
                <a:solidFill>
                  <a:schemeClr val="tx1">
                    <a:lumMod val="65000"/>
                    <a:lumOff val="35000"/>
                  </a:schemeClr>
                </a:solidFill>
                <a:latin typeface="+mn-lt"/>
                <a:ea typeface="+mn-ea"/>
                <a:cs typeface="+mn-ea"/>
                <a:sym typeface="+mn-lt"/>
              </a:defRPr>
            </a:pPr>
            <a:endParaRPr lang="zh-CN"/>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700" b="1">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cap="none" spc="0" normalizeH="0" baseline="0">
                <a:solidFill>
                  <a:schemeClr val="dk1">
                    <a:lumMod val="50000"/>
                    <a:lumOff val="50000"/>
                  </a:schemeClr>
                </a:solidFill>
                <a:latin typeface="楷体" panose="02010609060101010101" pitchFamily="49" charset="-122"/>
                <a:ea typeface="楷体" panose="02010609060101010101" pitchFamily="49" charset="-122"/>
                <a:cs typeface="+mj-cs"/>
              </a:defRPr>
            </a:pPr>
            <a:r>
              <a:rPr lang="zh-CN" sz="1200"/>
              <a:t>松江区商品住宅小库存月度走势</a:t>
            </a:r>
          </a:p>
        </c:rich>
      </c:tx>
      <c:overlay val="0"/>
      <c:spPr>
        <a:noFill/>
        <a:ln>
          <a:noFill/>
        </a:ln>
        <a:effectLst/>
      </c:spPr>
      <c:txPr>
        <a:bodyPr rot="0" spcFirstLastPara="1" vertOverflow="ellipsis" vert="horz" wrap="square" anchor="ctr" anchorCtr="1"/>
        <a:lstStyle/>
        <a:p>
          <a:pPr>
            <a:defRPr sz="1200" b="1" i="0" u="none" strike="noStrike" kern="1200" cap="none" spc="0" normalizeH="0" baseline="0">
              <a:solidFill>
                <a:schemeClr val="dk1">
                  <a:lumMod val="50000"/>
                  <a:lumOff val="50000"/>
                </a:schemeClr>
              </a:solidFill>
              <a:latin typeface="楷体" panose="02010609060101010101" pitchFamily="49" charset="-122"/>
              <a:ea typeface="楷体" panose="02010609060101010101" pitchFamily="49" charset="-122"/>
              <a:cs typeface="+mj-cs"/>
            </a:defRPr>
          </a:pPr>
          <a:endParaRPr lang="zh-CN"/>
        </a:p>
      </c:txPr>
    </c:title>
    <c:autoTitleDeleted val="0"/>
    <c:plotArea>
      <c:layout/>
      <c:areaChart>
        <c:grouping val="standard"/>
        <c:varyColors val="0"/>
        <c:ser>
          <c:idx val="0"/>
          <c:order val="0"/>
          <c:tx>
            <c:strRef>
              <c:f>'CRIC-上海-市场监测.商品房市场.项目累计.库存'!$B$3</c:f>
              <c:strCache>
                <c:ptCount val="1"/>
                <c:pt idx="0">
                  <c:v>库存面积(万㎡)</c:v>
                </c:pt>
              </c:strCache>
            </c:strRef>
          </c:tx>
          <c:spPr>
            <a:solidFill>
              <a:schemeClr val="accent1"/>
            </a:solidFill>
            <a:ln>
              <a:noFill/>
            </a:ln>
            <a:effectLst/>
          </c:spPr>
          <c:cat>
            <c:strRef>
              <c:f>'CRIC-上海-市场监测.商品房市场.项目累计.库存'!$A$4:$A$75</c:f>
              <c:strCache>
                <c:ptCount val="72"/>
                <c:pt idx="0">
                  <c:v>2020年01月</c:v>
                </c:pt>
                <c:pt idx="1">
                  <c:v>2月</c:v>
                </c:pt>
                <c:pt idx="2">
                  <c:v>3月</c:v>
                </c:pt>
                <c:pt idx="3">
                  <c:v>4月</c:v>
                </c:pt>
                <c:pt idx="4">
                  <c:v>5月</c:v>
                </c:pt>
                <c:pt idx="5">
                  <c:v>6月</c:v>
                </c:pt>
                <c:pt idx="6">
                  <c:v>7月</c:v>
                </c:pt>
                <c:pt idx="7">
                  <c:v>8月</c:v>
                </c:pt>
                <c:pt idx="8">
                  <c:v>9月</c:v>
                </c:pt>
                <c:pt idx="9">
                  <c:v>10月</c:v>
                </c:pt>
                <c:pt idx="10">
                  <c:v>11月</c:v>
                </c:pt>
                <c:pt idx="11">
                  <c:v>12月</c:v>
                </c:pt>
                <c:pt idx="12">
                  <c:v>2021年01月</c:v>
                </c:pt>
                <c:pt idx="13">
                  <c:v>2月</c:v>
                </c:pt>
                <c:pt idx="14">
                  <c:v>3月</c:v>
                </c:pt>
                <c:pt idx="15">
                  <c:v>4月</c:v>
                </c:pt>
                <c:pt idx="16">
                  <c:v>5月</c:v>
                </c:pt>
                <c:pt idx="17">
                  <c:v>6月</c:v>
                </c:pt>
                <c:pt idx="18">
                  <c:v>7月</c:v>
                </c:pt>
                <c:pt idx="19">
                  <c:v>8月</c:v>
                </c:pt>
                <c:pt idx="20">
                  <c:v>9月</c:v>
                </c:pt>
                <c:pt idx="21">
                  <c:v>10月</c:v>
                </c:pt>
                <c:pt idx="22">
                  <c:v>11月</c:v>
                </c:pt>
                <c:pt idx="23">
                  <c:v>12月</c:v>
                </c:pt>
                <c:pt idx="24">
                  <c:v>2022年01月</c:v>
                </c:pt>
                <c:pt idx="25">
                  <c:v>2月</c:v>
                </c:pt>
                <c:pt idx="26">
                  <c:v>3月</c:v>
                </c:pt>
                <c:pt idx="27">
                  <c:v>4月</c:v>
                </c:pt>
                <c:pt idx="28">
                  <c:v>5月</c:v>
                </c:pt>
                <c:pt idx="29">
                  <c:v>6月</c:v>
                </c:pt>
                <c:pt idx="30">
                  <c:v>7月</c:v>
                </c:pt>
                <c:pt idx="31">
                  <c:v>8月</c:v>
                </c:pt>
                <c:pt idx="32">
                  <c:v>9月</c:v>
                </c:pt>
                <c:pt idx="33">
                  <c:v>10月</c:v>
                </c:pt>
                <c:pt idx="34">
                  <c:v>11月</c:v>
                </c:pt>
                <c:pt idx="35">
                  <c:v>12月</c:v>
                </c:pt>
                <c:pt idx="36">
                  <c:v>2023年01月</c:v>
                </c:pt>
                <c:pt idx="37">
                  <c:v>2月</c:v>
                </c:pt>
                <c:pt idx="38">
                  <c:v>3月</c:v>
                </c:pt>
                <c:pt idx="39">
                  <c:v>4月</c:v>
                </c:pt>
                <c:pt idx="40">
                  <c:v>5月</c:v>
                </c:pt>
                <c:pt idx="41">
                  <c:v>6月</c:v>
                </c:pt>
                <c:pt idx="42">
                  <c:v>7月</c:v>
                </c:pt>
                <c:pt idx="43">
                  <c:v>8月</c:v>
                </c:pt>
                <c:pt idx="44">
                  <c:v>9月</c:v>
                </c:pt>
                <c:pt idx="45">
                  <c:v>10月</c:v>
                </c:pt>
                <c:pt idx="46">
                  <c:v>11月</c:v>
                </c:pt>
                <c:pt idx="47">
                  <c:v>12月</c:v>
                </c:pt>
                <c:pt idx="48">
                  <c:v>2024年01月</c:v>
                </c:pt>
                <c:pt idx="49">
                  <c:v>2月</c:v>
                </c:pt>
                <c:pt idx="50">
                  <c:v>3月</c:v>
                </c:pt>
                <c:pt idx="51">
                  <c:v>4月</c:v>
                </c:pt>
                <c:pt idx="52">
                  <c:v>5月</c:v>
                </c:pt>
                <c:pt idx="53">
                  <c:v>6月</c:v>
                </c:pt>
                <c:pt idx="54">
                  <c:v>7月</c:v>
                </c:pt>
                <c:pt idx="55">
                  <c:v>8月</c:v>
                </c:pt>
                <c:pt idx="56">
                  <c:v>9月</c:v>
                </c:pt>
                <c:pt idx="57">
                  <c:v>10月</c:v>
                </c:pt>
                <c:pt idx="58">
                  <c:v>11月</c:v>
                </c:pt>
                <c:pt idx="59">
                  <c:v>12月</c:v>
                </c:pt>
                <c:pt idx="60">
                  <c:v>2025年01月</c:v>
                </c:pt>
                <c:pt idx="61">
                  <c:v>2月</c:v>
                </c:pt>
                <c:pt idx="62">
                  <c:v>3月</c:v>
                </c:pt>
                <c:pt idx="63">
                  <c:v>4月</c:v>
                </c:pt>
                <c:pt idx="64">
                  <c:v>5月</c:v>
                </c:pt>
                <c:pt idx="65">
                  <c:v>6月</c:v>
                </c:pt>
                <c:pt idx="66">
                  <c:v>7月</c:v>
                </c:pt>
                <c:pt idx="67">
                  <c:v>8月</c:v>
                </c:pt>
                <c:pt idx="68">
                  <c:v>9月</c:v>
                </c:pt>
                <c:pt idx="69">
                  <c:v>10月</c:v>
                </c:pt>
                <c:pt idx="70">
                  <c:v>11月</c:v>
                </c:pt>
                <c:pt idx="71">
                  <c:v>12月</c:v>
                </c:pt>
              </c:strCache>
            </c:strRef>
          </c:cat>
          <c:val>
            <c:numRef>
              <c:f>'CRIC-上海-市场监测.商品房市场.项目累计.库存'!$B$4:$B$75</c:f>
              <c:numCache>
                <c:formatCode>General</c:formatCode>
                <c:ptCount val="72"/>
                <c:pt idx="0">
                  <c:v>77.900000000000006</c:v>
                </c:pt>
                <c:pt idx="1">
                  <c:v>76.25</c:v>
                </c:pt>
                <c:pt idx="2">
                  <c:v>72.8</c:v>
                </c:pt>
                <c:pt idx="3">
                  <c:v>72.45</c:v>
                </c:pt>
                <c:pt idx="4">
                  <c:v>68.42</c:v>
                </c:pt>
                <c:pt idx="5">
                  <c:v>64.67</c:v>
                </c:pt>
                <c:pt idx="6">
                  <c:v>60.11</c:v>
                </c:pt>
                <c:pt idx="7">
                  <c:v>66.16</c:v>
                </c:pt>
                <c:pt idx="8">
                  <c:v>70.260000000000005</c:v>
                </c:pt>
                <c:pt idx="9">
                  <c:v>69.39</c:v>
                </c:pt>
                <c:pt idx="10">
                  <c:v>63.29</c:v>
                </c:pt>
                <c:pt idx="11">
                  <c:v>55.81</c:v>
                </c:pt>
                <c:pt idx="12">
                  <c:v>58.86</c:v>
                </c:pt>
                <c:pt idx="13">
                  <c:v>53.47</c:v>
                </c:pt>
                <c:pt idx="14">
                  <c:v>45.17</c:v>
                </c:pt>
                <c:pt idx="15">
                  <c:v>46.05</c:v>
                </c:pt>
                <c:pt idx="16">
                  <c:v>44.07</c:v>
                </c:pt>
                <c:pt idx="17">
                  <c:v>48.79</c:v>
                </c:pt>
                <c:pt idx="18">
                  <c:v>45.28</c:v>
                </c:pt>
                <c:pt idx="19">
                  <c:v>41.78</c:v>
                </c:pt>
                <c:pt idx="20">
                  <c:v>37.79</c:v>
                </c:pt>
                <c:pt idx="21">
                  <c:v>35.119999999999997</c:v>
                </c:pt>
                <c:pt idx="22">
                  <c:v>36.68</c:v>
                </c:pt>
                <c:pt idx="23">
                  <c:v>35.72</c:v>
                </c:pt>
                <c:pt idx="24">
                  <c:v>39.340000000000003</c:v>
                </c:pt>
                <c:pt idx="25">
                  <c:v>39.880000000000003</c:v>
                </c:pt>
                <c:pt idx="26">
                  <c:v>51.38</c:v>
                </c:pt>
                <c:pt idx="27">
                  <c:v>53.69</c:v>
                </c:pt>
                <c:pt idx="28">
                  <c:v>52.94</c:v>
                </c:pt>
                <c:pt idx="29">
                  <c:v>47.64</c:v>
                </c:pt>
                <c:pt idx="30">
                  <c:v>45.19</c:v>
                </c:pt>
                <c:pt idx="31">
                  <c:v>48.03</c:v>
                </c:pt>
                <c:pt idx="32">
                  <c:v>47.66</c:v>
                </c:pt>
                <c:pt idx="33">
                  <c:v>50.62</c:v>
                </c:pt>
                <c:pt idx="34">
                  <c:v>53.56</c:v>
                </c:pt>
                <c:pt idx="35">
                  <c:v>56.44</c:v>
                </c:pt>
                <c:pt idx="36">
                  <c:v>52.74</c:v>
                </c:pt>
                <c:pt idx="37">
                  <c:v>50.11</c:v>
                </c:pt>
                <c:pt idx="38">
                  <c:v>49.4</c:v>
                </c:pt>
                <c:pt idx="39">
                  <c:v>49.29</c:v>
                </c:pt>
                <c:pt idx="40">
                  <c:v>44.44</c:v>
                </c:pt>
                <c:pt idx="41">
                  <c:v>41.66</c:v>
                </c:pt>
                <c:pt idx="42">
                  <c:v>45.81</c:v>
                </c:pt>
                <c:pt idx="43">
                  <c:v>46.72</c:v>
                </c:pt>
                <c:pt idx="44">
                  <c:v>50.22</c:v>
                </c:pt>
                <c:pt idx="45">
                  <c:v>48.33</c:v>
                </c:pt>
                <c:pt idx="46">
                  <c:v>50.37</c:v>
                </c:pt>
                <c:pt idx="47">
                  <c:v>51.42</c:v>
                </c:pt>
                <c:pt idx="48">
                  <c:v>52.23</c:v>
                </c:pt>
                <c:pt idx="49">
                  <c:v>50.63</c:v>
                </c:pt>
                <c:pt idx="50">
                  <c:v>53.79</c:v>
                </c:pt>
                <c:pt idx="51">
                  <c:v>56.72</c:v>
                </c:pt>
                <c:pt idx="52">
                  <c:v>54.23</c:v>
                </c:pt>
                <c:pt idx="53">
                  <c:v>59.15</c:v>
                </c:pt>
                <c:pt idx="54">
                  <c:v>62.26</c:v>
                </c:pt>
                <c:pt idx="55">
                  <c:v>59.84</c:v>
                </c:pt>
                <c:pt idx="56">
                  <c:v>65.33</c:v>
                </c:pt>
                <c:pt idx="57">
                  <c:v>64.11</c:v>
                </c:pt>
                <c:pt idx="58">
                  <c:v>63.79</c:v>
                </c:pt>
                <c:pt idx="59">
                  <c:v>60.98</c:v>
                </c:pt>
                <c:pt idx="60">
                  <c:v>58.75</c:v>
                </c:pt>
                <c:pt idx="61">
                  <c:v>58.64</c:v>
                </c:pt>
                <c:pt idx="62">
                  <c:v>60.41</c:v>
                </c:pt>
                <c:pt idx="63">
                  <c:v>61.94</c:v>
                </c:pt>
                <c:pt idx="64">
                  <c:v>67.8</c:v>
                </c:pt>
                <c:pt idx="65">
                  <c:v>69.12</c:v>
                </c:pt>
                <c:pt idx="66">
                  <c:v>68.03</c:v>
                </c:pt>
                <c:pt idx="67">
                  <c:v>66.95</c:v>
                </c:pt>
                <c:pt idx="68">
                  <c:v>67.25</c:v>
                </c:pt>
                <c:pt idx="69">
                  <c:v>68.599999999999994</c:v>
                </c:pt>
                <c:pt idx="70">
                  <c:v>72.33</c:v>
                </c:pt>
                <c:pt idx="71">
                  <c:v>72.67</c:v>
                </c:pt>
              </c:numCache>
            </c:numRef>
          </c:val>
          <c:extLst>
            <c:ext xmlns:c16="http://schemas.microsoft.com/office/drawing/2014/chart" uri="{C3380CC4-5D6E-409C-BE32-E72D297353CC}">
              <c16:uniqueId val="{00000000-5CA1-4B29-8C4F-9318E221FD2D}"/>
            </c:ext>
          </c:extLst>
        </c:ser>
        <c:dLbls>
          <c:showLegendKey val="0"/>
          <c:showVal val="0"/>
          <c:showCatName val="0"/>
          <c:showSerName val="0"/>
          <c:showPercent val="0"/>
          <c:showBubbleSize val="0"/>
        </c:dLbls>
        <c:axId val="1499205615"/>
        <c:axId val="1795456063"/>
      </c:areaChart>
      <c:lineChart>
        <c:grouping val="standard"/>
        <c:varyColors val="0"/>
        <c:ser>
          <c:idx val="1"/>
          <c:order val="1"/>
          <c:tx>
            <c:strRef>
              <c:f>'CRIC-上海-市场监测.商品房市场.项目累计.库存'!$C$3</c:f>
              <c:strCache>
                <c:ptCount val="1"/>
                <c:pt idx="0">
                  <c:v>去化周期12'(月)</c:v>
                </c:pt>
              </c:strCache>
            </c:strRef>
          </c:tx>
          <c:spPr>
            <a:ln w="22225" cap="rnd">
              <a:solidFill>
                <a:schemeClr val="accent2"/>
              </a:solidFill>
              <a:round/>
            </a:ln>
            <a:effectLst/>
          </c:spPr>
          <c:marker>
            <c:symbol val="none"/>
          </c:marker>
          <c:dLbls>
            <c:dLbl>
              <c:idx val="68"/>
              <c:layout>
                <c:manualLayout>
                  <c:x val="-4.0811860031387752E-2"/>
                  <c:y val="2.67857142857142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CA1-4B29-8C4F-9318E221FD2D}"/>
                </c:ext>
              </c:extLst>
            </c:dLbl>
            <c:dLbl>
              <c:idx val="71"/>
              <c:layout>
                <c:manualLayout>
                  <c:x val="-4.7255837931080714E-2"/>
                  <c:y val="-2.9761904761904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CA1-4B29-8C4F-9318E221FD2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dk1">
                        <a:lumMod val="75000"/>
                        <a:lumOff val="25000"/>
                      </a:schemeClr>
                    </a:solidFill>
                    <a:latin typeface="楷体" panose="02010609060101010101" pitchFamily="49" charset="-122"/>
                    <a:ea typeface="楷体" panose="02010609060101010101" pitchFamily="49" charset="-122"/>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'CRIC-上海-市场监测.商品房市场.项目累计.库存'!$A$4:$A$75</c:f>
              <c:strCache>
                <c:ptCount val="72"/>
                <c:pt idx="0">
                  <c:v>2020年01月</c:v>
                </c:pt>
                <c:pt idx="1">
                  <c:v>2月</c:v>
                </c:pt>
                <c:pt idx="2">
                  <c:v>3月</c:v>
                </c:pt>
                <c:pt idx="3">
                  <c:v>4月</c:v>
                </c:pt>
                <c:pt idx="4">
                  <c:v>5月</c:v>
                </c:pt>
                <c:pt idx="5">
                  <c:v>6月</c:v>
                </c:pt>
                <c:pt idx="6">
                  <c:v>7月</c:v>
                </c:pt>
                <c:pt idx="7">
                  <c:v>8月</c:v>
                </c:pt>
                <c:pt idx="8">
                  <c:v>9月</c:v>
                </c:pt>
                <c:pt idx="9">
                  <c:v>10月</c:v>
                </c:pt>
                <c:pt idx="10">
                  <c:v>11月</c:v>
                </c:pt>
                <c:pt idx="11">
                  <c:v>12月</c:v>
                </c:pt>
                <c:pt idx="12">
                  <c:v>2021年01月</c:v>
                </c:pt>
                <c:pt idx="13">
                  <c:v>2月</c:v>
                </c:pt>
                <c:pt idx="14">
                  <c:v>3月</c:v>
                </c:pt>
                <c:pt idx="15">
                  <c:v>4月</c:v>
                </c:pt>
                <c:pt idx="16">
                  <c:v>5月</c:v>
                </c:pt>
                <c:pt idx="17">
                  <c:v>6月</c:v>
                </c:pt>
                <c:pt idx="18">
                  <c:v>7月</c:v>
                </c:pt>
                <c:pt idx="19">
                  <c:v>8月</c:v>
                </c:pt>
                <c:pt idx="20">
                  <c:v>9月</c:v>
                </c:pt>
                <c:pt idx="21">
                  <c:v>10月</c:v>
                </c:pt>
                <c:pt idx="22">
                  <c:v>11月</c:v>
                </c:pt>
                <c:pt idx="23">
                  <c:v>12月</c:v>
                </c:pt>
                <c:pt idx="24">
                  <c:v>2022年01月</c:v>
                </c:pt>
                <c:pt idx="25">
                  <c:v>2月</c:v>
                </c:pt>
                <c:pt idx="26">
                  <c:v>3月</c:v>
                </c:pt>
                <c:pt idx="27">
                  <c:v>4月</c:v>
                </c:pt>
                <c:pt idx="28">
                  <c:v>5月</c:v>
                </c:pt>
                <c:pt idx="29">
                  <c:v>6月</c:v>
                </c:pt>
                <c:pt idx="30">
                  <c:v>7月</c:v>
                </c:pt>
                <c:pt idx="31">
                  <c:v>8月</c:v>
                </c:pt>
                <c:pt idx="32">
                  <c:v>9月</c:v>
                </c:pt>
                <c:pt idx="33">
                  <c:v>10月</c:v>
                </c:pt>
                <c:pt idx="34">
                  <c:v>11月</c:v>
                </c:pt>
                <c:pt idx="35">
                  <c:v>12月</c:v>
                </c:pt>
                <c:pt idx="36">
                  <c:v>2023年01月</c:v>
                </c:pt>
                <c:pt idx="37">
                  <c:v>2月</c:v>
                </c:pt>
                <c:pt idx="38">
                  <c:v>3月</c:v>
                </c:pt>
                <c:pt idx="39">
                  <c:v>4月</c:v>
                </c:pt>
                <c:pt idx="40">
                  <c:v>5月</c:v>
                </c:pt>
                <c:pt idx="41">
                  <c:v>6月</c:v>
                </c:pt>
                <c:pt idx="42">
                  <c:v>7月</c:v>
                </c:pt>
                <c:pt idx="43">
                  <c:v>8月</c:v>
                </c:pt>
                <c:pt idx="44">
                  <c:v>9月</c:v>
                </c:pt>
                <c:pt idx="45">
                  <c:v>10月</c:v>
                </c:pt>
                <c:pt idx="46">
                  <c:v>11月</c:v>
                </c:pt>
                <c:pt idx="47">
                  <c:v>12月</c:v>
                </c:pt>
                <c:pt idx="48">
                  <c:v>2024年01月</c:v>
                </c:pt>
                <c:pt idx="49">
                  <c:v>2月</c:v>
                </c:pt>
                <c:pt idx="50">
                  <c:v>3月</c:v>
                </c:pt>
                <c:pt idx="51">
                  <c:v>4月</c:v>
                </c:pt>
                <c:pt idx="52">
                  <c:v>5月</c:v>
                </c:pt>
                <c:pt idx="53">
                  <c:v>6月</c:v>
                </c:pt>
                <c:pt idx="54">
                  <c:v>7月</c:v>
                </c:pt>
                <c:pt idx="55">
                  <c:v>8月</c:v>
                </c:pt>
                <c:pt idx="56">
                  <c:v>9月</c:v>
                </c:pt>
                <c:pt idx="57">
                  <c:v>10月</c:v>
                </c:pt>
                <c:pt idx="58">
                  <c:v>11月</c:v>
                </c:pt>
                <c:pt idx="59">
                  <c:v>12月</c:v>
                </c:pt>
                <c:pt idx="60">
                  <c:v>2025年01月</c:v>
                </c:pt>
                <c:pt idx="61">
                  <c:v>2月</c:v>
                </c:pt>
                <c:pt idx="62">
                  <c:v>3月</c:v>
                </c:pt>
                <c:pt idx="63">
                  <c:v>4月</c:v>
                </c:pt>
                <c:pt idx="64">
                  <c:v>5月</c:v>
                </c:pt>
                <c:pt idx="65">
                  <c:v>6月</c:v>
                </c:pt>
                <c:pt idx="66">
                  <c:v>7月</c:v>
                </c:pt>
                <c:pt idx="67">
                  <c:v>8月</c:v>
                </c:pt>
                <c:pt idx="68">
                  <c:v>9月</c:v>
                </c:pt>
                <c:pt idx="69">
                  <c:v>10月</c:v>
                </c:pt>
                <c:pt idx="70">
                  <c:v>11月</c:v>
                </c:pt>
                <c:pt idx="71">
                  <c:v>12月</c:v>
                </c:pt>
              </c:strCache>
            </c:strRef>
          </c:cat>
          <c:val>
            <c:numRef>
              <c:f>'CRIC-上海-市场监测.商品房市场.项目累计.库存'!$C$4:$C$75</c:f>
              <c:numCache>
                <c:formatCode>General</c:formatCode>
                <c:ptCount val="72"/>
                <c:pt idx="0">
                  <c:v>13.3</c:v>
                </c:pt>
                <c:pt idx="1">
                  <c:v>13.2</c:v>
                </c:pt>
                <c:pt idx="2">
                  <c:v>13.6</c:v>
                </c:pt>
                <c:pt idx="3">
                  <c:v>14</c:v>
                </c:pt>
                <c:pt idx="4">
                  <c:v>12.6</c:v>
                </c:pt>
                <c:pt idx="5">
                  <c:v>12</c:v>
                </c:pt>
                <c:pt idx="6">
                  <c:v>11</c:v>
                </c:pt>
                <c:pt idx="7">
                  <c:v>12.5</c:v>
                </c:pt>
                <c:pt idx="8">
                  <c:v>12.8</c:v>
                </c:pt>
                <c:pt idx="9">
                  <c:v>11.6</c:v>
                </c:pt>
                <c:pt idx="10">
                  <c:v>10.1</c:v>
                </c:pt>
                <c:pt idx="11">
                  <c:v>8.1</c:v>
                </c:pt>
                <c:pt idx="12">
                  <c:v>7.9</c:v>
                </c:pt>
                <c:pt idx="13">
                  <c:v>6.6</c:v>
                </c:pt>
                <c:pt idx="14">
                  <c:v>5.3</c:v>
                </c:pt>
                <c:pt idx="15">
                  <c:v>5.4</c:v>
                </c:pt>
                <c:pt idx="16">
                  <c:v>5.5</c:v>
                </c:pt>
                <c:pt idx="17">
                  <c:v>5.8</c:v>
                </c:pt>
                <c:pt idx="18">
                  <c:v>5.4</c:v>
                </c:pt>
                <c:pt idx="19">
                  <c:v>5.0999999999999996</c:v>
                </c:pt>
                <c:pt idx="20">
                  <c:v>4.9000000000000004</c:v>
                </c:pt>
                <c:pt idx="21">
                  <c:v>4.7</c:v>
                </c:pt>
                <c:pt idx="22">
                  <c:v>5.2</c:v>
                </c:pt>
                <c:pt idx="23">
                  <c:v>5.4</c:v>
                </c:pt>
                <c:pt idx="24">
                  <c:v>6</c:v>
                </c:pt>
                <c:pt idx="25">
                  <c:v>6.5</c:v>
                </c:pt>
                <c:pt idx="26">
                  <c:v>8.1999999999999993</c:v>
                </c:pt>
                <c:pt idx="27">
                  <c:v>9.3000000000000007</c:v>
                </c:pt>
                <c:pt idx="28">
                  <c:v>9.8000000000000007</c:v>
                </c:pt>
                <c:pt idx="29">
                  <c:v>8.9</c:v>
                </c:pt>
                <c:pt idx="30">
                  <c:v>8.4</c:v>
                </c:pt>
                <c:pt idx="31">
                  <c:v>8.1</c:v>
                </c:pt>
                <c:pt idx="32">
                  <c:v>7.7</c:v>
                </c:pt>
                <c:pt idx="33">
                  <c:v>8.1999999999999993</c:v>
                </c:pt>
                <c:pt idx="34">
                  <c:v>8.3000000000000007</c:v>
                </c:pt>
                <c:pt idx="35">
                  <c:v>8.5</c:v>
                </c:pt>
                <c:pt idx="36">
                  <c:v>8.5</c:v>
                </c:pt>
                <c:pt idx="37">
                  <c:v>8.1999999999999993</c:v>
                </c:pt>
                <c:pt idx="38">
                  <c:v>7.9</c:v>
                </c:pt>
                <c:pt idx="39">
                  <c:v>7.2</c:v>
                </c:pt>
                <c:pt idx="40">
                  <c:v>6.2</c:v>
                </c:pt>
                <c:pt idx="41">
                  <c:v>6.3</c:v>
                </c:pt>
                <c:pt idx="42">
                  <c:v>7.1</c:v>
                </c:pt>
                <c:pt idx="43">
                  <c:v>8.4</c:v>
                </c:pt>
                <c:pt idx="44">
                  <c:v>9.3000000000000007</c:v>
                </c:pt>
                <c:pt idx="45">
                  <c:v>9.1</c:v>
                </c:pt>
                <c:pt idx="46">
                  <c:v>10.199999999999999</c:v>
                </c:pt>
                <c:pt idx="47">
                  <c:v>11.4</c:v>
                </c:pt>
                <c:pt idx="48">
                  <c:v>11.8</c:v>
                </c:pt>
                <c:pt idx="49">
                  <c:v>11.9</c:v>
                </c:pt>
                <c:pt idx="50">
                  <c:v>15.1</c:v>
                </c:pt>
                <c:pt idx="51">
                  <c:v>17.600000000000001</c:v>
                </c:pt>
                <c:pt idx="52">
                  <c:v>17.899999999999999</c:v>
                </c:pt>
                <c:pt idx="53">
                  <c:v>19</c:v>
                </c:pt>
                <c:pt idx="54">
                  <c:v>18.600000000000001</c:v>
                </c:pt>
                <c:pt idx="55">
                  <c:v>17.600000000000001</c:v>
                </c:pt>
                <c:pt idx="56">
                  <c:v>20.3</c:v>
                </c:pt>
                <c:pt idx="57">
                  <c:v>20</c:v>
                </c:pt>
                <c:pt idx="58">
                  <c:v>19.8</c:v>
                </c:pt>
                <c:pt idx="59">
                  <c:v>18.100000000000001</c:v>
                </c:pt>
                <c:pt idx="60">
                  <c:v>17.3</c:v>
                </c:pt>
                <c:pt idx="61">
                  <c:v>17.2</c:v>
                </c:pt>
                <c:pt idx="62">
                  <c:v>17.8</c:v>
                </c:pt>
                <c:pt idx="63">
                  <c:v>18.8</c:v>
                </c:pt>
                <c:pt idx="64">
                  <c:v>20.7</c:v>
                </c:pt>
                <c:pt idx="65">
                  <c:v>20.7</c:v>
                </c:pt>
                <c:pt idx="66">
                  <c:v>21.8</c:v>
                </c:pt>
                <c:pt idx="67">
                  <c:v>22</c:v>
                </c:pt>
                <c:pt idx="68">
                  <c:v>21.3</c:v>
                </c:pt>
                <c:pt idx="69">
                  <c:v>22.3</c:v>
                </c:pt>
                <c:pt idx="70">
                  <c:v>24.2</c:v>
                </c:pt>
                <c:pt idx="71">
                  <c:v>25.5</c:v>
                </c:pt>
              </c:numCache>
            </c:numRef>
          </c:val>
          <c:smooth val="0"/>
          <c:extLst>
            <c:ext xmlns:c16="http://schemas.microsoft.com/office/drawing/2014/chart" uri="{C3380CC4-5D6E-409C-BE32-E72D297353CC}">
              <c16:uniqueId val="{00000003-5CA1-4B29-8C4F-9318E221FD2D}"/>
            </c:ext>
          </c:extLst>
        </c:ser>
        <c:dLbls>
          <c:showLegendKey val="0"/>
          <c:showVal val="0"/>
          <c:showCatName val="0"/>
          <c:showSerName val="0"/>
          <c:showPercent val="0"/>
          <c:showBubbleSize val="0"/>
        </c:dLbls>
        <c:marker val="1"/>
        <c:smooth val="0"/>
        <c:axId val="1802646111"/>
        <c:axId val="1818899871"/>
      </c:lineChart>
      <c:catAx>
        <c:axId val="1499205615"/>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500" b="0" i="0" u="none" strike="noStrike" kern="1200" cap="none" spc="0" normalizeH="0" baseline="0">
                <a:solidFill>
                  <a:schemeClr val="dk1">
                    <a:lumMod val="65000"/>
                    <a:lumOff val="35000"/>
                  </a:schemeClr>
                </a:solidFill>
                <a:latin typeface="楷体" panose="02010609060101010101" pitchFamily="49" charset="-122"/>
                <a:ea typeface="楷体" panose="02010609060101010101" pitchFamily="49" charset="-122"/>
                <a:cs typeface="+mn-cs"/>
              </a:defRPr>
            </a:pPr>
            <a:endParaRPr lang="zh-CN"/>
          </a:p>
        </c:txPr>
        <c:crossAx val="1795456063"/>
        <c:crosses val="autoZero"/>
        <c:auto val="1"/>
        <c:lblAlgn val="ctr"/>
        <c:lblOffset val="100"/>
        <c:noMultiLvlLbl val="0"/>
      </c:catAx>
      <c:valAx>
        <c:axId val="1795456063"/>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dk1">
                    <a:lumMod val="65000"/>
                    <a:lumOff val="35000"/>
                  </a:schemeClr>
                </a:solidFill>
                <a:latin typeface="楷体" panose="02010609060101010101" pitchFamily="49" charset="-122"/>
                <a:ea typeface="楷体" panose="02010609060101010101" pitchFamily="49" charset="-122"/>
                <a:cs typeface="+mn-cs"/>
              </a:defRPr>
            </a:pPr>
            <a:endParaRPr lang="zh-CN"/>
          </a:p>
        </c:txPr>
        <c:crossAx val="1499205615"/>
        <c:crosses val="autoZero"/>
        <c:crossBetween val="between"/>
      </c:valAx>
      <c:valAx>
        <c:axId val="1818899871"/>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dk1">
                    <a:lumMod val="65000"/>
                    <a:lumOff val="35000"/>
                  </a:schemeClr>
                </a:solidFill>
                <a:latin typeface="楷体" panose="02010609060101010101" pitchFamily="49" charset="-122"/>
                <a:ea typeface="楷体" panose="02010609060101010101" pitchFamily="49" charset="-122"/>
                <a:cs typeface="+mn-cs"/>
              </a:defRPr>
            </a:pPr>
            <a:endParaRPr lang="zh-CN"/>
          </a:p>
        </c:txPr>
        <c:crossAx val="1802646111"/>
        <c:crosses val="max"/>
        <c:crossBetween val="between"/>
      </c:valAx>
      <c:catAx>
        <c:axId val="1802646111"/>
        <c:scaling>
          <c:orientation val="minMax"/>
        </c:scaling>
        <c:delete val="1"/>
        <c:axPos val="b"/>
        <c:numFmt formatCode="General" sourceLinked="1"/>
        <c:majorTickMark val="out"/>
        <c:minorTickMark val="none"/>
        <c:tickLblPos val="nextTo"/>
        <c:crossAx val="1818899871"/>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dk1">
                  <a:lumMod val="65000"/>
                  <a:lumOff val="35000"/>
                </a:schemeClr>
              </a:solidFill>
              <a:latin typeface="楷体" panose="02010609060101010101" pitchFamily="49" charset="-122"/>
              <a:ea typeface="楷体" panose="02010609060101010101" pitchFamily="49" charset="-122"/>
              <a:cs typeface="+mn-cs"/>
            </a:defRPr>
          </a:pPr>
          <a:endParaRPr lang="zh-CN"/>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sz="800">
          <a:latin typeface="楷体" panose="02010609060101010101" pitchFamily="49" charset="-122"/>
          <a:ea typeface="楷体" panose="02010609060101010101" pitchFamily="49" charset="-122"/>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r>
              <a:rPr lang="zh-CN" sz="1400" b="1"/>
              <a:t>松江区各板块公寓</a:t>
            </a:r>
            <a:r>
              <a:rPr lang="en-US" sz="1400" b="1"/>
              <a:t>2023-2025</a:t>
            </a:r>
            <a:r>
              <a:rPr lang="zh-CN" sz="1400" b="1"/>
              <a:t>年成交情况</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宏观市场!$Q$239</c:f>
              <c:strCache>
                <c:ptCount val="1"/>
                <c:pt idx="0">
                  <c:v>供应面积(万㎡)</c:v>
                </c:pt>
              </c:strCache>
            </c:strRef>
          </c:tx>
          <c:spPr>
            <a:solidFill>
              <a:schemeClr val="accent1"/>
            </a:solidFill>
            <a:ln>
              <a:noFill/>
            </a:ln>
            <a:effectLst/>
          </c:spPr>
          <c:invertIfNegative val="0"/>
          <c:cat>
            <c:strRef>
              <c:f>宏观市场!$P$240:$P$245</c:f>
              <c:strCache>
                <c:ptCount val="6"/>
                <c:pt idx="0">
                  <c:v>九亭板块</c:v>
                </c:pt>
                <c:pt idx="1">
                  <c:v>松江新城板块</c:v>
                </c:pt>
                <c:pt idx="2">
                  <c:v>新桥板块</c:v>
                </c:pt>
                <c:pt idx="3">
                  <c:v>泗泾板块</c:v>
                </c:pt>
                <c:pt idx="4">
                  <c:v>洞泾板块</c:v>
                </c:pt>
                <c:pt idx="5">
                  <c:v>佘山板块</c:v>
                </c:pt>
              </c:strCache>
            </c:strRef>
          </c:cat>
          <c:val>
            <c:numRef>
              <c:f>宏观市场!$Q$240:$Q$245</c:f>
              <c:numCache>
                <c:formatCode>General</c:formatCode>
                <c:ptCount val="6"/>
                <c:pt idx="0">
                  <c:v>4.41</c:v>
                </c:pt>
                <c:pt idx="1">
                  <c:v>43.97</c:v>
                </c:pt>
                <c:pt idx="2">
                  <c:v>0.95</c:v>
                </c:pt>
                <c:pt idx="3">
                  <c:v>23.01</c:v>
                </c:pt>
                <c:pt idx="4">
                  <c:v>26.84</c:v>
                </c:pt>
                <c:pt idx="5">
                  <c:v>12.91</c:v>
                </c:pt>
              </c:numCache>
            </c:numRef>
          </c:val>
          <c:extLst>
            <c:ext xmlns:c16="http://schemas.microsoft.com/office/drawing/2014/chart" uri="{C3380CC4-5D6E-409C-BE32-E72D297353CC}">
              <c16:uniqueId val="{00000000-41EB-4088-8301-355753F4455C}"/>
            </c:ext>
          </c:extLst>
        </c:ser>
        <c:ser>
          <c:idx val="1"/>
          <c:order val="1"/>
          <c:tx>
            <c:strRef>
              <c:f>宏观市场!$R$239</c:f>
              <c:strCache>
                <c:ptCount val="1"/>
                <c:pt idx="0">
                  <c:v>成交面积(万㎡)</c:v>
                </c:pt>
              </c:strCache>
            </c:strRef>
          </c:tx>
          <c:spPr>
            <a:solidFill>
              <a:schemeClr val="accent2"/>
            </a:solidFill>
            <a:ln>
              <a:noFill/>
            </a:ln>
            <a:effectLst/>
          </c:spPr>
          <c:invertIfNegative val="0"/>
          <c:cat>
            <c:strRef>
              <c:f>宏观市场!$P$240:$P$245</c:f>
              <c:strCache>
                <c:ptCount val="6"/>
                <c:pt idx="0">
                  <c:v>九亭板块</c:v>
                </c:pt>
                <c:pt idx="1">
                  <c:v>松江新城板块</c:v>
                </c:pt>
                <c:pt idx="2">
                  <c:v>新桥板块</c:v>
                </c:pt>
                <c:pt idx="3">
                  <c:v>泗泾板块</c:v>
                </c:pt>
                <c:pt idx="4">
                  <c:v>洞泾板块</c:v>
                </c:pt>
                <c:pt idx="5">
                  <c:v>佘山板块</c:v>
                </c:pt>
              </c:strCache>
            </c:strRef>
          </c:cat>
          <c:val>
            <c:numRef>
              <c:f>宏观市场!$R$240:$R$245</c:f>
              <c:numCache>
                <c:formatCode>General</c:formatCode>
                <c:ptCount val="6"/>
                <c:pt idx="0">
                  <c:v>2.92</c:v>
                </c:pt>
                <c:pt idx="1">
                  <c:v>47.53</c:v>
                </c:pt>
                <c:pt idx="2">
                  <c:v>0.12</c:v>
                </c:pt>
                <c:pt idx="3">
                  <c:v>27.24</c:v>
                </c:pt>
                <c:pt idx="4">
                  <c:v>18.079999999999998</c:v>
                </c:pt>
                <c:pt idx="5">
                  <c:v>7.79</c:v>
                </c:pt>
              </c:numCache>
            </c:numRef>
          </c:val>
          <c:extLst>
            <c:ext xmlns:c16="http://schemas.microsoft.com/office/drawing/2014/chart" uri="{C3380CC4-5D6E-409C-BE32-E72D297353CC}">
              <c16:uniqueId val="{00000001-41EB-4088-8301-355753F4455C}"/>
            </c:ext>
          </c:extLst>
        </c:ser>
        <c:dLbls>
          <c:showLegendKey val="0"/>
          <c:showVal val="0"/>
          <c:showCatName val="0"/>
          <c:showSerName val="0"/>
          <c:showPercent val="0"/>
          <c:showBubbleSize val="0"/>
        </c:dLbls>
        <c:gapWidth val="219"/>
        <c:overlap val="-27"/>
        <c:axId val="852590992"/>
        <c:axId val="770302896"/>
      </c:barChart>
      <c:lineChart>
        <c:grouping val="standard"/>
        <c:varyColors val="0"/>
        <c:ser>
          <c:idx val="2"/>
          <c:order val="2"/>
          <c:tx>
            <c:strRef>
              <c:f>宏观市场!$S$239</c:f>
              <c:strCache>
                <c:ptCount val="1"/>
                <c:pt idx="0">
                  <c:v>成交均价(元/㎡)</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宏观市场!$P$240:$P$245</c:f>
              <c:strCache>
                <c:ptCount val="6"/>
                <c:pt idx="0">
                  <c:v>九亭板块</c:v>
                </c:pt>
                <c:pt idx="1">
                  <c:v>松江新城板块</c:v>
                </c:pt>
                <c:pt idx="2">
                  <c:v>新桥板块</c:v>
                </c:pt>
                <c:pt idx="3">
                  <c:v>泗泾板块</c:v>
                </c:pt>
                <c:pt idx="4">
                  <c:v>洞泾板块</c:v>
                </c:pt>
                <c:pt idx="5">
                  <c:v>佘山板块</c:v>
                </c:pt>
              </c:strCache>
            </c:strRef>
          </c:cat>
          <c:val>
            <c:numRef>
              <c:f>宏观市场!$S$240:$S$245</c:f>
              <c:numCache>
                <c:formatCode>General</c:formatCode>
                <c:ptCount val="6"/>
                <c:pt idx="0">
                  <c:v>52178</c:v>
                </c:pt>
                <c:pt idx="1">
                  <c:v>51405</c:v>
                </c:pt>
                <c:pt idx="2">
                  <c:v>41226</c:v>
                </c:pt>
                <c:pt idx="3">
                  <c:v>50012</c:v>
                </c:pt>
                <c:pt idx="4">
                  <c:v>44859</c:v>
                </c:pt>
                <c:pt idx="5">
                  <c:v>48743</c:v>
                </c:pt>
              </c:numCache>
            </c:numRef>
          </c:val>
          <c:smooth val="0"/>
          <c:extLst>
            <c:ext xmlns:c16="http://schemas.microsoft.com/office/drawing/2014/chart" uri="{C3380CC4-5D6E-409C-BE32-E72D297353CC}">
              <c16:uniqueId val="{00000002-41EB-4088-8301-355753F4455C}"/>
            </c:ext>
          </c:extLst>
        </c:ser>
        <c:dLbls>
          <c:showLegendKey val="0"/>
          <c:showVal val="0"/>
          <c:showCatName val="0"/>
          <c:showSerName val="0"/>
          <c:showPercent val="0"/>
          <c:showBubbleSize val="0"/>
        </c:dLbls>
        <c:marker val="1"/>
        <c:smooth val="0"/>
        <c:axId val="882899968"/>
        <c:axId val="770308720"/>
      </c:lineChart>
      <c:catAx>
        <c:axId val="852590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crossAx val="770302896"/>
        <c:crosses val="autoZero"/>
        <c:auto val="1"/>
        <c:lblAlgn val="ctr"/>
        <c:lblOffset val="100"/>
        <c:noMultiLvlLbl val="0"/>
      </c:catAx>
      <c:valAx>
        <c:axId val="770302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crossAx val="852590992"/>
        <c:crosses val="autoZero"/>
        <c:crossBetween val="between"/>
      </c:valAx>
      <c:valAx>
        <c:axId val="77030872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crossAx val="882899968"/>
        <c:crosses val="max"/>
        <c:crossBetween val="between"/>
      </c:valAx>
      <c:catAx>
        <c:axId val="882899968"/>
        <c:scaling>
          <c:orientation val="minMax"/>
        </c:scaling>
        <c:delete val="1"/>
        <c:axPos val="b"/>
        <c:numFmt formatCode="General" sourceLinked="1"/>
        <c:majorTickMark val="none"/>
        <c:minorTickMark val="none"/>
        <c:tickLblPos val="nextTo"/>
        <c:crossAx val="77030872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mn-lt"/>
          <a:ea typeface="+mn-ea"/>
          <a:cs typeface="+mn-ea"/>
          <a:sym typeface="+mn-lt"/>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ea"/>
                <a:sym typeface="+mn-lt"/>
              </a:defRPr>
            </a:pPr>
            <a:r>
              <a:rPr lang="zh-CN" dirty="0"/>
              <a:t>松江区各板块别墅</a:t>
            </a:r>
            <a:r>
              <a:rPr lang="en-US" dirty="0"/>
              <a:t>2023-2025</a:t>
            </a:r>
            <a:r>
              <a:rPr lang="zh-CN" dirty="0"/>
              <a:t>年成交情况</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宏观市场!$Y$238</c:f>
              <c:strCache>
                <c:ptCount val="1"/>
                <c:pt idx="0">
                  <c:v>供应面积(万㎡)</c:v>
                </c:pt>
              </c:strCache>
            </c:strRef>
          </c:tx>
          <c:spPr>
            <a:solidFill>
              <a:schemeClr val="accent1"/>
            </a:solidFill>
            <a:ln>
              <a:noFill/>
            </a:ln>
            <a:effectLst/>
          </c:spPr>
          <c:invertIfNegative val="0"/>
          <c:cat>
            <c:strRef>
              <c:f>宏观市场!$X$239:$X$244</c:f>
              <c:strCache>
                <c:ptCount val="6"/>
                <c:pt idx="0">
                  <c:v>九亭板块</c:v>
                </c:pt>
                <c:pt idx="1">
                  <c:v>松江新城板块</c:v>
                </c:pt>
                <c:pt idx="2">
                  <c:v>新桥板块</c:v>
                </c:pt>
                <c:pt idx="3">
                  <c:v>泗泾板块</c:v>
                </c:pt>
                <c:pt idx="4">
                  <c:v>洞泾板块</c:v>
                </c:pt>
                <c:pt idx="5">
                  <c:v>佘山板块</c:v>
                </c:pt>
              </c:strCache>
            </c:strRef>
          </c:cat>
          <c:val>
            <c:numRef>
              <c:f>宏观市场!$Y$239:$Y$244</c:f>
              <c:numCache>
                <c:formatCode>General</c:formatCode>
                <c:ptCount val="6"/>
                <c:pt idx="0">
                  <c:v>2.93</c:v>
                </c:pt>
                <c:pt idx="1">
                  <c:v>10.119999999999999</c:v>
                </c:pt>
                <c:pt idx="2">
                  <c:v>0</c:v>
                </c:pt>
                <c:pt idx="3">
                  <c:v>0.87</c:v>
                </c:pt>
                <c:pt idx="4">
                  <c:v>12.05</c:v>
                </c:pt>
                <c:pt idx="5">
                  <c:v>4.04</c:v>
                </c:pt>
              </c:numCache>
            </c:numRef>
          </c:val>
          <c:extLst>
            <c:ext xmlns:c16="http://schemas.microsoft.com/office/drawing/2014/chart" uri="{C3380CC4-5D6E-409C-BE32-E72D297353CC}">
              <c16:uniqueId val="{00000000-BF62-48CF-A4EA-57AFD5EACB53}"/>
            </c:ext>
          </c:extLst>
        </c:ser>
        <c:ser>
          <c:idx val="1"/>
          <c:order val="1"/>
          <c:tx>
            <c:strRef>
              <c:f>宏观市场!$Z$238</c:f>
              <c:strCache>
                <c:ptCount val="1"/>
                <c:pt idx="0">
                  <c:v>成交面积(万㎡)</c:v>
                </c:pt>
              </c:strCache>
            </c:strRef>
          </c:tx>
          <c:spPr>
            <a:solidFill>
              <a:schemeClr val="accent2"/>
            </a:solidFill>
            <a:ln>
              <a:noFill/>
            </a:ln>
            <a:effectLst/>
          </c:spPr>
          <c:invertIfNegative val="0"/>
          <c:cat>
            <c:strRef>
              <c:f>宏观市场!$X$239:$X$244</c:f>
              <c:strCache>
                <c:ptCount val="6"/>
                <c:pt idx="0">
                  <c:v>九亭板块</c:v>
                </c:pt>
                <c:pt idx="1">
                  <c:v>松江新城板块</c:v>
                </c:pt>
                <c:pt idx="2">
                  <c:v>新桥板块</c:v>
                </c:pt>
                <c:pt idx="3">
                  <c:v>泗泾板块</c:v>
                </c:pt>
                <c:pt idx="4">
                  <c:v>洞泾板块</c:v>
                </c:pt>
                <c:pt idx="5">
                  <c:v>佘山板块</c:v>
                </c:pt>
              </c:strCache>
            </c:strRef>
          </c:cat>
          <c:val>
            <c:numRef>
              <c:f>宏观市场!$Z$239:$Z$244</c:f>
              <c:numCache>
                <c:formatCode>General</c:formatCode>
                <c:ptCount val="6"/>
                <c:pt idx="0">
                  <c:v>1.25</c:v>
                </c:pt>
                <c:pt idx="1">
                  <c:v>8.83</c:v>
                </c:pt>
                <c:pt idx="2">
                  <c:v>0.21</c:v>
                </c:pt>
                <c:pt idx="3">
                  <c:v>1.4</c:v>
                </c:pt>
                <c:pt idx="4">
                  <c:v>6.66</c:v>
                </c:pt>
                <c:pt idx="5">
                  <c:v>6.47</c:v>
                </c:pt>
              </c:numCache>
            </c:numRef>
          </c:val>
          <c:extLst>
            <c:ext xmlns:c16="http://schemas.microsoft.com/office/drawing/2014/chart" uri="{C3380CC4-5D6E-409C-BE32-E72D297353CC}">
              <c16:uniqueId val="{00000001-BF62-48CF-A4EA-57AFD5EACB53}"/>
            </c:ext>
          </c:extLst>
        </c:ser>
        <c:dLbls>
          <c:showLegendKey val="0"/>
          <c:showVal val="0"/>
          <c:showCatName val="0"/>
          <c:showSerName val="0"/>
          <c:showPercent val="0"/>
          <c:showBubbleSize val="0"/>
        </c:dLbls>
        <c:gapWidth val="219"/>
        <c:overlap val="-27"/>
        <c:axId val="1070105744"/>
        <c:axId val="977347696"/>
      </c:barChart>
      <c:lineChart>
        <c:grouping val="standard"/>
        <c:varyColors val="0"/>
        <c:ser>
          <c:idx val="2"/>
          <c:order val="2"/>
          <c:tx>
            <c:strRef>
              <c:f>宏观市场!$AA$238</c:f>
              <c:strCache>
                <c:ptCount val="1"/>
                <c:pt idx="0">
                  <c:v>成交均价(元/㎡)</c:v>
                </c:pt>
              </c:strCache>
            </c:strRef>
          </c:tx>
          <c:spPr>
            <a:ln w="28575" cap="rnd">
              <a:solidFill>
                <a:schemeClr val="accent3"/>
              </a:solidFill>
              <a:round/>
            </a:ln>
            <a:effectLst/>
          </c:spPr>
          <c:marker>
            <c:symbol val="none"/>
          </c:marker>
          <c:cat>
            <c:strRef>
              <c:f>宏观市场!$X$239:$X$244</c:f>
              <c:strCache>
                <c:ptCount val="6"/>
                <c:pt idx="0">
                  <c:v>九亭板块</c:v>
                </c:pt>
                <c:pt idx="1">
                  <c:v>松江新城板块</c:v>
                </c:pt>
                <c:pt idx="2">
                  <c:v>新桥板块</c:v>
                </c:pt>
                <c:pt idx="3">
                  <c:v>泗泾板块</c:v>
                </c:pt>
                <c:pt idx="4">
                  <c:v>洞泾板块</c:v>
                </c:pt>
                <c:pt idx="5">
                  <c:v>佘山板块</c:v>
                </c:pt>
              </c:strCache>
            </c:strRef>
          </c:cat>
          <c:val>
            <c:numRef>
              <c:f>宏观市场!$AA$239:$AA$244</c:f>
              <c:numCache>
                <c:formatCode>General</c:formatCode>
                <c:ptCount val="6"/>
                <c:pt idx="0">
                  <c:v>73566</c:v>
                </c:pt>
                <c:pt idx="1">
                  <c:v>62347</c:v>
                </c:pt>
                <c:pt idx="2">
                  <c:v>25059</c:v>
                </c:pt>
                <c:pt idx="3">
                  <c:v>58860</c:v>
                </c:pt>
                <c:pt idx="4">
                  <c:v>64892</c:v>
                </c:pt>
                <c:pt idx="5">
                  <c:v>71031</c:v>
                </c:pt>
              </c:numCache>
            </c:numRef>
          </c:val>
          <c:smooth val="0"/>
          <c:extLst>
            <c:ext xmlns:c16="http://schemas.microsoft.com/office/drawing/2014/chart" uri="{C3380CC4-5D6E-409C-BE32-E72D297353CC}">
              <c16:uniqueId val="{00000002-BF62-48CF-A4EA-57AFD5EACB53}"/>
            </c:ext>
          </c:extLst>
        </c:ser>
        <c:dLbls>
          <c:showLegendKey val="0"/>
          <c:showVal val="0"/>
          <c:showCatName val="0"/>
          <c:showSerName val="0"/>
          <c:showPercent val="0"/>
          <c:showBubbleSize val="0"/>
        </c:dLbls>
        <c:marker val="1"/>
        <c:smooth val="0"/>
        <c:axId val="1070125344"/>
        <c:axId val="977349360"/>
      </c:lineChart>
      <c:catAx>
        <c:axId val="1070105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977347696"/>
        <c:crosses val="autoZero"/>
        <c:auto val="1"/>
        <c:lblAlgn val="ctr"/>
        <c:lblOffset val="100"/>
        <c:noMultiLvlLbl val="0"/>
      </c:catAx>
      <c:valAx>
        <c:axId val="977347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070105744"/>
        <c:crosses val="autoZero"/>
        <c:crossBetween val="between"/>
      </c:valAx>
      <c:valAx>
        <c:axId val="97734936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1070125344"/>
        <c:crosses val="max"/>
        <c:crossBetween val="between"/>
      </c:valAx>
      <c:catAx>
        <c:axId val="1070125344"/>
        <c:scaling>
          <c:orientation val="minMax"/>
        </c:scaling>
        <c:delete val="1"/>
        <c:axPos val="b"/>
        <c:numFmt formatCode="General" sourceLinked="1"/>
        <c:majorTickMark val="out"/>
        <c:minorTickMark val="none"/>
        <c:tickLblPos val="nextTo"/>
        <c:crossAx val="97734936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latin typeface="+mn-lt"/>
          <a:ea typeface="+mn-ea"/>
          <a:cs typeface="+mn-ea"/>
          <a:sym typeface="+mn-lt"/>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r>
              <a:rPr lang="zh-CN" sz="1400" b="1"/>
              <a:t>泗泾商品住宅年度量价走势</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'CRIC-上海-市场监测.商品房市场.项目累计.供求'!$B$3</c:f>
              <c:strCache>
                <c:ptCount val="1"/>
                <c:pt idx="0">
                  <c:v>供应面积(万㎡)</c:v>
                </c:pt>
              </c:strCache>
            </c:strRef>
          </c:tx>
          <c:spPr>
            <a:solidFill>
              <a:schemeClr val="accent1"/>
            </a:solidFill>
            <a:ln>
              <a:noFill/>
            </a:ln>
            <a:effectLst/>
          </c:spPr>
          <c:invertIfNegative val="0"/>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'CRIC-上海-市场监测.商品房市场.项目累计.供求'!$B$4:$B$12</c:f>
              <c:numCache>
                <c:formatCode>General</c:formatCode>
                <c:ptCount val="9"/>
                <c:pt idx="0">
                  <c:v>12.86</c:v>
                </c:pt>
                <c:pt idx="1">
                  <c:v>29.52</c:v>
                </c:pt>
                <c:pt idx="2">
                  <c:v>17.420000000000002</c:v>
                </c:pt>
                <c:pt idx="3">
                  <c:v>18.71</c:v>
                </c:pt>
                <c:pt idx="4">
                  <c:v>6.53</c:v>
                </c:pt>
                <c:pt idx="5">
                  <c:v>24.21</c:v>
                </c:pt>
                <c:pt idx="6">
                  <c:v>6.35</c:v>
                </c:pt>
                <c:pt idx="7">
                  <c:v>10.02</c:v>
                </c:pt>
                <c:pt idx="8">
                  <c:v>8.6</c:v>
                </c:pt>
              </c:numCache>
            </c:numRef>
          </c:val>
          <c:extLst>
            <c:ext xmlns:c16="http://schemas.microsoft.com/office/drawing/2014/chart" uri="{C3380CC4-5D6E-409C-BE32-E72D297353CC}">
              <c16:uniqueId val="{00000000-D3D1-4C28-AFEC-B4360EDEC1FC}"/>
            </c:ext>
          </c:extLst>
        </c:ser>
        <c:ser>
          <c:idx val="1"/>
          <c:order val="1"/>
          <c:tx>
            <c:strRef>
              <c:f>'CRIC-上海-市场监测.商品房市场.项目累计.供求'!$C$3</c:f>
              <c:strCache>
                <c:ptCount val="1"/>
                <c:pt idx="0">
                  <c:v>成交面积(万㎡)</c:v>
                </c:pt>
              </c:strCache>
            </c:strRef>
          </c:tx>
          <c:spPr>
            <a:solidFill>
              <a:schemeClr val="accent2"/>
            </a:solidFill>
            <a:ln>
              <a:noFill/>
            </a:ln>
            <a:effectLst/>
          </c:spPr>
          <c:invertIfNegative val="0"/>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'CRIC-上海-市场监测.商品房市场.项目累计.供求'!$C$4:$C$12</c:f>
              <c:numCache>
                <c:formatCode>General</c:formatCode>
                <c:ptCount val="9"/>
                <c:pt idx="0">
                  <c:v>19.670000000000002</c:v>
                </c:pt>
                <c:pt idx="1">
                  <c:v>20.54</c:v>
                </c:pt>
                <c:pt idx="2">
                  <c:v>28.72</c:v>
                </c:pt>
                <c:pt idx="3">
                  <c:v>22.74</c:v>
                </c:pt>
                <c:pt idx="4">
                  <c:v>8.75</c:v>
                </c:pt>
                <c:pt idx="5">
                  <c:v>12.18</c:v>
                </c:pt>
                <c:pt idx="6">
                  <c:v>13.57</c:v>
                </c:pt>
                <c:pt idx="7">
                  <c:v>8.57</c:v>
                </c:pt>
                <c:pt idx="8">
                  <c:v>6.47</c:v>
                </c:pt>
              </c:numCache>
            </c:numRef>
          </c:val>
          <c:extLst>
            <c:ext xmlns:c16="http://schemas.microsoft.com/office/drawing/2014/chart" uri="{C3380CC4-5D6E-409C-BE32-E72D297353CC}">
              <c16:uniqueId val="{00000001-D3D1-4C28-AFEC-B4360EDEC1FC}"/>
            </c:ext>
          </c:extLst>
        </c:ser>
        <c:dLbls>
          <c:showLegendKey val="0"/>
          <c:showVal val="0"/>
          <c:showCatName val="0"/>
          <c:showSerName val="0"/>
          <c:showPercent val="0"/>
          <c:showBubbleSize val="0"/>
        </c:dLbls>
        <c:gapWidth val="219"/>
        <c:overlap val="-27"/>
        <c:axId val="713341376"/>
        <c:axId val="556364832"/>
      </c:barChart>
      <c:lineChart>
        <c:grouping val="standard"/>
        <c:varyColors val="0"/>
        <c:ser>
          <c:idx val="2"/>
          <c:order val="2"/>
          <c:tx>
            <c:strRef>
              <c:f>'CRIC-上海-市场监测.商品房市场.项目累计.供求'!$D$3</c:f>
              <c:strCache>
                <c:ptCount val="1"/>
                <c:pt idx="0">
                  <c:v>成交均价(元/㎡)</c:v>
                </c:pt>
              </c:strCache>
            </c:strRef>
          </c:tx>
          <c:spPr>
            <a:ln w="28575" cap="rnd">
              <a:solidFill>
                <a:schemeClr val="accent3"/>
              </a:solidFill>
              <a:round/>
            </a:ln>
            <a:effectLst/>
          </c:spPr>
          <c:marker>
            <c:symbol val="none"/>
          </c:marker>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'CRIC-上海-市场监测.商品房市场.项目累计.供求'!$D$4:$D$12</c:f>
              <c:numCache>
                <c:formatCode>General</c:formatCode>
                <c:ptCount val="9"/>
                <c:pt idx="0">
                  <c:v>44681</c:v>
                </c:pt>
                <c:pt idx="1">
                  <c:v>44343</c:v>
                </c:pt>
                <c:pt idx="2">
                  <c:v>46403</c:v>
                </c:pt>
                <c:pt idx="3">
                  <c:v>45165</c:v>
                </c:pt>
                <c:pt idx="4">
                  <c:v>49054</c:v>
                </c:pt>
                <c:pt idx="5">
                  <c:v>49671</c:v>
                </c:pt>
                <c:pt idx="6">
                  <c:v>50091</c:v>
                </c:pt>
                <c:pt idx="7">
                  <c:v>50030</c:v>
                </c:pt>
                <c:pt idx="8">
                  <c:v>50342</c:v>
                </c:pt>
              </c:numCache>
            </c:numRef>
          </c:val>
          <c:smooth val="0"/>
          <c:extLst>
            <c:ext xmlns:c16="http://schemas.microsoft.com/office/drawing/2014/chart" uri="{C3380CC4-5D6E-409C-BE32-E72D297353CC}">
              <c16:uniqueId val="{00000002-D3D1-4C28-AFEC-B4360EDEC1FC}"/>
            </c:ext>
          </c:extLst>
        </c:ser>
        <c:dLbls>
          <c:showLegendKey val="0"/>
          <c:showVal val="0"/>
          <c:showCatName val="0"/>
          <c:showSerName val="0"/>
          <c:showPercent val="0"/>
          <c:showBubbleSize val="0"/>
        </c:dLbls>
        <c:marker val="1"/>
        <c:smooth val="0"/>
        <c:axId val="713364976"/>
        <c:axId val="556361920"/>
      </c:lineChart>
      <c:catAx>
        <c:axId val="71334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556364832"/>
        <c:crosses val="autoZero"/>
        <c:auto val="1"/>
        <c:lblAlgn val="ctr"/>
        <c:lblOffset val="100"/>
        <c:noMultiLvlLbl val="0"/>
      </c:catAx>
      <c:valAx>
        <c:axId val="556364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713341376"/>
        <c:crosses val="autoZero"/>
        <c:crossBetween val="between"/>
      </c:valAx>
      <c:valAx>
        <c:axId val="55636192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713364976"/>
        <c:crosses val="max"/>
        <c:crossBetween val="between"/>
      </c:valAx>
      <c:catAx>
        <c:axId val="713364976"/>
        <c:scaling>
          <c:orientation val="minMax"/>
        </c:scaling>
        <c:delete val="1"/>
        <c:axPos val="b"/>
        <c:numFmt formatCode="General" sourceLinked="1"/>
        <c:majorTickMark val="out"/>
        <c:minorTickMark val="none"/>
        <c:tickLblPos val="nextTo"/>
        <c:crossAx val="556361920"/>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mn-lt"/>
                <a:ea typeface="+mn-ea"/>
                <a:cs typeface="+mn-ea"/>
                <a:sym typeface="+mn-lt"/>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mn-lt"/>
          <a:ea typeface="+mn-ea"/>
          <a:cs typeface="+mn-ea"/>
          <a:sym typeface="+mn-lt"/>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r>
              <a:rPr lang="zh-CN" sz="1400" b="1"/>
              <a:t>洞泾商品住宅年度量价走势</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'CRIC-上海-市场监测.商品房市场.项目累计.供求'!$B$3</c:f>
              <c:strCache>
                <c:ptCount val="1"/>
                <c:pt idx="0">
                  <c:v>供应面积(万㎡)</c:v>
                </c:pt>
              </c:strCache>
            </c:strRef>
          </c:tx>
          <c:spPr>
            <a:solidFill>
              <a:schemeClr val="accent1"/>
            </a:solidFill>
            <a:ln>
              <a:noFill/>
            </a:ln>
            <a:effectLst/>
          </c:spPr>
          <c:invertIfNegative val="0"/>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'CRIC-上海-市场监测.商品房市场.项目累计.供求'!$B$4:$B$12</c:f>
              <c:numCache>
                <c:formatCode>General</c:formatCode>
                <c:ptCount val="9"/>
                <c:pt idx="0">
                  <c:v>0</c:v>
                </c:pt>
                <c:pt idx="1">
                  <c:v>4.49</c:v>
                </c:pt>
                <c:pt idx="2">
                  <c:v>0.92</c:v>
                </c:pt>
                <c:pt idx="3">
                  <c:v>9.14</c:v>
                </c:pt>
                <c:pt idx="4">
                  <c:v>6.12</c:v>
                </c:pt>
                <c:pt idx="5">
                  <c:v>0</c:v>
                </c:pt>
                <c:pt idx="6">
                  <c:v>3.23</c:v>
                </c:pt>
                <c:pt idx="7">
                  <c:v>20.239999999999998</c:v>
                </c:pt>
                <c:pt idx="8">
                  <c:v>14.59</c:v>
                </c:pt>
              </c:numCache>
            </c:numRef>
          </c:val>
          <c:extLst>
            <c:ext xmlns:c16="http://schemas.microsoft.com/office/drawing/2014/chart" uri="{C3380CC4-5D6E-409C-BE32-E72D297353CC}">
              <c16:uniqueId val="{00000000-7A3A-4B9C-ACE3-50F94625038A}"/>
            </c:ext>
          </c:extLst>
        </c:ser>
        <c:ser>
          <c:idx val="1"/>
          <c:order val="1"/>
          <c:tx>
            <c:strRef>
              <c:f>'CRIC-上海-市场监测.商品房市场.项目累计.供求'!$C$3</c:f>
              <c:strCache>
                <c:ptCount val="1"/>
                <c:pt idx="0">
                  <c:v>成交面积(万㎡)</c:v>
                </c:pt>
              </c:strCache>
            </c:strRef>
          </c:tx>
          <c:spPr>
            <a:solidFill>
              <a:schemeClr val="accent2"/>
            </a:solidFill>
            <a:ln>
              <a:noFill/>
            </a:ln>
            <a:effectLst/>
          </c:spPr>
          <c:invertIfNegative val="0"/>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'CRIC-上海-市场监测.商品房市场.项目累计.供求'!$C$4:$C$12</c:f>
              <c:numCache>
                <c:formatCode>General</c:formatCode>
                <c:ptCount val="9"/>
                <c:pt idx="0">
                  <c:v>1.31</c:v>
                </c:pt>
                <c:pt idx="1">
                  <c:v>2.2000000000000002</c:v>
                </c:pt>
                <c:pt idx="2">
                  <c:v>1.01</c:v>
                </c:pt>
                <c:pt idx="3">
                  <c:v>7.77</c:v>
                </c:pt>
                <c:pt idx="4">
                  <c:v>12.99</c:v>
                </c:pt>
                <c:pt idx="5">
                  <c:v>0.71</c:v>
                </c:pt>
                <c:pt idx="6">
                  <c:v>1.5</c:v>
                </c:pt>
                <c:pt idx="7">
                  <c:v>11.48</c:v>
                </c:pt>
                <c:pt idx="8">
                  <c:v>13.05</c:v>
                </c:pt>
              </c:numCache>
            </c:numRef>
          </c:val>
          <c:extLst>
            <c:ext xmlns:c16="http://schemas.microsoft.com/office/drawing/2014/chart" uri="{C3380CC4-5D6E-409C-BE32-E72D297353CC}">
              <c16:uniqueId val="{00000001-7A3A-4B9C-ACE3-50F94625038A}"/>
            </c:ext>
          </c:extLst>
        </c:ser>
        <c:dLbls>
          <c:showLegendKey val="0"/>
          <c:showVal val="0"/>
          <c:showCatName val="0"/>
          <c:showSerName val="0"/>
          <c:showPercent val="0"/>
          <c:showBubbleSize val="0"/>
        </c:dLbls>
        <c:gapWidth val="219"/>
        <c:overlap val="-27"/>
        <c:axId val="713341376"/>
        <c:axId val="556364832"/>
      </c:barChart>
      <c:lineChart>
        <c:grouping val="standard"/>
        <c:varyColors val="0"/>
        <c:ser>
          <c:idx val="2"/>
          <c:order val="2"/>
          <c:tx>
            <c:strRef>
              <c:f>'CRIC-上海-市场监测.商品房市场.项目累计.供求'!$D$3</c:f>
              <c:strCache>
                <c:ptCount val="1"/>
                <c:pt idx="0">
                  <c:v>成交均价(元/㎡)</c:v>
                </c:pt>
              </c:strCache>
            </c:strRef>
          </c:tx>
          <c:spPr>
            <a:ln w="28575" cap="rnd">
              <a:solidFill>
                <a:schemeClr val="accent3"/>
              </a:solidFill>
              <a:round/>
            </a:ln>
            <a:effectLst/>
          </c:spPr>
          <c:marker>
            <c:symbol val="none"/>
          </c:marker>
          <c:cat>
            <c:strRef>
              <c:f>'CRIC-上海-市场监测.商品房市场.项目累计.供求'!$A$4:$A$12</c:f>
              <c:strCache>
                <c:ptCount val="9"/>
                <c:pt idx="0">
                  <c:v>2017年</c:v>
                </c:pt>
                <c:pt idx="1">
                  <c:v>2018年</c:v>
                </c:pt>
                <c:pt idx="2">
                  <c:v>2019年</c:v>
                </c:pt>
                <c:pt idx="3">
                  <c:v>2020年</c:v>
                </c:pt>
                <c:pt idx="4">
                  <c:v>2021年</c:v>
                </c:pt>
                <c:pt idx="5">
                  <c:v>2022年</c:v>
                </c:pt>
                <c:pt idx="6">
                  <c:v>2023年</c:v>
                </c:pt>
                <c:pt idx="7">
                  <c:v>2024年</c:v>
                </c:pt>
                <c:pt idx="8">
                  <c:v>2025年</c:v>
                </c:pt>
              </c:strCache>
            </c:strRef>
          </c:cat>
          <c:val>
            <c:numRef>
              <c:f>'CRIC-上海-市场监测.商品房市场.项目累计.供求'!$D$4:$D$12</c:f>
              <c:numCache>
                <c:formatCode>General</c:formatCode>
                <c:ptCount val="9"/>
                <c:pt idx="0">
                  <c:v>35275</c:v>
                </c:pt>
                <c:pt idx="1">
                  <c:v>38292</c:v>
                </c:pt>
                <c:pt idx="2">
                  <c:v>48022</c:v>
                </c:pt>
                <c:pt idx="3">
                  <c:v>45361</c:v>
                </c:pt>
                <c:pt idx="4">
                  <c:v>44809</c:v>
                </c:pt>
                <c:pt idx="5">
                  <c:v>43186</c:v>
                </c:pt>
                <c:pt idx="6">
                  <c:v>61098</c:v>
                </c:pt>
                <c:pt idx="7">
                  <c:v>50012</c:v>
                </c:pt>
                <c:pt idx="8">
                  <c:v>49669</c:v>
                </c:pt>
              </c:numCache>
            </c:numRef>
          </c:val>
          <c:smooth val="0"/>
          <c:extLst>
            <c:ext xmlns:c16="http://schemas.microsoft.com/office/drawing/2014/chart" uri="{C3380CC4-5D6E-409C-BE32-E72D297353CC}">
              <c16:uniqueId val="{00000002-7A3A-4B9C-ACE3-50F94625038A}"/>
            </c:ext>
          </c:extLst>
        </c:ser>
        <c:dLbls>
          <c:showLegendKey val="0"/>
          <c:showVal val="0"/>
          <c:showCatName val="0"/>
          <c:showSerName val="0"/>
          <c:showPercent val="0"/>
          <c:showBubbleSize val="0"/>
        </c:dLbls>
        <c:marker val="1"/>
        <c:smooth val="0"/>
        <c:axId val="713364976"/>
        <c:axId val="556361920"/>
      </c:lineChart>
      <c:catAx>
        <c:axId val="71334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556364832"/>
        <c:crosses val="autoZero"/>
        <c:auto val="1"/>
        <c:lblAlgn val="ctr"/>
        <c:lblOffset val="100"/>
        <c:noMultiLvlLbl val="0"/>
      </c:catAx>
      <c:valAx>
        <c:axId val="556364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713341376"/>
        <c:crosses val="autoZero"/>
        <c:crossBetween val="between"/>
      </c:valAx>
      <c:valAx>
        <c:axId val="55636192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crossAx val="713364976"/>
        <c:crosses val="max"/>
        <c:crossBetween val="between"/>
      </c:valAx>
      <c:catAx>
        <c:axId val="713364976"/>
        <c:scaling>
          <c:orientation val="minMax"/>
        </c:scaling>
        <c:delete val="1"/>
        <c:axPos val="b"/>
        <c:numFmt formatCode="General" sourceLinked="1"/>
        <c:majorTickMark val="out"/>
        <c:minorTickMark val="none"/>
        <c:tickLblPos val="nextTo"/>
        <c:crossAx val="556361920"/>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mn-lt"/>
                <a:ea typeface="+mn-ea"/>
                <a:cs typeface="+mn-ea"/>
                <a:sym typeface="+mn-lt"/>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83BF2-1C7A-405F-891D-4FF5AAEB0F16}" type="datetimeFigureOut">
              <a:rPr lang="zh-CN" altLang="en-US" smtClean="0"/>
              <a:t>2026/1/20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5A559-E788-4EEE-BA94-BD80455350DB}" type="slidenum">
              <a:rPr lang="zh-CN" altLang="en-US" smtClean="0"/>
              <a:t>‹#›</a:t>
            </a:fld>
            <a:endParaRPr lang="zh-CN" altLang="en-US"/>
          </a:p>
        </p:txBody>
      </p:sp>
    </p:spTree>
    <p:extLst>
      <p:ext uri="{BB962C8B-B14F-4D97-AF65-F5344CB8AC3E}">
        <p14:creationId xmlns:p14="http://schemas.microsoft.com/office/powerpoint/2010/main" val="276204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1</a:t>
            </a:fld>
            <a:endParaRPr lang="zh-CN" altLang="en-US"/>
          </a:p>
        </p:txBody>
      </p:sp>
    </p:spTree>
    <p:extLst>
      <p:ext uri="{BB962C8B-B14F-4D97-AF65-F5344CB8AC3E}">
        <p14:creationId xmlns:p14="http://schemas.microsoft.com/office/powerpoint/2010/main" val="170003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83480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69111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16</a:t>
            </a:fld>
            <a:endParaRPr lang="zh-CN" altLang="en-US"/>
          </a:p>
        </p:txBody>
      </p:sp>
    </p:spTree>
    <p:extLst>
      <p:ext uri="{BB962C8B-B14F-4D97-AF65-F5344CB8AC3E}">
        <p14:creationId xmlns:p14="http://schemas.microsoft.com/office/powerpoint/2010/main" val="455875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25</a:t>
            </a:fld>
            <a:endParaRPr lang="zh-CN" altLang="en-US"/>
          </a:p>
        </p:txBody>
      </p:sp>
    </p:spTree>
    <p:extLst>
      <p:ext uri="{BB962C8B-B14F-4D97-AF65-F5344CB8AC3E}">
        <p14:creationId xmlns:p14="http://schemas.microsoft.com/office/powerpoint/2010/main" val="982699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26</a:t>
            </a:fld>
            <a:endParaRPr lang="zh-CN" altLang="en-US"/>
          </a:p>
        </p:txBody>
      </p:sp>
    </p:spTree>
    <p:extLst>
      <p:ext uri="{BB962C8B-B14F-4D97-AF65-F5344CB8AC3E}">
        <p14:creationId xmlns:p14="http://schemas.microsoft.com/office/powerpoint/2010/main" val="2350945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29</a:t>
            </a:fld>
            <a:endParaRPr lang="zh-CN" altLang="en-US"/>
          </a:p>
        </p:txBody>
      </p:sp>
    </p:spTree>
    <p:extLst>
      <p:ext uri="{BB962C8B-B14F-4D97-AF65-F5344CB8AC3E}">
        <p14:creationId xmlns:p14="http://schemas.microsoft.com/office/powerpoint/2010/main" val="322129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35</a:t>
            </a:fld>
            <a:endParaRPr lang="zh-CN" altLang="en-US"/>
          </a:p>
        </p:txBody>
      </p:sp>
    </p:spTree>
    <p:extLst>
      <p:ext uri="{BB962C8B-B14F-4D97-AF65-F5344CB8AC3E}">
        <p14:creationId xmlns:p14="http://schemas.microsoft.com/office/powerpoint/2010/main" val="1734331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05A559-E788-4EEE-BA94-BD80455350DB}" type="slidenum">
              <a:rPr lang="zh-CN" altLang="en-US" smtClean="0"/>
              <a:t>49</a:t>
            </a:fld>
            <a:endParaRPr lang="zh-CN" altLang="en-US"/>
          </a:p>
        </p:txBody>
      </p:sp>
    </p:spTree>
    <p:extLst>
      <p:ext uri="{BB962C8B-B14F-4D97-AF65-F5344CB8AC3E}">
        <p14:creationId xmlns:p14="http://schemas.microsoft.com/office/powerpoint/2010/main" val="104742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07449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79434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幻灯片" r:id="rId3" imgW="6985" imgH="6985" progId="TCLayout.ActiveDocument.1">
                  <p:embed/>
                </p:oleObj>
              </mc:Choice>
              <mc:Fallback>
                <p:oleObj name="think-cell 幻灯片" r:id="rId3" imgW="6985" imgH="6985" progId="TCLayout.ActiveDocument.1">
                  <p:embed/>
                  <p:pic>
                    <p:nvPicPr>
                      <p:cNvPr id="4" name="对象 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442385" y="234951"/>
            <a:ext cx="9048749" cy="387148"/>
          </a:xfrm>
        </p:spPr>
        <p:txBody>
          <a:bodyPr/>
          <a:lstStyle/>
          <a:p>
            <a:r>
              <a:rPr lang="zh-CN" altLang="en-US" dirty="0"/>
              <a:t>单击此处编辑母版标题样式</a:t>
            </a:r>
          </a:p>
        </p:txBody>
      </p:sp>
      <p:sp>
        <p:nvSpPr>
          <p:cNvPr id="3" name="内容占位符 2"/>
          <p:cNvSpPr>
            <a:spLocks noGrp="1"/>
          </p:cNvSpPr>
          <p:nvPr>
            <p:ph idx="1"/>
          </p:nvPr>
        </p:nvSpPr>
        <p:spPr>
          <a:xfrm>
            <a:off x="609601" y="730796"/>
            <a:ext cx="10972800" cy="307777"/>
          </a:xfrm>
        </p:spPr>
        <p:txBody>
          <a:bodyPr wrap="square">
            <a:spAutoFit/>
          </a:bodyPr>
          <a:lstStyle>
            <a:lvl1pPr>
              <a:defRPr lang="zh-CN" altLang="en-US" b="1" dirty="0">
                <a:latin typeface="楷体" panose="02010609060101010101" pitchFamily="49" charset="-122"/>
                <a:ea typeface="楷体" panose="02010609060101010101" pitchFamily="49" charset="-122"/>
              </a:defRPr>
            </a:lvl1pPr>
          </a:lstStyle>
          <a:p>
            <a:pPr marL="285750" lvl="0" indent="-285750" algn="just" defTabSz="914400" eaLnBrk="1" latinLnBrk="0" hangingPunct="1">
              <a:spcBef>
                <a:spcPts val="600"/>
              </a:spcBef>
              <a:buChar char="Ø"/>
            </a:pPr>
            <a:r>
              <a:rPr lang="zh-CN" altLang="en-US" dirty="0"/>
              <a:t>单击此处编辑母版文本样式</a:t>
            </a:r>
          </a:p>
        </p:txBody>
      </p:sp>
    </p:spTree>
    <p:extLst>
      <p:ext uri="{BB962C8B-B14F-4D97-AF65-F5344CB8AC3E}">
        <p14:creationId xmlns:p14="http://schemas.microsoft.com/office/powerpoint/2010/main" val="3326446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2262" y="631824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BEA6B93-D62B-4FAB-8C1C-F4E7B709A2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35422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84200" y="327025"/>
            <a:ext cx="7264400" cy="384175"/>
          </a:xfrm>
          <a:prstGeom prst="rect">
            <a:avLst/>
          </a:prstGeom>
        </p:spPr>
        <p:txBody>
          <a:bodyPr/>
          <a:lstStyle>
            <a:lvl1pPr>
              <a:defRPr sz="2400">
                <a:latin typeface="方正姚体" panose="02010601030101010101" pitchFamily="2" charset="-122"/>
                <a:ea typeface="方正姚体" panose="02010601030101010101" pitchFamily="2" charset="-122"/>
              </a:defRPr>
            </a:lvl1pPr>
          </a:lstStyle>
          <a:p>
            <a:r>
              <a:rPr lang="zh-CN" altLang="en-US" dirty="0"/>
              <a:t>单击此处编辑母版标题样式</a:t>
            </a:r>
            <a:endParaRPr lang="en-US" dirty="0"/>
          </a:p>
        </p:txBody>
      </p:sp>
      <p:sp>
        <p:nvSpPr>
          <p:cNvPr id="6" name="Slide Number Placeholder 5"/>
          <p:cNvSpPr>
            <a:spLocks noGrp="1"/>
          </p:cNvSpPr>
          <p:nvPr>
            <p:ph type="sldNum" sz="quarter" idx="12"/>
          </p:nvPr>
        </p:nvSpPr>
        <p:spPr>
          <a:xfrm>
            <a:off x="2262" y="6318249"/>
            <a:ext cx="2743200" cy="365125"/>
          </a:xfrm>
          <a:prstGeom prst="rect">
            <a:avLst/>
          </a:prstGeom>
        </p:spPr>
        <p:txBody>
          <a:bodyPr/>
          <a:lstStyle/>
          <a:p>
            <a:fld id="{ABEA6B93-D62B-4FAB-8C1C-F4E7B709A200}"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19246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Title 1"/>
          <p:cNvSpPr>
            <a:spLocks noGrp="1"/>
          </p:cNvSpPr>
          <p:nvPr>
            <p:ph type="title"/>
          </p:nvPr>
        </p:nvSpPr>
        <p:spPr>
          <a:xfrm>
            <a:off x="584200" y="327025"/>
            <a:ext cx="7264400" cy="460375"/>
          </a:xfrm>
          <a:prstGeom prst="rect">
            <a:avLst/>
          </a:prstGeom>
        </p:spPr>
        <p:txBody>
          <a:bodyPr/>
          <a:lstStyle>
            <a:lvl1pPr>
              <a:defRPr sz="2400">
                <a:latin typeface="方正姚体" panose="02010601030101010101" pitchFamily="2" charset="-122"/>
                <a:ea typeface="方正姚体" panose="02010601030101010101" pitchFamily="2" charset="-122"/>
              </a:defRPr>
            </a:lvl1pPr>
          </a:lstStyle>
          <a:p>
            <a:r>
              <a:rPr lang="zh-CN" altLang="en-US" dirty="0"/>
              <a:t>单击此处编辑母版标题样式</a:t>
            </a:r>
            <a:endParaRPr lang="en-US" dirty="0"/>
          </a:p>
        </p:txBody>
      </p:sp>
      <p:sp>
        <p:nvSpPr>
          <p:cNvPr id="7" name="Slide Number Placeholder 5"/>
          <p:cNvSpPr>
            <a:spLocks noGrp="1"/>
          </p:cNvSpPr>
          <p:nvPr>
            <p:ph type="sldNum" sz="quarter" idx="12"/>
          </p:nvPr>
        </p:nvSpPr>
        <p:spPr>
          <a:xfrm>
            <a:off x="4724400" y="6318249"/>
            <a:ext cx="2743200" cy="365125"/>
          </a:xfrm>
          <a:prstGeom prst="rect">
            <a:avLst/>
          </a:prstGeom>
        </p:spPr>
        <p:txBody>
          <a:bodyPr/>
          <a:lstStyle/>
          <a:p>
            <a:fld id="{ABEA6B93-D62B-4FAB-8C1C-F4E7B709A200}" type="slidenum">
              <a:rPr lang="zh-CN" altLang="en-US" smtClean="0">
                <a:solidFill>
                  <a:prstClr val="black">
                    <a:tint val="75000"/>
                  </a:prstClr>
                </a:solidFill>
              </a:rPr>
              <a:t>‹#›</a:t>
            </a:fld>
            <a:endParaRPr lang="zh-CN" altLang="en-US">
              <a:solidFill>
                <a:prstClr val="black">
                  <a:tint val="75000"/>
                </a:prstClr>
              </a:solidFill>
            </a:endParaRPr>
          </a:p>
        </p:txBody>
      </p:sp>
      <p:sp>
        <p:nvSpPr>
          <p:cNvPr id="13" name="文本占位符 12"/>
          <p:cNvSpPr>
            <a:spLocks noGrp="1"/>
          </p:cNvSpPr>
          <p:nvPr>
            <p:ph type="body" sz="quarter" idx="13"/>
          </p:nvPr>
        </p:nvSpPr>
        <p:spPr>
          <a:xfrm>
            <a:off x="165100" y="939800"/>
            <a:ext cx="11938000" cy="368300"/>
          </a:xfrm>
          <a:prstGeom prst="rect">
            <a:avLst/>
          </a:prstGeom>
        </p:spPr>
        <p:txBody>
          <a:bodyPr/>
          <a:lstStyle>
            <a:lvl1pPr marL="228600" indent="-228600">
              <a:buSzPct val="85000"/>
              <a:buFont typeface="Wingdings" panose="05000000000000000000" pitchFamily="2" charset="2"/>
              <a:buChar char="p"/>
              <a:defRPr sz="1800">
                <a:latin typeface="方正粗黑宋简体" panose="02000000000000000000" pitchFamily="2" charset="-122"/>
                <a:ea typeface="方正粗黑宋简体" panose="02000000000000000000" pitchFamily="2" charset="-122"/>
              </a:defRPr>
            </a:lvl1pPr>
          </a:lstStyle>
          <a:p>
            <a:pPr lvl="0"/>
            <a:endParaRPr lang="zh-CN" altLang="en-US" dirty="0"/>
          </a:p>
        </p:txBody>
      </p:sp>
    </p:spTree>
    <p:extLst>
      <p:ext uri="{BB962C8B-B14F-4D97-AF65-F5344CB8AC3E}">
        <p14:creationId xmlns:p14="http://schemas.microsoft.com/office/powerpoint/2010/main" val="4153606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7E2A6-8FE5-E447-1F3C-CC27A66FD99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45843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marL="0" indent="0" algn="l" rtl="0" eaLnBrk="0" fontAlgn="base" hangingPunct="0">
              <a:lnSpc>
                <a:spcPct val="100000"/>
              </a:lnSpc>
              <a:spcBef>
                <a:spcPct val="0"/>
              </a:spcBef>
              <a:spcAft>
                <a:spcPct val="0"/>
              </a:spcAft>
              <a:buSzPct val="100000"/>
              <a:buFont typeface="+mj-lt"/>
              <a:buNone/>
              <a:defRPr lang="zh-CN" altLang="en-US" sz="1350" b="0" dirty="0" smtClean="0">
                <a:solidFill>
                  <a:schemeClr val="tx2"/>
                </a:solidFill>
                <a:latin typeface="+mj-lt"/>
                <a:ea typeface="+mj-ea"/>
                <a:cs typeface="+mj-cs"/>
              </a:defRPr>
            </a:lvl1pPr>
            <a:lvl2pPr marL="6000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2pPr>
            <a:lvl3pPr marL="9429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3pPr>
            <a:lvl4pPr marL="12858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4pPr>
            <a:lvl5pPr marL="1628775" indent="-257175" algn="l" rtl="0" eaLnBrk="0" fontAlgn="base" hangingPunct="0">
              <a:lnSpc>
                <a:spcPct val="110000"/>
              </a:lnSpc>
              <a:spcBef>
                <a:spcPct val="0"/>
              </a:spcBef>
              <a:spcAft>
                <a:spcPct val="0"/>
              </a:spcAft>
              <a:buFont typeface="+mj-lt"/>
              <a:buAutoNum type="arabicPeriod"/>
              <a:defRPr lang="zh-CN" altLang="en-US" sz="1350" b="0" dirty="0">
                <a:solidFill>
                  <a:schemeClr val="tx2"/>
                </a:solidFill>
                <a:latin typeface="+mj-lt"/>
                <a:ea typeface="+mj-ea"/>
                <a:cs typeface="+mj-cs"/>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992739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196976"/>
            <a:ext cx="5384800" cy="48244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196976"/>
            <a:ext cx="5384800" cy="48244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55892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3286978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25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45" name="图片 44"/>
          <p:cNvPicPr>
            <a:picLocks noChangeAspect="1"/>
          </p:cNvPicPr>
          <p:nvPr userDrawn="1"/>
        </p:nvPicPr>
        <p:blipFill>
          <a:blip r:embed="rId2" cstate="print">
            <a:extLst>
              <a:ext uri="{28A0092B-C50C-407E-A947-70E740481C1C}">
                <a14:useLocalDpi xmlns:a14="http://schemas.microsoft.com/office/drawing/2010/main" val="0"/>
              </a:ext>
            </a:extLst>
          </a:blip>
          <a:srcRect l="33831" t="14731" r="25958" b="29413"/>
          <a:stretch>
            <a:fillRect/>
          </a:stretch>
        </p:blipFill>
        <p:spPr>
          <a:xfrm>
            <a:off x="557208" y="1052631"/>
            <a:ext cx="7776372" cy="5396646"/>
          </a:xfrm>
          <a:prstGeom prst="rect">
            <a:avLst/>
          </a:prstGeom>
        </p:spPr>
      </p:pic>
    </p:spTree>
    <p:extLst>
      <p:ext uri="{BB962C8B-B14F-4D97-AF65-F5344CB8AC3E}">
        <p14:creationId xmlns:p14="http://schemas.microsoft.com/office/powerpoint/2010/main" val="2814354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1" y="0"/>
            <a:ext cx="12196483" cy="6858000"/>
          </a:xfrm>
          <a:prstGeom prst="rect">
            <a:avLst/>
          </a:prstGeom>
        </p:spPr>
      </p:pic>
      <p:pic>
        <p:nvPicPr>
          <p:cNvPr id="8" name="图片 7"/>
          <p:cNvPicPr>
            <a:picLocks noChangeAspect="1"/>
          </p:cNvPicPr>
          <p:nvPr userDrawn="1"/>
        </p:nvPicPr>
        <p:blipFill>
          <a:blip r:embed="rId3"/>
          <a:stretch>
            <a:fillRect/>
          </a:stretch>
        </p:blipFill>
        <p:spPr>
          <a:xfrm>
            <a:off x="415033" y="863082"/>
            <a:ext cx="11361934" cy="148082"/>
          </a:xfrm>
          <a:prstGeom prst="rect">
            <a:avLst/>
          </a:prstGeom>
        </p:spPr>
      </p:pic>
    </p:spTree>
    <p:extLst>
      <p:ext uri="{BB962C8B-B14F-4D97-AF65-F5344CB8AC3E}">
        <p14:creationId xmlns:p14="http://schemas.microsoft.com/office/powerpoint/2010/main" val="235035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Title 1"/>
          <p:cNvSpPr>
            <a:spLocks noGrp="1"/>
          </p:cNvSpPr>
          <p:nvPr>
            <p:ph type="title"/>
          </p:nvPr>
        </p:nvSpPr>
        <p:spPr>
          <a:xfrm>
            <a:off x="584200" y="327025"/>
            <a:ext cx="7264400" cy="460375"/>
          </a:xfrm>
          <a:prstGeom prst="rect">
            <a:avLst/>
          </a:prstGeom>
        </p:spPr>
        <p:txBody>
          <a:bodyPr/>
          <a:lstStyle>
            <a:lvl1pPr>
              <a:defRPr sz="2400">
                <a:latin typeface="方正姚体" panose="02010601030101010101" pitchFamily="2" charset="-122"/>
                <a:ea typeface="方正姚体" panose="02010601030101010101" pitchFamily="2" charset="-122"/>
              </a:defRPr>
            </a:lvl1pPr>
          </a:lstStyle>
          <a:p>
            <a:r>
              <a:rPr lang="zh-CN" altLang="en-US" dirty="0"/>
              <a:t>单击此处编辑母版标题样式</a:t>
            </a:r>
            <a:endParaRPr lang="en-US" dirty="0"/>
          </a:p>
        </p:txBody>
      </p:sp>
      <p:sp>
        <p:nvSpPr>
          <p:cNvPr id="7" name="Slide Number Placeholder 5"/>
          <p:cNvSpPr>
            <a:spLocks noGrp="1"/>
          </p:cNvSpPr>
          <p:nvPr>
            <p:ph type="sldNum" sz="quarter" idx="12"/>
          </p:nvPr>
        </p:nvSpPr>
        <p:spPr>
          <a:xfrm>
            <a:off x="4724400" y="6318249"/>
            <a:ext cx="2743200" cy="365125"/>
          </a:xfrm>
        </p:spPr>
        <p:txBody>
          <a:bodyPr/>
          <a:lstStyle/>
          <a:p>
            <a:fld id="{ABEA6B93-D62B-4FAB-8C1C-F4E7B709A200}" type="slidenum">
              <a:rPr lang="zh-CN" altLang="en-US" smtClean="0">
                <a:solidFill>
                  <a:prstClr val="black">
                    <a:tint val="75000"/>
                  </a:prstClr>
                </a:solidFill>
              </a:rPr>
              <a:t>‹#›</a:t>
            </a:fld>
            <a:endParaRPr lang="zh-CN" altLang="en-US">
              <a:solidFill>
                <a:prstClr val="black">
                  <a:tint val="75000"/>
                </a:prstClr>
              </a:solidFill>
            </a:endParaRPr>
          </a:p>
        </p:txBody>
      </p:sp>
      <p:sp>
        <p:nvSpPr>
          <p:cNvPr id="13" name="文本占位符 12"/>
          <p:cNvSpPr>
            <a:spLocks noGrp="1"/>
          </p:cNvSpPr>
          <p:nvPr>
            <p:ph type="body" sz="quarter" idx="13"/>
          </p:nvPr>
        </p:nvSpPr>
        <p:spPr>
          <a:xfrm>
            <a:off x="165100" y="939800"/>
            <a:ext cx="11938000" cy="368300"/>
          </a:xfrm>
          <a:prstGeom prst="rect">
            <a:avLst/>
          </a:prstGeom>
        </p:spPr>
        <p:txBody>
          <a:bodyPr/>
          <a:lstStyle>
            <a:lvl1pPr marL="228600" indent="-228600">
              <a:buSzPct val="85000"/>
              <a:buFont typeface="Wingdings" panose="05000000000000000000" pitchFamily="2" charset="2"/>
              <a:buChar char="p"/>
              <a:defRPr sz="1800">
                <a:latin typeface="方正粗黑宋简体" panose="02000000000000000000" pitchFamily="2" charset="-122"/>
                <a:ea typeface="方正粗黑宋简体" panose="02000000000000000000" pitchFamily="2" charset="-122"/>
              </a:defRPr>
            </a:lvl1pPr>
          </a:lstStyle>
          <a:p>
            <a:pPr lvl="0"/>
            <a:endParaRPr lang="zh-CN" altLang="en-US" dirty="0"/>
          </a:p>
        </p:txBody>
      </p:sp>
    </p:spTree>
    <p:extLst>
      <p:ext uri="{BB962C8B-B14F-4D97-AF65-F5344CB8AC3E}">
        <p14:creationId xmlns:p14="http://schemas.microsoft.com/office/powerpoint/2010/main" val="15820971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marL="0" indent="0" algn="l" rtl="0" eaLnBrk="0" fontAlgn="base" hangingPunct="0">
              <a:lnSpc>
                <a:spcPct val="100000"/>
              </a:lnSpc>
              <a:spcBef>
                <a:spcPct val="0"/>
              </a:spcBef>
              <a:spcAft>
                <a:spcPct val="0"/>
              </a:spcAft>
              <a:buSzPct val="100000"/>
              <a:buFont typeface="+mj-lt"/>
              <a:buNone/>
              <a:defRPr lang="zh-CN" altLang="en-US" sz="1350" b="0" dirty="0" smtClean="0">
                <a:solidFill>
                  <a:schemeClr val="tx2"/>
                </a:solidFill>
                <a:latin typeface="+mj-lt"/>
                <a:ea typeface="+mj-ea"/>
                <a:cs typeface="+mj-cs"/>
              </a:defRPr>
            </a:lvl1pPr>
            <a:lvl2pPr marL="6000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2pPr>
            <a:lvl3pPr marL="9429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3pPr>
            <a:lvl4pPr marL="1285875" indent="-257175" algn="l" rtl="0" eaLnBrk="0" fontAlgn="base" hangingPunct="0">
              <a:lnSpc>
                <a:spcPct val="110000"/>
              </a:lnSpc>
              <a:spcBef>
                <a:spcPct val="0"/>
              </a:spcBef>
              <a:spcAft>
                <a:spcPct val="0"/>
              </a:spcAft>
              <a:buFont typeface="+mj-lt"/>
              <a:buAutoNum type="arabicPeriod"/>
              <a:defRPr lang="zh-CN" altLang="en-US" sz="1350" b="0" dirty="0" smtClean="0">
                <a:solidFill>
                  <a:schemeClr val="tx2"/>
                </a:solidFill>
                <a:latin typeface="+mj-lt"/>
                <a:ea typeface="+mj-ea"/>
                <a:cs typeface="+mj-cs"/>
              </a:defRPr>
            </a:lvl4pPr>
            <a:lvl5pPr marL="1628775" indent="-257175" algn="l" rtl="0" eaLnBrk="0" fontAlgn="base" hangingPunct="0">
              <a:lnSpc>
                <a:spcPct val="110000"/>
              </a:lnSpc>
              <a:spcBef>
                <a:spcPct val="0"/>
              </a:spcBef>
              <a:spcAft>
                <a:spcPct val="0"/>
              </a:spcAft>
              <a:buFont typeface="+mj-lt"/>
              <a:buAutoNum type="arabicPeriod"/>
              <a:defRPr lang="zh-CN" altLang="en-US" sz="1350" b="0" dirty="0">
                <a:solidFill>
                  <a:schemeClr val="tx2"/>
                </a:solidFill>
                <a:latin typeface="+mj-lt"/>
                <a:ea typeface="+mj-ea"/>
                <a:cs typeface="+mj-cs"/>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292268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196976"/>
            <a:ext cx="5384800" cy="48244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196976"/>
            <a:ext cx="5384800" cy="48244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4552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1432749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5875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318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45" name="图片 44"/>
          <p:cNvPicPr>
            <a:picLocks noChangeAspect="1"/>
          </p:cNvPicPr>
          <p:nvPr userDrawn="1"/>
        </p:nvPicPr>
        <p:blipFill>
          <a:blip r:embed="rId2" cstate="print">
            <a:extLst>
              <a:ext uri="{28A0092B-C50C-407E-A947-70E740481C1C}">
                <a14:useLocalDpi xmlns:a14="http://schemas.microsoft.com/office/drawing/2010/main" val="0"/>
              </a:ext>
            </a:extLst>
          </a:blip>
          <a:srcRect l="33831" t="14731" r="25958" b="29413"/>
          <a:stretch>
            <a:fillRect/>
          </a:stretch>
        </p:blipFill>
        <p:spPr>
          <a:xfrm>
            <a:off x="557208" y="1052631"/>
            <a:ext cx="7776372" cy="5396646"/>
          </a:xfrm>
          <a:prstGeom prst="rect">
            <a:avLst/>
          </a:prstGeom>
        </p:spPr>
      </p:pic>
    </p:spTree>
    <p:extLst>
      <p:ext uri="{BB962C8B-B14F-4D97-AF65-F5344CB8AC3E}">
        <p14:creationId xmlns:p14="http://schemas.microsoft.com/office/powerpoint/2010/main" val="2997741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1" y="0"/>
            <a:ext cx="12196483" cy="6858000"/>
          </a:xfrm>
          <a:prstGeom prst="rect">
            <a:avLst/>
          </a:prstGeom>
        </p:spPr>
      </p:pic>
      <p:pic>
        <p:nvPicPr>
          <p:cNvPr id="8" name="图片 7"/>
          <p:cNvPicPr>
            <a:picLocks noChangeAspect="1"/>
          </p:cNvPicPr>
          <p:nvPr userDrawn="1"/>
        </p:nvPicPr>
        <p:blipFill>
          <a:blip r:embed="rId3"/>
          <a:stretch>
            <a:fillRect/>
          </a:stretch>
        </p:blipFill>
        <p:spPr>
          <a:xfrm>
            <a:off x="415033" y="863082"/>
            <a:ext cx="11361934" cy="148082"/>
          </a:xfrm>
          <a:prstGeom prst="rect">
            <a:avLst/>
          </a:prstGeom>
        </p:spPr>
      </p:pic>
    </p:spTree>
    <p:extLst>
      <p:ext uri="{BB962C8B-B14F-4D97-AF65-F5344CB8AC3E}">
        <p14:creationId xmlns:p14="http://schemas.microsoft.com/office/powerpoint/2010/main" val="360785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Title 1"/>
          <p:cNvSpPr>
            <a:spLocks noGrp="1"/>
          </p:cNvSpPr>
          <p:nvPr>
            <p:ph type="title"/>
          </p:nvPr>
        </p:nvSpPr>
        <p:spPr>
          <a:xfrm>
            <a:off x="469900" y="130175"/>
            <a:ext cx="7264400" cy="460375"/>
          </a:xfrm>
          <a:prstGeom prst="rect">
            <a:avLst/>
          </a:prstGeom>
        </p:spPr>
        <p:txBody>
          <a:bodyPr/>
          <a:lstStyle>
            <a:lvl1pPr>
              <a:defRPr sz="2400">
                <a:latin typeface="方正姚体" panose="02010601030101010101" pitchFamily="2" charset="-122"/>
                <a:ea typeface="方正姚体" panose="02010601030101010101" pitchFamily="2" charset="-122"/>
              </a:defRPr>
            </a:lvl1pPr>
          </a:lstStyle>
          <a:p>
            <a:r>
              <a:rPr lang="zh-CN" altLang="en-US" dirty="0"/>
              <a:t>单击此处编辑母版标题样式</a:t>
            </a:r>
            <a:endParaRPr lang="en-US" dirty="0"/>
          </a:p>
        </p:txBody>
      </p:sp>
      <p:sp>
        <p:nvSpPr>
          <p:cNvPr id="7" name="Slide Number Placeholder 5"/>
          <p:cNvSpPr>
            <a:spLocks noGrp="1"/>
          </p:cNvSpPr>
          <p:nvPr>
            <p:ph type="sldNum" sz="quarter" idx="12"/>
          </p:nvPr>
        </p:nvSpPr>
        <p:spPr>
          <a:xfrm>
            <a:off x="4724400" y="6318249"/>
            <a:ext cx="2743200" cy="365125"/>
          </a:xfrm>
          <a:prstGeom prst="rect">
            <a:avLst/>
          </a:prstGeom>
        </p:spPr>
        <p:txBody>
          <a:bodyPr/>
          <a:lstStyle/>
          <a:p>
            <a:fld id="{ABEA6B93-D62B-4FAB-8C1C-F4E7B709A200}"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3" name="文本占位符 12"/>
          <p:cNvSpPr>
            <a:spLocks noGrp="1"/>
          </p:cNvSpPr>
          <p:nvPr>
            <p:ph type="body" sz="quarter" idx="13"/>
          </p:nvPr>
        </p:nvSpPr>
        <p:spPr>
          <a:xfrm>
            <a:off x="165100" y="939800"/>
            <a:ext cx="11938000" cy="368300"/>
          </a:xfrm>
          <a:prstGeom prst="rect">
            <a:avLst/>
          </a:prstGeom>
        </p:spPr>
        <p:txBody>
          <a:bodyPr/>
          <a:lstStyle>
            <a:lvl1pPr marL="228600" indent="-228600">
              <a:buSzPct val="85000"/>
              <a:buFont typeface="Wingdings" panose="05000000000000000000" pitchFamily="2" charset="2"/>
              <a:buChar char="p"/>
              <a:defRPr sz="1800">
                <a:latin typeface="方正粗黑宋简体" panose="02000000000000000000" pitchFamily="2" charset="-122"/>
                <a:ea typeface="方正粗黑宋简体" panose="02000000000000000000" pitchFamily="2" charset="-122"/>
              </a:defRPr>
            </a:lvl1pPr>
          </a:lstStyle>
          <a:p>
            <a:pPr lvl="0"/>
            <a:endParaRPr lang="zh-CN" altLang="en-US" dirty="0"/>
          </a:p>
        </p:txBody>
      </p:sp>
    </p:spTree>
    <p:extLst>
      <p:ext uri="{BB962C8B-B14F-4D97-AF65-F5344CB8AC3E}">
        <p14:creationId xmlns:p14="http://schemas.microsoft.com/office/powerpoint/2010/main" val="1600086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68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2243B4E0-FA3E-4B4A-B1B8-CAAA6FDBCCD0}" type="datetimeFigureOut">
              <a:rPr kumimoji="1" lang="zh-CN" altLang="en-US" smtClean="0"/>
              <a:t>2026/1/20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8B60E20-DEE5-4E43-85F0-3C23C2CB1A02}" type="slidenum">
              <a:rPr kumimoji="1" lang="zh-CN" altLang="en-US" smtClean="0"/>
              <a:t>‹#›</a:t>
            </a:fld>
            <a:endParaRPr kumimoji="1" lang="zh-CN" altLang="en-US"/>
          </a:p>
        </p:txBody>
      </p:sp>
    </p:spTree>
    <p:extLst>
      <p:ext uri="{BB962C8B-B14F-4D97-AF65-F5344CB8AC3E}">
        <p14:creationId xmlns:p14="http://schemas.microsoft.com/office/powerpoint/2010/main" val="3533426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282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graphicFrame>
        <p:nvGraphicFramePr>
          <p:cNvPr id="8" name="对象 7" hidden="1">
            <a:extLst>
              <a:ext uri="{FF2B5EF4-FFF2-40B4-BE49-F238E27FC236}">
                <a16:creationId xmlns:a16="http://schemas.microsoft.com/office/drawing/2014/main" id="{D24A0292-26E6-459E-9D4B-2D681F37F3B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51" imgH="351" progId="TCLayout.ActiveDocument.1">
                  <p:embed/>
                </p:oleObj>
              </mc:Choice>
              <mc:Fallback>
                <p:oleObj name="think-cell 幻灯片" r:id="rId3" imgW="351" imgH="351" progId="TCLayout.ActiveDocument.1">
                  <p:embed/>
                  <p:pic>
                    <p:nvPicPr>
                      <p:cNvPr id="8" name="对象 7" hidden="1">
                        <a:extLst>
                          <a:ext uri="{FF2B5EF4-FFF2-40B4-BE49-F238E27FC236}">
                            <a16:creationId xmlns:a16="http://schemas.microsoft.com/office/drawing/2014/main" id="{D24A0292-26E6-459E-9D4B-2D681F37F3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日期占位符 1"/>
          <p:cNvSpPr>
            <a:spLocks noGrp="1"/>
          </p:cNvSpPr>
          <p:nvPr>
            <p:ph type="dt" sz="half" idx="10"/>
          </p:nvPr>
        </p:nvSpPr>
        <p:spPr/>
        <p:txBody>
          <a:bodyPr/>
          <a:lstStyle>
            <a:lvl1pPr>
              <a:defRPr>
                <a:latin typeface="华康俪金黑W8(P)" panose="020B0800000000000000" pitchFamily="34" charset="-122"/>
                <a:ea typeface="华康俪金黑W8(P)" panose="020B0800000000000000" pitchFamily="34" charset="-122"/>
                <a:sym typeface="华康俪金黑W8(P)" panose="020B0800000000000000" pitchFamily="34" charset="-122"/>
              </a:defRPr>
            </a:lvl1pPr>
          </a:lstStyle>
          <a:p>
            <a:fld id="{6EB0A366-2348-4D38-BE23-50BE6264354F}" type="datetimeFigureOut">
              <a:rPr lang="zh-CN" altLang="en-US" smtClean="0"/>
              <a:pPr/>
              <a:t>2026/1/20</a:t>
            </a:fld>
            <a:endParaRPr lang="zh-CN" altLang="en-US"/>
          </a:p>
        </p:txBody>
      </p:sp>
      <p:sp>
        <p:nvSpPr>
          <p:cNvPr id="3" name="页脚占位符 2"/>
          <p:cNvSpPr>
            <a:spLocks noGrp="1"/>
          </p:cNvSpPr>
          <p:nvPr>
            <p:ph type="ftr" sz="quarter" idx="11"/>
          </p:nvPr>
        </p:nvSpPr>
        <p:spPr/>
        <p:txBody>
          <a:bodyPr/>
          <a:lstStyle>
            <a:lvl1pPr>
              <a:defRPr>
                <a:latin typeface="华康俪金黑W8(P)" panose="020B0800000000000000" pitchFamily="34" charset="-122"/>
                <a:ea typeface="华康俪金黑W8(P)" panose="020B0800000000000000" pitchFamily="34" charset="-122"/>
                <a:sym typeface="华康俪金黑W8(P)" panose="020B0800000000000000"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华康俪金黑W8(P)" panose="020B0800000000000000" pitchFamily="34" charset="-122"/>
                <a:ea typeface="华康俪金黑W8(P)" panose="020B0800000000000000" pitchFamily="34" charset="-122"/>
                <a:sym typeface="华康俪金黑W8(P)" panose="020B0800000000000000" pitchFamily="34" charset="-122"/>
              </a:defRPr>
            </a:lvl1pPr>
          </a:lstStyle>
          <a:p>
            <a:fld id="{0FCF177D-E48B-48B2-AF36-093979718151}" type="slidenum">
              <a:rPr lang="zh-CN" altLang="en-US" smtClean="0"/>
              <a:pPr/>
              <a:t>‹#›</a:t>
            </a:fld>
            <a:endParaRPr lang="zh-CN" altLang="en-US"/>
          </a:p>
        </p:txBody>
      </p:sp>
      <p:sp>
        <p:nvSpPr>
          <p:cNvPr id="5" name="燕尾形 4">
            <a:extLst>
              <a:ext uri="{FF2B5EF4-FFF2-40B4-BE49-F238E27FC236}">
                <a16:creationId xmlns:a16="http://schemas.microsoft.com/office/drawing/2014/main" id="{995082A5-CEAF-4F57-B788-7AF00CAB31AC}"/>
              </a:ext>
            </a:extLst>
          </p:cNvPr>
          <p:cNvSpPr/>
          <p:nvPr userDrawn="1"/>
        </p:nvSpPr>
        <p:spPr>
          <a:xfrm>
            <a:off x="162918" y="243008"/>
            <a:ext cx="342900" cy="350838"/>
          </a:xfrm>
          <a:prstGeom prst="chevron">
            <a:avLst/>
          </a:prstGeom>
          <a:solidFill>
            <a:srgbClr val="013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华康俪金黑W8(P)" panose="020B0800000000000000" pitchFamily="34" charset="-122"/>
              <a:ea typeface="华康俪金黑W8(P)" panose="020B0800000000000000" pitchFamily="34" charset="-122"/>
              <a:sym typeface="华康俪金黑W8(P)" panose="020B0800000000000000" pitchFamily="34" charset="-122"/>
            </a:endParaRPr>
          </a:p>
        </p:txBody>
      </p:sp>
      <p:sp>
        <p:nvSpPr>
          <p:cNvPr id="6" name="燕尾形 5">
            <a:extLst>
              <a:ext uri="{FF2B5EF4-FFF2-40B4-BE49-F238E27FC236}">
                <a16:creationId xmlns:a16="http://schemas.microsoft.com/office/drawing/2014/main" id="{40F7C98D-9DD1-4ECA-8FD1-1DC714F1FAB6}"/>
              </a:ext>
            </a:extLst>
          </p:cNvPr>
          <p:cNvSpPr/>
          <p:nvPr userDrawn="1"/>
        </p:nvSpPr>
        <p:spPr>
          <a:xfrm>
            <a:off x="492324" y="243008"/>
            <a:ext cx="342900" cy="350838"/>
          </a:xfrm>
          <a:prstGeom prst="chevron">
            <a:avLst/>
          </a:prstGeom>
          <a:solidFill>
            <a:srgbClr val="013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康俪金黑W8(P)" panose="020B0800000000000000" pitchFamily="34" charset="-122"/>
              <a:ea typeface="华康俪金黑W8(P)" panose="020B0800000000000000" pitchFamily="34" charset="-122"/>
              <a:sym typeface="华康俪金黑W8(P)" panose="020B0800000000000000" pitchFamily="34" charset="-122"/>
            </a:endParaRPr>
          </a:p>
        </p:txBody>
      </p:sp>
      <p:sp>
        <p:nvSpPr>
          <p:cNvPr id="7" name="标题 6">
            <a:extLst>
              <a:ext uri="{FF2B5EF4-FFF2-40B4-BE49-F238E27FC236}">
                <a16:creationId xmlns:a16="http://schemas.microsoft.com/office/drawing/2014/main" id="{2527000E-F21C-44F2-92B4-71D7D9444F92}"/>
              </a:ext>
            </a:extLst>
          </p:cNvPr>
          <p:cNvSpPr>
            <a:spLocks noGrp="1"/>
          </p:cNvSpPr>
          <p:nvPr>
            <p:ph type="title"/>
          </p:nvPr>
        </p:nvSpPr>
        <p:spPr>
          <a:xfrm>
            <a:off x="838200" y="196239"/>
            <a:ext cx="10515600" cy="432897"/>
          </a:xfrm>
        </p:spPr>
        <p:txBody>
          <a:bodyPr vert="horz">
            <a:noAutofit/>
          </a:bodyPr>
          <a:lstStyle>
            <a:lvl1pPr>
              <a:lnSpc>
                <a:spcPct val="100000"/>
              </a:lnSpc>
              <a:defRPr sz="3200">
                <a:latin typeface="华康俪金黑W8(P)" panose="020B0800000000000000" pitchFamily="34" charset="-122"/>
                <a:ea typeface="华康俪金黑W8(P)" panose="020B0800000000000000" pitchFamily="34" charset="-122"/>
                <a:sym typeface="华康俪金黑W8(P)" panose="020B0800000000000000"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53942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793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xfrm>
            <a:off x="609600" y="6245225"/>
            <a:ext cx="2844800" cy="476250"/>
          </a:xfrm>
          <a:prstGeom prst="rect">
            <a:avLst/>
          </a:prstGeom>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xfrm>
            <a:off x="8737600" y="6245225"/>
            <a:ext cx="2844800" cy="476250"/>
          </a:xfrm>
          <a:prstGeom prst="rect">
            <a:avLst/>
          </a:prstGeom>
        </p:spPr>
        <p:txBody>
          <a:bodyPr/>
          <a:lstStyle>
            <a:lvl1pPr>
              <a:defRPr/>
            </a:lvl1pPr>
          </a:lstStyle>
          <a:p>
            <a:pPr>
              <a:defRPr/>
            </a:pPr>
            <a:fld id="{E0EAD5A6-40E3-4D96-B432-59B2E07264C2}" type="slidenum">
              <a:rPr lang="en-US" altLang="zh-CN"/>
              <a:t>‹#›</a:t>
            </a:fld>
            <a:endParaRPr lang="en-US" altLang="zh-CN" dirty="0"/>
          </a:p>
        </p:txBody>
      </p:sp>
    </p:spTree>
    <p:extLst>
      <p:ext uri="{BB962C8B-B14F-4D97-AF65-F5344CB8AC3E}">
        <p14:creationId xmlns:p14="http://schemas.microsoft.com/office/powerpoint/2010/main" val="120673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1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幻灯片" r:id="rId12" imgW="6985" imgH="6985" progId="TCLayout.ActiveDocument.1">
                  <p:embed/>
                </p:oleObj>
              </mc:Choice>
              <mc:Fallback>
                <p:oleObj name="think-cell 幻灯片" r:id="rId12" imgW="6985" imgH="6985" progId="TCLayout.ActiveDocument.1">
                  <p:embed/>
                  <p:pic>
                    <p:nvPicPr>
                      <p:cNvPr id="2" name="对象 1"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Rectangle 2"/>
          <p:cNvSpPr>
            <a:spLocks noChangeArrowheads="1"/>
          </p:cNvSpPr>
          <p:nvPr/>
        </p:nvSpPr>
        <p:spPr bwMode="auto">
          <a:xfrm>
            <a:off x="527052" y="6499227"/>
            <a:ext cx="11664949" cy="360363"/>
          </a:xfrm>
          <a:prstGeom prst="rect">
            <a:avLst/>
          </a:prstGeom>
          <a:solidFill>
            <a:srgbClr val="F64C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endParaRPr lang="zh-CN" altLang="en-US" sz="1800" dirty="0">
              <a:solidFill>
                <a:srgbClr val="FFFFFF"/>
              </a:solidFill>
              <a:ea typeface="楷体" panose="02010609060101010101" pitchFamily="49" charset="-122"/>
            </a:endParaRPr>
          </a:p>
        </p:txBody>
      </p:sp>
      <p:sp>
        <p:nvSpPr>
          <p:cNvPr id="1027" name="Rectangle 7"/>
          <p:cNvSpPr>
            <a:spLocks noChangeArrowheads="1"/>
          </p:cNvSpPr>
          <p:nvPr/>
        </p:nvSpPr>
        <p:spPr bwMode="auto">
          <a:xfrm>
            <a:off x="1" y="6140452"/>
            <a:ext cx="527051" cy="360363"/>
          </a:xfrm>
          <a:prstGeom prst="rect">
            <a:avLst/>
          </a:prstGeom>
          <a:solidFill>
            <a:srgbClr val="F64C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endParaRPr lang="zh-CN" altLang="en-US" sz="1800" dirty="0">
              <a:solidFill>
                <a:srgbClr val="FFFFFF"/>
              </a:solidFill>
              <a:ea typeface="楷体" panose="02010609060101010101" pitchFamily="49" charset="-122"/>
            </a:endParaRPr>
          </a:p>
        </p:txBody>
      </p:sp>
      <p:sp>
        <p:nvSpPr>
          <p:cNvPr id="1028" name="Line 11"/>
          <p:cNvSpPr>
            <a:spLocks noChangeShapeType="1"/>
          </p:cNvSpPr>
          <p:nvPr/>
        </p:nvSpPr>
        <p:spPr bwMode="auto">
          <a:xfrm>
            <a:off x="27518" y="642938"/>
            <a:ext cx="11783483" cy="0"/>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a:lstStyle/>
          <a:p>
            <a:endParaRPr lang="zh-CN" altLang="en-US" sz="2230">
              <a:solidFill>
                <a:srgbClr val="FFFFFF"/>
              </a:solidFill>
            </a:endParaRPr>
          </a:p>
        </p:txBody>
      </p:sp>
      <p:pic>
        <p:nvPicPr>
          <p:cNvPr id="1029" name="Picture 12" descr="集团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18035" y="142876"/>
            <a:ext cx="1502466"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3"/>
          <p:cNvSpPr>
            <a:spLocks noGrp="1" noChangeArrowheads="1"/>
          </p:cNvSpPr>
          <p:nvPr>
            <p:ph type="body" idx="1"/>
          </p:nvPr>
        </p:nvSpPr>
        <p:spPr bwMode="auto">
          <a:xfrm>
            <a:off x="609601" y="732919"/>
            <a:ext cx="10972800" cy="307777"/>
          </a:xfrm>
          <a:prstGeom prst="rect">
            <a:avLst/>
          </a:prstGeom>
        </p:spPr>
        <p:txBody>
          <a:bodyPr wrap="square">
            <a:spAutoFit/>
          </a:bodyPr>
          <a:lstStyle/>
          <a:p>
            <a:pPr marL="285750" lvl="0" indent="-285750" algn="just" defTabSz="914400" eaLnBrk="1" latinLnBrk="0" hangingPunct="1">
              <a:spcBef>
                <a:spcPts val="600"/>
              </a:spcBef>
              <a:buChar char="Ø"/>
            </a:pPr>
            <a:r>
              <a:rPr lang="zh-CN" altLang="en-US" dirty="0"/>
              <a:t>单击此处编辑母版文本样式</a:t>
            </a:r>
          </a:p>
        </p:txBody>
      </p:sp>
      <p:sp>
        <p:nvSpPr>
          <p:cNvPr id="1031" name="Rectangle 5"/>
          <p:cNvSpPr>
            <a:spLocks noGrp="1" noChangeArrowheads="1"/>
          </p:cNvSpPr>
          <p:nvPr>
            <p:ph type="title"/>
          </p:nvPr>
        </p:nvSpPr>
        <p:spPr bwMode="auto">
          <a:xfrm>
            <a:off x="442385" y="234951"/>
            <a:ext cx="9048749" cy="3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spAutoFit/>
          </a:bodyPr>
          <a:lstStyle/>
          <a:p>
            <a:pPr lvl="0"/>
            <a:r>
              <a:rPr lang="zh-CN" altLang="en-US" dirty="0"/>
              <a:t>单击此处编辑母版标题样式</a:t>
            </a:r>
          </a:p>
        </p:txBody>
      </p:sp>
      <p:sp>
        <p:nvSpPr>
          <p:cNvPr id="2056" name="Text Box 9"/>
          <p:cNvSpPr txBox="1">
            <a:spLocks noChangeArrowheads="1"/>
          </p:cNvSpPr>
          <p:nvPr/>
        </p:nvSpPr>
        <p:spPr bwMode="auto">
          <a:xfrm>
            <a:off x="46253" y="6538915"/>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fld id="{31CF48AB-69C9-4470-BD08-F06365B928E8}" type="slidenum">
              <a:rPr lang="zh-CN" altLang="en-US" sz="1200" b="1" smtClean="0">
                <a:solidFill>
                  <a:srgbClr val="FF0000"/>
                </a:solidFill>
                <a:ea typeface="Arial Unicode MS" pitchFamily="34" charset="-122"/>
                <a:cs typeface="Arial Unicode MS" pitchFamily="34" charset="-122"/>
              </a:rPr>
              <a:t>‹#›</a:t>
            </a:fld>
            <a:endParaRPr lang="en-US" altLang="zh-CN" sz="1200" b="1">
              <a:solidFill>
                <a:srgbClr val="FF0000"/>
              </a:solidFill>
              <a:ea typeface="Arial Unicode MS" pitchFamily="34" charset="-122"/>
              <a:cs typeface="Arial Unicode MS" pitchFamily="34" charset="-122"/>
            </a:endParaRPr>
          </a:p>
        </p:txBody>
      </p:sp>
    </p:spTree>
    <p:extLst>
      <p:ext uri="{BB962C8B-B14F-4D97-AF65-F5344CB8AC3E}">
        <p14:creationId xmlns:p14="http://schemas.microsoft.com/office/powerpoint/2010/main" val="3637237609"/>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2" r:id="rId3"/>
    <p:sldLayoutId id="2147483696" r:id="rId4"/>
    <p:sldLayoutId id="2147483697" r:id="rId5"/>
    <p:sldLayoutId id="2147483699" r:id="rId6"/>
    <p:sldLayoutId id="2147483700" r:id="rId7"/>
    <p:sldLayoutId id="2147483701" r:id="rId8"/>
    <p:sldLayoutId id="2147483702" r:id="rId9"/>
  </p:sldLayoutIdLst>
  <p:hf hdr="0" ftr="0" dt="0"/>
  <p:txStyles>
    <p:titleStyle>
      <a:lvl1pPr algn="l" rtl="0" eaLnBrk="0" fontAlgn="base" hangingPunct="0">
        <a:lnSpc>
          <a:spcPct val="110000"/>
        </a:lnSpc>
        <a:spcBef>
          <a:spcPct val="0"/>
        </a:spcBef>
        <a:spcAft>
          <a:spcPct val="0"/>
        </a:spcAft>
        <a:defRPr lang="zh-CN" altLang="en-US" sz="2000" b="1">
          <a:solidFill>
            <a:schemeClr val="tx2"/>
          </a:solidFill>
          <a:latin typeface="楷体" panose="02010609060101010101" pitchFamily="49" charset="-122"/>
          <a:ea typeface="楷体" panose="02010609060101010101" pitchFamily="49" charset="-122"/>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eaLnBrk="1" fontAlgn="base" hangingPunct="1">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eaLnBrk="1" fontAlgn="base" hangingPunct="1">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eaLnBrk="1" fontAlgn="base" hangingPunct="1">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eaLnBrk="1" fontAlgn="base" hangingPunct="1">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lnSpc>
          <a:spcPct val="100000"/>
        </a:lnSpc>
        <a:spcBef>
          <a:spcPct val="20000"/>
        </a:spcBef>
        <a:spcAft>
          <a:spcPct val="0"/>
        </a:spcAft>
        <a:buSzPct val="80000"/>
        <a:buFont typeface="Wingdings" panose="05000000000000000000" pitchFamily="2" charset="2"/>
        <a:buChar char="n"/>
        <a:defRPr lang="zh-CN" altLang="en-US" sz="1400" b="1" kern="1200" dirty="0">
          <a:solidFill>
            <a:srgbClr val="000000"/>
          </a:solidFill>
          <a:latin typeface="楷体" panose="02010609060101010101" pitchFamily="49" charset="-122"/>
          <a:ea typeface="楷体" panose="02010609060101010101" pitchFamily="49" charset="-122"/>
          <a:cs typeface="+mn-cs"/>
        </a:defRPr>
      </a:lvl1pPr>
      <a:lvl2pPr marL="742950" indent="-285750" algn="l" rtl="0" eaLnBrk="0" fontAlgn="base" hangingPunct="0">
        <a:lnSpc>
          <a:spcPct val="200000"/>
        </a:lnSpc>
        <a:spcBef>
          <a:spcPct val="20000"/>
        </a:spcBef>
        <a:spcAft>
          <a:spcPct val="0"/>
        </a:spcAft>
        <a:buSzPct val="80000"/>
        <a:buFont typeface="Wingdings" panose="05000000000000000000"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anose="05000000000000000000"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Slide Number Placeholder 5"/>
          <p:cNvSpPr txBox="1">
            <a:spLocks/>
          </p:cNvSpPr>
          <p:nvPr userDrawn="1"/>
        </p:nvSpPr>
        <p:spPr>
          <a:xfrm>
            <a:off x="654697" y="254348"/>
            <a:ext cx="2743200" cy="472331"/>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zh-CN" altLang="en-US" sz="2400" dirty="0">
              <a:solidFill>
                <a:schemeClr val="tx1"/>
              </a:solidFill>
              <a:latin typeface="方正姚体" panose="02010601030101010101" pitchFamily="2" charset="-122"/>
              <a:ea typeface="方正姚体" panose="02010601030101010101" pitchFamily="2" charset="-122"/>
            </a:endParaRPr>
          </a:p>
        </p:txBody>
      </p:sp>
      <p:sp>
        <p:nvSpPr>
          <p:cNvPr id="22" name="Title 1"/>
          <p:cNvSpPr txBox="1">
            <a:spLocks/>
          </p:cNvSpPr>
          <p:nvPr userDrawn="1"/>
        </p:nvSpPr>
        <p:spPr>
          <a:xfrm>
            <a:off x="584200" y="288925"/>
            <a:ext cx="7264400" cy="612775"/>
          </a:xfrm>
          <a:prstGeom prst="rect">
            <a:avLst/>
          </a:prstGeom>
        </p:spPr>
        <p:txBody>
          <a:bodyPr/>
          <a:lstStyle>
            <a:lvl1pPr algn="l" defTabSz="914400" rtl="0" eaLnBrk="1" latinLnBrk="0" hangingPunct="1">
              <a:lnSpc>
                <a:spcPct val="90000"/>
              </a:lnSpc>
              <a:spcBef>
                <a:spcPct val="0"/>
              </a:spcBef>
              <a:buNone/>
              <a:defRPr sz="2400" kern="1200">
                <a:solidFill>
                  <a:schemeClr val="tx1"/>
                </a:solidFill>
                <a:latin typeface="方正姚体" panose="02010601030101010101" pitchFamily="2" charset="-122"/>
                <a:ea typeface="方正姚体" panose="02010601030101010101" pitchFamily="2" charset="-122"/>
                <a:cs typeface="+mj-cs"/>
              </a:defRPr>
            </a:lvl1pPr>
          </a:lstStyle>
          <a:p>
            <a:endParaRPr lang="en-US" dirty="0"/>
          </a:p>
        </p:txBody>
      </p:sp>
      <p:sp>
        <p:nvSpPr>
          <p:cNvPr id="2" name="Rectangle 2">
            <a:extLst>
              <a:ext uri="{FF2B5EF4-FFF2-40B4-BE49-F238E27FC236}">
                <a16:creationId xmlns:a16="http://schemas.microsoft.com/office/drawing/2014/main" id="{70D55217-919C-E76F-4B6C-9CE5D76092EA}"/>
              </a:ext>
            </a:extLst>
          </p:cNvPr>
          <p:cNvSpPr>
            <a:spLocks noChangeArrowheads="1"/>
          </p:cNvSpPr>
          <p:nvPr userDrawn="1"/>
        </p:nvSpPr>
        <p:spPr bwMode="auto">
          <a:xfrm>
            <a:off x="527052" y="6499227"/>
            <a:ext cx="11664949" cy="360363"/>
          </a:xfrm>
          <a:prstGeom prst="rect">
            <a:avLst/>
          </a:prstGeom>
          <a:solidFill>
            <a:srgbClr val="F64C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endParaRPr lang="zh-CN" altLang="en-US" sz="1800" dirty="0">
              <a:solidFill>
                <a:srgbClr val="FFFFFF"/>
              </a:solidFill>
              <a:ea typeface="楷体" panose="02010609060101010101" pitchFamily="49" charset="-122"/>
            </a:endParaRPr>
          </a:p>
        </p:txBody>
      </p:sp>
      <p:sp>
        <p:nvSpPr>
          <p:cNvPr id="3" name="Rectangle 7">
            <a:extLst>
              <a:ext uri="{FF2B5EF4-FFF2-40B4-BE49-F238E27FC236}">
                <a16:creationId xmlns:a16="http://schemas.microsoft.com/office/drawing/2014/main" id="{E2104DB5-C094-6CF5-D20F-06243BE8301C}"/>
              </a:ext>
            </a:extLst>
          </p:cNvPr>
          <p:cNvSpPr>
            <a:spLocks noChangeArrowheads="1"/>
          </p:cNvSpPr>
          <p:nvPr userDrawn="1"/>
        </p:nvSpPr>
        <p:spPr bwMode="auto">
          <a:xfrm>
            <a:off x="1" y="6140452"/>
            <a:ext cx="527051" cy="360363"/>
          </a:xfrm>
          <a:prstGeom prst="rect">
            <a:avLst/>
          </a:prstGeom>
          <a:solidFill>
            <a:srgbClr val="F64C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endParaRPr lang="zh-CN" altLang="en-US" sz="1800" dirty="0">
              <a:solidFill>
                <a:srgbClr val="FFFFFF"/>
              </a:solidFill>
              <a:ea typeface="楷体" panose="02010609060101010101" pitchFamily="49" charset="-122"/>
            </a:endParaRPr>
          </a:p>
        </p:txBody>
      </p:sp>
      <p:sp>
        <p:nvSpPr>
          <p:cNvPr id="6" name="Line 11">
            <a:extLst>
              <a:ext uri="{FF2B5EF4-FFF2-40B4-BE49-F238E27FC236}">
                <a16:creationId xmlns:a16="http://schemas.microsoft.com/office/drawing/2014/main" id="{B65AFA26-8C98-DD8E-D4D3-0E36E2D2EAEB}"/>
              </a:ext>
            </a:extLst>
          </p:cNvPr>
          <p:cNvSpPr>
            <a:spLocks noChangeShapeType="1"/>
          </p:cNvSpPr>
          <p:nvPr userDrawn="1"/>
        </p:nvSpPr>
        <p:spPr bwMode="auto">
          <a:xfrm>
            <a:off x="27518" y="642938"/>
            <a:ext cx="11783483" cy="0"/>
          </a:xfrm>
          <a:prstGeom prst="line">
            <a:avLst/>
          </a:prstGeom>
          <a:noFill/>
          <a:ln w="19050">
            <a:solidFill>
              <a:srgbClr val="808080"/>
            </a:solidFill>
            <a:round/>
          </a:ln>
          <a:extLst>
            <a:ext uri="{909E8E84-426E-40DD-AFC4-6F175D3DCCD1}">
              <a14:hiddenFill xmlns:a14="http://schemas.microsoft.com/office/drawing/2010/main">
                <a:noFill/>
              </a14:hiddenFill>
            </a:ext>
          </a:extLst>
        </p:spPr>
        <p:txBody>
          <a:bodyPr/>
          <a:lstStyle/>
          <a:p>
            <a:endParaRPr lang="zh-CN" altLang="en-US" sz="2230">
              <a:solidFill>
                <a:srgbClr val="FFFFFF"/>
              </a:solidFill>
            </a:endParaRPr>
          </a:p>
        </p:txBody>
      </p:sp>
      <p:pic>
        <p:nvPicPr>
          <p:cNvPr id="7" name="Picture 12" descr="集团logo">
            <a:extLst>
              <a:ext uri="{FF2B5EF4-FFF2-40B4-BE49-F238E27FC236}">
                <a16:creationId xmlns:a16="http://schemas.microsoft.com/office/drawing/2014/main" id="{91C650F2-F54F-FFE3-9A7E-0AAEA3A706C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108095" y="142876"/>
            <a:ext cx="151240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a:extLst>
              <a:ext uri="{FF2B5EF4-FFF2-40B4-BE49-F238E27FC236}">
                <a16:creationId xmlns:a16="http://schemas.microsoft.com/office/drawing/2014/main" id="{E87B2F29-AB7F-FB55-41AD-25FA52DF9EDD}"/>
              </a:ext>
            </a:extLst>
          </p:cNvPr>
          <p:cNvSpPr txBox="1">
            <a:spLocks noChangeArrowheads="1"/>
          </p:cNvSpPr>
          <p:nvPr userDrawn="1"/>
        </p:nvSpPr>
        <p:spPr bwMode="auto">
          <a:xfrm>
            <a:off x="46253" y="6538915"/>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hangingPunct="1">
              <a:defRPr/>
            </a:pPr>
            <a:fld id="{31CF48AB-69C9-4470-BD08-F06365B928E8}" type="slidenum">
              <a:rPr lang="zh-CN" altLang="en-US" sz="1200" b="1" smtClean="0">
                <a:solidFill>
                  <a:srgbClr val="FF0000"/>
                </a:solidFill>
                <a:ea typeface="Arial Unicode MS" pitchFamily="34" charset="-122"/>
                <a:cs typeface="Arial Unicode MS" pitchFamily="34" charset="-122"/>
              </a:rPr>
              <a:t>‹#›</a:t>
            </a:fld>
            <a:endParaRPr lang="en-US" altLang="zh-CN" sz="1200" b="1">
              <a:solidFill>
                <a:srgbClr val="FF0000"/>
              </a:solidFill>
              <a:ea typeface="Arial Unicode MS" pitchFamily="34" charset="-122"/>
              <a:cs typeface="Arial Unicode MS" pitchFamily="34" charset="-122"/>
            </a:endParaRPr>
          </a:p>
        </p:txBody>
      </p:sp>
    </p:spTree>
    <p:extLst>
      <p:ext uri="{BB962C8B-B14F-4D97-AF65-F5344CB8AC3E}">
        <p14:creationId xmlns:p14="http://schemas.microsoft.com/office/powerpoint/2010/main" val="2064208505"/>
      </p:ext>
    </p:extLst>
  </p:cSld>
  <p:clrMap bg1="lt1" tx1="dk1" bg2="lt2" tx2="dk2" accent1="accent1" accent2="accent2" accent3="accent3" accent4="accent4" accent5="accent5" accent6="accent6" hlink="hlink" folHlink="folHlink"/>
  <p:sldLayoutIdLst>
    <p:sldLayoutId id="2147483663" r:id="rId1"/>
    <p:sldLayoutId id="2147483665" r:id="rId2"/>
    <p:sldLayoutId id="2147483666" r:id="rId3"/>
    <p:sldLayoutId id="21474836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527051" y="6499228"/>
            <a:ext cx="11664949" cy="360363"/>
          </a:xfrm>
          <a:prstGeom prst="rect">
            <a:avLst/>
          </a:prstGeom>
          <a:solidFill>
            <a:srgbClr val="F64C31"/>
          </a:solidFill>
          <a:ln>
            <a:noFill/>
          </a:ln>
        </p:spPr>
        <p:txBody>
          <a:bodyPr wrap="none" anchor="ctr"/>
          <a:lstStyle/>
          <a:p>
            <a:pPr algn="ctr" fontAlgn="base">
              <a:spcBef>
                <a:spcPct val="0"/>
              </a:spcBef>
              <a:spcAft>
                <a:spcPct val="0"/>
              </a:spcAft>
              <a:defRPr/>
            </a:pPr>
            <a:endParaRPr lang="zh-CN" altLang="en-US" sz="1350">
              <a:solidFill>
                <a:srgbClr val="FFFFFF"/>
              </a:solidFill>
              <a:latin typeface="宋体" panose="02010600030101010101" pitchFamily="2" charset="-122"/>
            </a:endParaRPr>
          </a:p>
        </p:txBody>
      </p:sp>
      <p:sp>
        <p:nvSpPr>
          <p:cNvPr id="1027" name="Rectangle 7"/>
          <p:cNvSpPr>
            <a:spLocks noChangeArrowheads="1"/>
          </p:cNvSpPr>
          <p:nvPr/>
        </p:nvSpPr>
        <p:spPr bwMode="auto">
          <a:xfrm>
            <a:off x="1" y="6140453"/>
            <a:ext cx="527051" cy="360363"/>
          </a:xfrm>
          <a:prstGeom prst="rect">
            <a:avLst/>
          </a:prstGeom>
          <a:solidFill>
            <a:srgbClr val="F64C31"/>
          </a:solidFill>
          <a:ln>
            <a:noFill/>
          </a:ln>
        </p:spPr>
        <p:txBody>
          <a:bodyPr wrap="none" anchor="ctr"/>
          <a:lstStyle/>
          <a:p>
            <a:pPr algn="ctr" fontAlgn="base">
              <a:spcBef>
                <a:spcPct val="0"/>
              </a:spcBef>
              <a:spcAft>
                <a:spcPct val="0"/>
              </a:spcAft>
              <a:defRPr/>
            </a:pPr>
            <a:endParaRPr lang="zh-CN" altLang="en-US" sz="1350">
              <a:solidFill>
                <a:srgbClr val="FFFFFF"/>
              </a:solidFill>
              <a:latin typeface="宋体" panose="02010600030101010101" pitchFamily="2" charset="-122"/>
            </a:endParaRPr>
          </a:p>
        </p:txBody>
      </p:sp>
      <p:sp>
        <p:nvSpPr>
          <p:cNvPr id="1028" name="Line 11"/>
          <p:cNvSpPr>
            <a:spLocks noChangeShapeType="1"/>
          </p:cNvSpPr>
          <p:nvPr/>
        </p:nvSpPr>
        <p:spPr bwMode="auto">
          <a:xfrm>
            <a:off x="27517" y="642938"/>
            <a:ext cx="11783483" cy="0"/>
          </a:xfrm>
          <a:prstGeom prst="line">
            <a:avLst/>
          </a:prstGeom>
          <a:noFill/>
          <a:ln w="19050">
            <a:solidFill>
              <a:srgbClr val="808080"/>
            </a:solidFill>
            <a:round/>
          </a:ln>
        </p:spPr>
        <p:txBody>
          <a:bodyPr/>
          <a:lstStyle/>
          <a:p>
            <a:pPr fontAlgn="base">
              <a:spcBef>
                <a:spcPct val="0"/>
              </a:spcBef>
              <a:spcAft>
                <a:spcPct val="0"/>
              </a:spcAft>
              <a:defRPr/>
            </a:pPr>
            <a:endParaRPr lang="zh-CN" altLang="en-US" sz="900">
              <a:solidFill>
                <a:srgbClr val="FFFFFF"/>
              </a:solidFill>
              <a:latin typeface="宋体" panose="02010600030101010101" pitchFamily="2" charset="-122"/>
              <a:ea typeface="宋体" panose="02010600030101010101" pitchFamily="2" charset="-122"/>
            </a:endParaRPr>
          </a:p>
        </p:txBody>
      </p:sp>
      <p:sp>
        <p:nvSpPr>
          <p:cNvPr id="1030" name="Rectangle 3"/>
          <p:cNvSpPr>
            <a:spLocks noGrp="1" noChangeArrowheads="1"/>
          </p:cNvSpPr>
          <p:nvPr>
            <p:ph type="body" idx="1"/>
          </p:nvPr>
        </p:nvSpPr>
        <p:spPr bwMode="auto">
          <a:xfrm>
            <a:off x="609600" y="1196976"/>
            <a:ext cx="10972800" cy="482441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1" name="Rectangle 5"/>
          <p:cNvSpPr>
            <a:spLocks noGrp="1" noChangeArrowheads="1"/>
          </p:cNvSpPr>
          <p:nvPr>
            <p:ph type="title"/>
          </p:nvPr>
        </p:nvSpPr>
        <p:spPr bwMode="auto">
          <a:xfrm>
            <a:off x="442384" y="234952"/>
            <a:ext cx="9048749" cy="576263"/>
          </a:xfrm>
          <a:prstGeom prst="rect">
            <a:avLst/>
          </a:prstGeom>
          <a:noFill/>
          <a:ln w="9525">
            <a:noFill/>
            <a:miter lim="800000"/>
          </a:ln>
        </p:spPr>
        <p:txBody>
          <a:bodyPr vert="horz" wrap="square" lIns="36000" tIns="36000" rIns="36000" bIns="36000" numCol="1" anchor="t" anchorCtr="0" compatLnSpc="1"/>
          <a:lstStyle/>
          <a:p>
            <a:pPr lvl="0"/>
            <a:r>
              <a:rPr lang="zh-CN" altLang="en-US"/>
              <a:t>单击此处编辑母版标题样式</a:t>
            </a:r>
          </a:p>
        </p:txBody>
      </p:sp>
      <p:sp>
        <p:nvSpPr>
          <p:cNvPr id="2056" name="Text Box 9"/>
          <p:cNvSpPr txBox="1">
            <a:spLocks noChangeArrowheads="1"/>
          </p:cNvSpPr>
          <p:nvPr/>
        </p:nvSpPr>
        <p:spPr bwMode="auto">
          <a:xfrm>
            <a:off x="75106" y="6538914"/>
            <a:ext cx="357790" cy="230832"/>
          </a:xfrm>
          <a:prstGeom prst="rect">
            <a:avLst/>
          </a:prstGeom>
          <a:noFill/>
          <a:ln>
            <a:noFill/>
          </a:ln>
        </p:spPr>
        <p:txBody>
          <a:bodyPr wrap="none">
            <a:spAutoFit/>
          </a:bodyP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fontAlgn="base" hangingPunct="1">
              <a:spcBef>
                <a:spcPct val="0"/>
              </a:spcBef>
              <a:spcAft>
                <a:spcPct val="0"/>
              </a:spcAft>
              <a:defRPr/>
            </a:pPr>
            <a:fld id="{2E742B9E-C130-4F0C-8334-7C3B8216821F}" type="slidenum">
              <a:rPr lang="zh-CN" altLang="en-US" sz="900" b="1" smtClean="0">
                <a:solidFill>
                  <a:srgbClr val="FF0000"/>
                </a:solidFill>
                <a:ea typeface="Arial Unicode MS" pitchFamily="34" charset="-122"/>
                <a:cs typeface="Arial Unicode MS" pitchFamily="34" charset="-122"/>
              </a:rPr>
              <a:t>‹#›</a:t>
            </a:fld>
            <a:endParaRPr lang="en-US" altLang="zh-CN" sz="900" b="1" dirty="0">
              <a:solidFill>
                <a:srgbClr val="FF0000"/>
              </a:solidFill>
              <a:ea typeface="Arial Unicode MS" pitchFamily="34" charset="-122"/>
              <a:cs typeface="Arial Unicode MS" pitchFamily="34" charset="-122"/>
            </a:endParaRPr>
          </a:p>
        </p:txBody>
      </p:sp>
      <p:pic>
        <p:nvPicPr>
          <p:cNvPr id="9" name="Picture 12" descr="集团logo">
            <a:extLst>
              <a:ext uri="{FF2B5EF4-FFF2-40B4-BE49-F238E27FC236}">
                <a16:creationId xmlns:a16="http://schemas.microsoft.com/office/drawing/2014/main" id="{AEFB1495-45F5-4BB1-8030-E33BD8A3E36C}"/>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108095" y="142876"/>
            <a:ext cx="151240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64917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82" r:id="rId5"/>
    <p:sldLayoutId id="2147483683" r:id="rId6"/>
  </p:sldLayoutIdLst>
  <p:hf hdr="0" ftr="0" dt="0"/>
  <p:txStyles>
    <p:titleStyle>
      <a:lvl1pPr algn="l" rtl="0" eaLnBrk="1" fontAlgn="base" hangingPunct="1">
        <a:lnSpc>
          <a:spcPct val="110000"/>
        </a:lnSpc>
        <a:spcBef>
          <a:spcPct val="0"/>
        </a:spcBef>
        <a:spcAft>
          <a:spcPct val="0"/>
        </a:spcAft>
        <a:defRPr sz="1500" b="1">
          <a:solidFill>
            <a:schemeClr val="tx2"/>
          </a:solidFill>
          <a:latin typeface="+mj-lt"/>
          <a:ea typeface="+mj-ea"/>
          <a:cs typeface="+mj-cs"/>
        </a:defRPr>
      </a:lvl1pPr>
      <a:lvl2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2pPr>
      <a:lvl3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3pPr>
      <a:lvl4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4pPr>
      <a:lvl5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5pPr>
      <a:lvl6pPr marL="3429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6pPr>
      <a:lvl7pPr marL="6858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7pPr>
      <a:lvl8pPr marL="10287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8pPr>
      <a:lvl9pPr marL="13716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lnSpc>
          <a:spcPct val="200000"/>
        </a:lnSpc>
        <a:spcBef>
          <a:spcPct val="20000"/>
        </a:spcBef>
        <a:spcAft>
          <a:spcPct val="0"/>
        </a:spcAft>
        <a:buSzPct val="80000"/>
        <a:buFont typeface="Wingdings" panose="05000000000000000000" pitchFamily="2" charset="2"/>
        <a:buChar char="n"/>
        <a:defRPr sz="2400">
          <a:solidFill>
            <a:schemeClr val="tx1"/>
          </a:solidFill>
          <a:latin typeface="+mn-lt"/>
          <a:ea typeface="+mn-ea"/>
          <a:cs typeface="+mn-cs"/>
        </a:defRPr>
      </a:lvl1pPr>
      <a:lvl2pPr marL="557530" indent="-214630" algn="l" rtl="0" eaLnBrk="1" fontAlgn="base" hangingPunct="1">
        <a:lnSpc>
          <a:spcPct val="200000"/>
        </a:lnSpc>
        <a:spcBef>
          <a:spcPct val="20000"/>
        </a:spcBef>
        <a:spcAft>
          <a:spcPct val="0"/>
        </a:spcAft>
        <a:buSzPct val="80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lnSpc>
          <a:spcPct val="200000"/>
        </a:lnSpc>
        <a:spcBef>
          <a:spcPct val="20000"/>
        </a:spcBef>
        <a:spcAft>
          <a:spcPct val="0"/>
        </a:spcAft>
        <a:buFont typeface="Wingdings" panose="05000000000000000000" pitchFamily="2" charset="2"/>
        <a:buChar char="ü"/>
        <a:defRPr sz="1200">
          <a:solidFill>
            <a:schemeClr val="tx1"/>
          </a:solidFill>
          <a:latin typeface="+mn-lt"/>
          <a:ea typeface="+mn-ea"/>
        </a:defRPr>
      </a:lvl3pPr>
      <a:lvl4pPr marL="1200150" indent="-171450" algn="l" rtl="0" eaLnBrk="1" fontAlgn="base" hangingPunct="1">
        <a:lnSpc>
          <a:spcPct val="200000"/>
        </a:lnSpc>
        <a:spcBef>
          <a:spcPct val="20000"/>
        </a:spcBef>
        <a:spcAft>
          <a:spcPct val="0"/>
        </a:spcAft>
        <a:buFont typeface="Wingdings" panose="05000000000000000000" pitchFamily="2" charset="2"/>
        <a:buChar char="n"/>
        <a:defRPr sz="1050">
          <a:solidFill>
            <a:schemeClr val="tx1"/>
          </a:solidFill>
          <a:latin typeface="+mn-lt"/>
          <a:ea typeface="+mn-ea"/>
        </a:defRPr>
      </a:lvl4pPr>
      <a:lvl5pPr marL="15430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5pPr>
      <a:lvl6pPr marL="18859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6pPr>
      <a:lvl7pPr marL="22288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7pPr>
      <a:lvl8pPr marL="25717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8pPr>
      <a:lvl9pPr marL="29146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527051" y="6499228"/>
            <a:ext cx="11664949" cy="360363"/>
          </a:xfrm>
          <a:prstGeom prst="rect">
            <a:avLst/>
          </a:prstGeom>
          <a:solidFill>
            <a:srgbClr val="F64C31"/>
          </a:solidFill>
          <a:ln>
            <a:noFill/>
          </a:ln>
        </p:spPr>
        <p:txBody>
          <a:bodyPr wrap="none" anchor="ctr"/>
          <a:lstStyle/>
          <a:p>
            <a:pPr algn="ctr" fontAlgn="base">
              <a:spcBef>
                <a:spcPct val="0"/>
              </a:spcBef>
              <a:spcAft>
                <a:spcPct val="0"/>
              </a:spcAft>
              <a:defRPr/>
            </a:pPr>
            <a:endParaRPr lang="zh-CN" altLang="en-US" sz="1350">
              <a:solidFill>
                <a:srgbClr val="FFFFFF"/>
              </a:solidFill>
              <a:latin typeface="宋体" panose="02010600030101010101" pitchFamily="2" charset="-122"/>
            </a:endParaRPr>
          </a:p>
        </p:txBody>
      </p:sp>
      <p:sp>
        <p:nvSpPr>
          <p:cNvPr id="1027" name="Rectangle 7"/>
          <p:cNvSpPr>
            <a:spLocks noChangeArrowheads="1"/>
          </p:cNvSpPr>
          <p:nvPr/>
        </p:nvSpPr>
        <p:spPr bwMode="auto">
          <a:xfrm>
            <a:off x="1" y="6140453"/>
            <a:ext cx="527051" cy="360363"/>
          </a:xfrm>
          <a:prstGeom prst="rect">
            <a:avLst/>
          </a:prstGeom>
          <a:solidFill>
            <a:srgbClr val="F64C31"/>
          </a:solidFill>
          <a:ln>
            <a:noFill/>
          </a:ln>
        </p:spPr>
        <p:txBody>
          <a:bodyPr wrap="none" anchor="ctr"/>
          <a:lstStyle/>
          <a:p>
            <a:pPr algn="ctr" fontAlgn="base">
              <a:spcBef>
                <a:spcPct val="0"/>
              </a:spcBef>
              <a:spcAft>
                <a:spcPct val="0"/>
              </a:spcAft>
              <a:defRPr/>
            </a:pPr>
            <a:endParaRPr lang="zh-CN" altLang="en-US" sz="1350">
              <a:solidFill>
                <a:srgbClr val="FFFFFF"/>
              </a:solidFill>
              <a:latin typeface="宋体" panose="02010600030101010101" pitchFamily="2" charset="-122"/>
            </a:endParaRPr>
          </a:p>
        </p:txBody>
      </p:sp>
      <p:sp>
        <p:nvSpPr>
          <p:cNvPr id="1028" name="Line 11"/>
          <p:cNvSpPr>
            <a:spLocks noChangeShapeType="1"/>
          </p:cNvSpPr>
          <p:nvPr/>
        </p:nvSpPr>
        <p:spPr bwMode="auto">
          <a:xfrm>
            <a:off x="27517" y="642938"/>
            <a:ext cx="11783483" cy="0"/>
          </a:xfrm>
          <a:prstGeom prst="line">
            <a:avLst/>
          </a:prstGeom>
          <a:noFill/>
          <a:ln w="19050">
            <a:solidFill>
              <a:srgbClr val="808080"/>
            </a:solidFill>
            <a:round/>
          </a:ln>
        </p:spPr>
        <p:txBody>
          <a:bodyPr/>
          <a:lstStyle/>
          <a:p>
            <a:pPr fontAlgn="base">
              <a:spcBef>
                <a:spcPct val="0"/>
              </a:spcBef>
              <a:spcAft>
                <a:spcPct val="0"/>
              </a:spcAft>
              <a:defRPr/>
            </a:pPr>
            <a:endParaRPr lang="zh-CN" altLang="en-US" sz="900">
              <a:solidFill>
                <a:srgbClr val="FFFFFF"/>
              </a:solidFill>
              <a:latin typeface="宋体" panose="02010600030101010101" pitchFamily="2" charset="-122"/>
              <a:ea typeface="宋体" panose="02010600030101010101" pitchFamily="2" charset="-122"/>
            </a:endParaRPr>
          </a:p>
        </p:txBody>
      </p:sp>
      <p:sp>
        <p:nvSpPr>
          <p:cNvPr id="1030" name="Rectangle 3"/>
          <p:cNvSpPr>
            <a:spLocks noGrp="1" noChangeArrowheads="1"/>
          </p:cNvSpPr>
          <p:nvPr>
            <p:ph type="body" idx="1"/>
          </p:nvPr>
        </p:nvSpPr>
        <p:spPr bwMode="auto">
          <a:xfrm>
            <a:off x="609600" y="1196976"/>
            <a:ext cx="10972800" cy="482441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1" name="Rectangle 5"/>
          <p:cNvSpPr>
            <a:spLocks noGrp="1" noChangeArrowheads="1"/>
          </p:cNvSpPr>
          <p:nvPr>
            <p:ph type="title"/>
          </p:nvPr>
        </p:nvSpPr>
        <p:spPr bwMode="auto">
          <a:xfrm>
            <a:off x="442384" y="234952"/>
            <a:ext cx="9048749" cy="576263"/>
          </a:xfrm>
          <a:prstGeom prst="rect">
            <a:avLst/>
          </a:prstGeom>
          <a:noFill/>
          <a:ln w="9525">
            <a:noFill/>
            <a:miter lim="800000"/>
          </a:ln>
        </p:spPr>
        <p:txBody>
          <a:bodyPr vert="horz" wrap="square" lIns="36000" tIns="36000" rIns="36000" bIns="36000" numCol="1" anchor="t" anchorCtr="0" compatLnSpc="1"/>
          <a:lstStyle/>
          <a:p>
            <a:pPr lvl="0"/>
            <a:r>
              <a:rPr lang="zh-CN" altLang="en-US"/>
              <a:t>单击此处编辑母版标题样式</a:t>
            </a:r>
          </a:p>
        </p:txBody>
      </p:sp>
      <p:sp>
        <p:nvSpPr>
          <p:cNvPr id="2056" name="Text Box 9"/>
          <p:cNvSpPr txBox="1">
            <a:spLocks noChangeArrowheads="1"/>
          </p:cNvSpPr>
          <p:nvPr/>
        </p:nvSpPr>
        <p:spPr bwMode="auto">
          <a:xfrm>
            <a:off x="75106" y="6538914"/>
            <a:ext cx="357790" cy="230832"/>
          </a:xfrm>
          <a:prstGeom prst="rect">
            <a:avLst/>
          </a:prstGeom>
          <a:noFill/>
          <a:ln>
            <a:noFill/>
          </a:ln>
        </p:spPr>
        <p:txBody>
          <a:bodyPr wrap="none">
            <a:spAutoFit/>
          </a:bodyPr>
          <a:lstStyle>
            <a:lvl1pPr eaLnBrk="0" hangingPunct="0">
              <a:defRPr sz="1200">
                <a:solidFill>
                  <a:schemeClr val="bg1"/>
                </a:solidFill>
                <a:latin typeface="宋体" panose="02010600030101010101" pitchFamily="2" charset="-122"/>
                <a:ea typeface="宋体" panose="02010600030101010101" pitchFamily="2" charset="-122"/>
              </a:defRPr>
            </a:lvl1pPr>
            <a:lvl2pPr marL="742950" indent="-285750" eaLnBrk="0" hangingPunct="0">
              <a:defRPr sz="1200">
                <a:solidFill>
                  <a:schemeClr val="bg1"/>
                </a:solidFill>
                <a:latin typeface="宋体" panose="02010600030101010101" pitchFamily="2" charset="-122"/>
                <a:ea typeface="宋体" panose="02010600030101010101" pitchFamily="2" charset="-122"/>
              </a:defRPr>
            </a:lvl2pPr>
            <a:lvl3pPr marL="1143000" indent="-228600" eaLnBrk="0" hangingPunct="0">
              <a:defRPr sz="1200">
                <a:solidFill>
                  <a:schemeClr val="bg1"/>
                </a:solidFill>
                <a:latin typeface="宋体" panose="02010600030101010101" pitchFamily="2" charset="-122"/>
                <a:ea typeface="宋体" panose="02010600030101010101" pitchFamily="2" charset="-122"/>
              </a:defRPr>
            </a:lvl3pPr>
            <a:lvl4pPr marL="1600200" indent="-228600" eaLnBrk="0" hangingPunct="0">
              <a:defRPr sz="1200">
                <a:solidFill>
                  <a:schemeClr val="bg1"/>
                </a:solidFill>
                <a:latin typeface="宋体" panose="02010600030101010101" pitchFamily="2" charset="-122"/>
                <a:ea typeface="宋体" panose="02010600030101010101" pitchFamily="2" charset="-122"/>
              </a:defRPr>
            </a:lvl4pPr>
            <a:lvl5pPr marL="2057400" indent="-228600" eaLnBrk="0" hangingPunct="0">
              <a:defRPr sz="12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200">
                <a:solidFill>
                  <a:schemeClr val="bg1"/>
                </a:solidFill>
                <a:latin typeface="宋体" panose="02010600030101010101" pitchFamily="2" charset="-122"/>
                <a:ea typeface="宋体" panose="02010600030101010101" pitchFamily="2" charset="-122"/>
              </a:defRPr>
            </a:lvl9pPr>
          </a:lstStyle>
          <a:p>
            <a:pPr algn="ctr" eaLnBrk="1" fontAlgn="base" hangingPunct="1">
              <a:spcBef>
                <a:spcPct val="0"/>
              </a:spcBef>
              <a:spcAft>
                <a:spcPct val="0"/>
              </a:spcAft>
              <a:defRPr/>
            </a:pPr>
            <a:fld id="{2E742B9E-C130-4F0C-8334-7C3B8216821F}" type="slidenum">
              <a:rPr lang="zh-CN" altLang="en-US" sz="900" b="1" smtClean="0">
                <a:solidFill>
                  <a:srgbClr val="FF0000"/>
                </a:solidFill>
                <a:ea typeface="Arial Unicode MS" pitchFamily="34" charset="-122"/>
                <a:cs typeface="Arial Unicode MS" pitchFamily="34" charset="-122"/>
              </a:rPr>
              <a:t>‹#›</a:t>
            </a:fld>
            <a:endParaRPr lang="en-US" altLang="zh-CN" sz="900" b="1" dirty="0">
              <a:solidFill>
                <a:srgbClr val="FF0000"/>
              </a:solidFill>
              <a:ea typeface="Arial Unicode MS" pitchFamily="34" charset="-122"/>
              <a:cs typeface="Arial Unicode MS" pitchFamily="34" charset="-122"/>
            </a:endParaRPr>
          </a:p>
        </p:txBody>
      </p:sp>
      <p:pic>
        <p:nvPicPr>
          <p:cNvPr id="9" name="Picture 12" descr="集团logo">
            <a:extLst>
              <a:ext uri="{FF2B5EF4-FFF2-40B4-BE49-F238E27FC236}">
                <a16:creationId xmlns:a16="http://schemas.microsoft.com/office/drawing/2014/main" id="{47BCEA50-775B-40A3-9EA3-E14D7A4E007C}"/>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108095" y="142876"/>
            <a:ext cx="151240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6031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91" r:id="rId5"/>
    <p:sldLayoutId id="2147483693" r:id="rId6"/>
    <p:sldLayoutId id="2147483694" r:id="rId7"/>
  </p:sldLayoutIdLst>
  <p:hf hdr="0" ftr="0" dt="0"/>
  <p:txStyles>
    <p:titleStyle>
      <a:lvl1pPr algn="l" rtl="0" eaLnBrk="1" fontAlgn="base" hangingPunct="1">
        <a:lnSpc>
          <a:spcPct val="110000"/>
        </a:lnSpc>
        <a:spcBef>
          <a:spcPct val="0"/>
        </a:spcBef>
        <a:spcAft>
          <a:spcPct val="0"/>
        </a:spcAft>
        <a:defRPr sz="1500" b="1">
          <a:solidFill>
            <a:schemeClr val="tx2"/>
          </a:solidFill>
          <a:latin typeface="+mj-lt"/>
          <a:ea typeface="+mj-ea"/>
          <a:cs typeface="+mj-cs"/>
        </a:defRPr>
      </a:lvl1pPr>
      <a:lvl2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2pPr>
      <a:lvl3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3pPr>
      <a:lvl4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4pPr>
      <a:lvl5pPr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微软雅黑" panose="020B0503020204020204" pitchFamily="34" charset="-122"/>
        </a:defRPr>
      </a:lvl5pPr>
      <a:lvl6pPr marL="3429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6pPr>
      <a:lvl7pPr marL="6858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7pPr>
      <a:lvl8pPr marL="10287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8pPr>
      <a:lvl9pPr marL="1371600" algn="l" rtl="0" eaLnBrk="1" fontAlgn="base" hangingPunct="1">
        <a:lnSpc>
          <a:spcPct val="110000"/>
        </a:lnSpc>
        <a:spcBef>
          <a:spcPct val="0"/>
        </a:spcBef>
        <a:spcAft>
          <a:spcPct val="0"/>
        </a:spcAft>
        <a:defRPr sz="1500" b="1">
          <a:solidFill>
            <a:schemeClr val="tx2"/>
          </a:solidFill>
          <a:latin typeface="Arial" panose="020B0604020202020204" pitchFamily="34" charset="0"/>
          <a:ea typeface="宋体" panose="02010600030101010101" pitchFamily="2" charset="-122"/>
        </a:defRPr>
      </a:lvl9pPr>
    </p:titleStyle>
    <p:bodyStyle>
      <a:lvl1pPr marL="257175" indent="-257175" algn="l" rtl="0" eaLnBrk="1" fontAlgn="base" hangingPunct="1">
        <a:lnSpc>
          <a:spcPct val="200000"/>
        </a:lnSpc>
        <a:spcBef>
          <a:spcPct val="20000"/>
        </a:spcBef>
        <a:spcAft>
          <a:spcPct val="0"/>
        </a:spcAft>
        <a:buSzPct val="80000"/>
        <a:buFont typeface="Wingdings" panose="05000000000000000000" pitchFamily="2" charset="2"/>
        <a:buChar char="n"/>
        <a:defRPr sz="2400">
          <a:solidFill>
            <a:schemeClr val="tx1"/>
          </a:solidFill>
          <a:latin typeface="+mn-lt"/>
          <a:ea typeface="+mn-ea"/>
          <a:cs typeface="+mn-cs"/>
        </a:defRPr>
      </a:lvl1pPr>
      <a:lvl2pPr marL="557530" indent="-214630" algn="l" rtl="0" eaLnBrk="1" fontAlgn="base" hangingPunct="1">
        <a:lnSpc>
          <a:spcPct val="200000"/>
        </a:lnSpc>
        <a:spcBef>
          <a:spcPct val="20000"/>
        </a:spcBef>
        <a:spcAft>
          <a:spcPct val="0"/>
        </a:spcAft>
        <a:buSzPct val="80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lnSpc>
          <a:spcPct val="200000"/>
        </a:lnSpc>
        <a:spcBef>
          <a:spcPct val="20000"/>
        </a:spcBef>
        <a:spcAft>
          <a:spcPct val="0"/>
        </a:spcAft>
        <a:buFont typeface="Wingdings" panose="05000000000000000000" pitchFamily="2" charset="2"/>
        <a:buChar char="ü"/>
        <a:defRPr sz="1200">
          <a:solidFill>
            <a:schemeClr val="tx1"/>
          </a:solidFill>
          <a:latin typeface="+mn-lt"/>
          <a:ea typeface="+mn-ea"/>
        </a:defRPr>
      </a:lvl3pPr>
      <a:lvl4pPr marL="1200150" indent="-171450" algn="l" rtl="0" eaLnBrk="1" fontAlgn="base" hangingPunct="1">
        <a:lnSpc>
          <a:spcPct val="200000"/>
        </a:lnSpc>
        <a:spcBef>
          <a:spcPct val="20000"/>
        </a:spcBef>
        <a:spcAft>
          <a:spcPct val="0"/>
        </a:spcAft>
        <a:buFont typeface="Wingdings" panose="05000000000000000000" pitchFamily="2" charset="2"/>
        <a:buChar char="n"/>
        <a:defRPr sz="1050">
          <a:solidFill>
            <a:schemeClr val="tx1"/>
          </a:solidFill>
          <a:latin typeface="+mn-lt"/>
          <a:ea typeface="+mn-ea"/>
        </a:defRPr>
      </a:lvl4pPr>
      <a:lvl5pPr marL="15430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5pPr>
      <a:lvl6pPr marL="18859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6pPr>
      <a:lvl7pPr marL="22288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7pPr>
      <a:lvl8pPr marL="25717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8pPr>
      <a:lvl9pPr marL="29146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10.gif"/></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0.gi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10.gif"/><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10.gif"/><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chart" Target="../charts/chart13.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4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g"/><Relationship Id="rId7"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microsoft.com/office/2007/relationships/hdphoto" Target="../media/hdphoto5.wdp"/></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xml"/><Relationship Id="rId4" Type="http://schemas.openxmlformats.org/officeDocument/2006/relationships/chart" Target="../charts/chart16.xml"/></Relationships>
</file>

<file path=ppt/slides/_rels/slide47.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88.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10.gif"/><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microsoft.com/office/2007/relationships/hdphoto" Target="../media/hdphoto6.wdp"/></Relationships>
</file>

<file path=ppt/slides/_rels/slide48.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image" Target="../media/image10.gif"/><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microsoft.com/office/2007/relationships/hdphoto" Target="../media/hdphoto7.wdp"/><Relationship Id="rId2" Type="http://schemas.openxmlformats.org/officeDocument/2006/relationships/tags" Target="../tags/tag19.xml"/><Relationship Id="rId16" Type="http://schemas.openxmlformats.org/officeDocument/2006/relationships/image" Target="../media/image89.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slideLayout" Target="../slideLayouts/slideLayout1.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chart" Target="../charts/chart17.xml"/></Relationships>
</file>

<file path=ppt/slides/_rels/slide53.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0.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0.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7775044-89E4-4384-A8E3-1A9FDE771D91}"/>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标题 2">
            <a:extLst>
              <a:ext uri="{FF2B5EF4-FFF2-40B4-BE49-F238E27FC236}">
                <a16:creationId xmlns:a16="http://schemas.microsoft.com/office/drawing/2014/main" id="{96ADC2AC-7E36-469D-A72A-30239D58DC82}"/>
              </a:ext>
            </a:extLst>
          </p:cNvPr>
          <p:cNvSpPr txBox="1">
            <a:spLocks/>
          </p:cNvSpPr>
          <p:nvPr/>
        </p:nvSpPr>
        <p:spPr>
          <a:xfrm>
            <a:off x="9427" y="2575904"/>
            <a:ext cx="12192000" cy="1598932"/>
          </a:xfrm>
          <a:prstGeom prst="rect">
            <a:avLst/>
          </a:prstGeom>
          <a:solidFill>
            <a:srgbClr val="C000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lnSpc>
                <a:spcPct val="150000"/>
              </a:lnSpc>
              <a:defRPr/>
            </a:pPr>
            <a:r>
              <a:rPr lang="zh-CN" altLang="en-US" sz="3200" b="1" dirty="0">
                <a:solidFill>
                  <a:prstClr val="white"/>
                </a:solidFill>
                <a:latin typeface="+mn-lt"/>
                <a:ea typeface="+mn-ea"/>
                <a:cs typeface="+mn-ea"/>
                <a:sym typeface="+mn-lt"/>
              </a:rPr>
              <a:t>松江区泗泾</a:t>
            </a:r>
            <a:r>
              <a:rPr lang="en-US" altLang="zh-CN" sz="3200" b="1" dirty="0">
                <a:solidFill>
                  <a:prstClr val="white"/>
                </a:solidFill>
                <a:latin typeface="+mn-lt"/>
                <a:ea typeface="+mn-ea"/>
                <a:cs typeface="+mn-ea"/>
                <a:sym typeface="+mn-lt"/>
              </a:rPr>
              <a:t>04-08</a:t>
            </a:r>
            <a:r>
              <a:rPr lang="zh-CN" altLang="en-US" sz="3200" b="1" dirty="0">
                <a:solidFill>
                  <a:prstClr val="white"/>
                </a:solidFill>
                <a:latin typeface="+mn-lt"/>
                <a:ea typeface="+mn-ea"/>
                <a:cs typeface="+mn-ea"/>
                <a:sym typeface="+mn-lt"/>
              </a:rPr>
              <a:t>号地块</a:t>
            </a:r>
            <a:endParaRPr lang="en-US" altLang="zh-CN" sz="3200" b="1" dirty="0">
              <a:solidFill>
                <a:prstClr val="white"/>
              </a:solidFill>
              <a:latin typeface="+mn-lt"/>
              <a:ea typeface="+mn-ea"/>
              <a:cs typeface="+mn-ea"/>
              <a:sym typeface="+mn-lt"/>
            </a:endParaRPr>
          </a:p>
          <a:p>
            <a:pPr algn="ctr" defTabSz="685800">
              <a:lnSpc>
                <a:spcPct val="150000"/>
              </a:lnSpc>
              <a:defRPr/>
            </a:pPr>
            <a:r>
              <a:rPr lang="zh-CN" altLang="en-US" sz="3200" b="1">
                <a:solidFill>
                  <a:prstClr val="white"/>
                </a:solidFill>
                <a:latin typeface="+mn-lt"/>
                <a:ea typeface="+mn-ea"/>
                <a:cs typeface="+mn-ea"/>
                <a:sym typeface="+mn-lt"/>
              </a:rPr>
              <a:t>初判报告</a:t>
            </a:r>
            <a:endParaRPr lang="en-US" altLang="zh-CN" sz="3200" b="1" dirty="0">
              <a:solidFill>
                <a:prstClr val="white"/>
              </a:solidFill>
              <a:latin typeface="+mn-lt"/>
              <a:ea typeface="+mn-ea"/>
              <a:cs typeface="+mn-ea"/>
              <a:sym typeface="+mn-lt"/>
            </a:endParaRPr>
          </a:p>
        </p:txBody>
      </p:sp>
    </p:spTree>
    <p:extLst>
      <p:ext uri="{BB962C8B-B14F-4D97-AF65-F5344CB8AC3E}">
        <p14:creationId xmlns:p14="http://schemas.microsoft.com/office/powerpoint/2010/main" val="31336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楷体"/>
              <a:ea typeface="华文楷体"/>
              <a:cs typeface="+mn-ea"/>
              <a:sym typeface="+mn-lt"/>
            </a:endParaRPr>
          </a:p>
        </p:txBody>
      </p:sp>
      <p:sp>
        <p:nvSpPr>
          <p:cNvPr id="9" name="矩形 8"/>
          <p:cNvSpPr/>
          <p:nvPr/>
        </p:nvSpPr>
        <p:spPr>
          <a:xfrm>
            <a:off x="239348" y="1988840"/>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华文楷体"/>
              <a:ea typeface="华文楷体"/>
              <a:cs typeface="+mn-ea"/>
              <a:sym typeface="+mn-lt"/>
            </a:endParaRPr>
          </a:p>
        </p:txBody>
      </p:sp>
      <p:sp>
        <p:nvSpPr>
          <p:cNvPr id="10" name="矩形 9"/>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华文楷体"/>
              <a:ea typeface="华文楷体"/>
              <a:cs typeface="+mn-ea"/>
              <a:sym typeface="+mn-lt"/>
            </a:endParaRPr>
          </a:p>
        </p:txBody>
      </p:sp>
      <p:sp>
        <p:nvSpPr>
          <p:cNvPr id="11" name="矩形 10"/>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华文楷体"/>
              <a:ea typeface="华文楷体"/>
              <a:cs typeface="+mn-ea"/>
              <a:sym typeface="+mn-lt"/>
            </a:endParaRPr>
          </a:p>
        </p:txBody>
      </p:sp>
      <p:sp>
        <p:nvSpPr>
          <p:cNvPr id="12" name="文本框 11"/>
          <p:cNvSpPr txBox="1"/>
          <p:nvPr/>
        </p:nvSpPr>
        <p:spPr>
          <a:xfrm>
            <a:off x="4031747" y="2737330"/>
            <a:ext cx="7324872" cy="830997"/>
          </a:xfrm>
          <a:prstGeom prst="rect">
            <a:avLst/>
          </a:prstGeom>
          <a:noFill/>
        </p:spPr>
        <p:txBody>
          <a:bodyPr wrap="square" rtlCol="0">
            <a:spAutoFit/>
          </a:bodyPr>
          <a:lstStyle/>
          <a:p>
            <a:pPr lvl="0">
              <a:defRPr/>
            </a:pPr>
            <a:r>
              <a:rPr lang="zh-CN" altLang="en-US" sz="4800" b="1" kern="0" dirty="0">
                <a:solidFill>
                  <a:prstClr val="white"/>
                </a:solidFill>
                <a:latin typeface="华文楷体"/>
                <a:ea typeface="华文楷体"/>
                <a:cs typeface="+mn-ea"/>
                <a:sym typeface="+mn-lt"/>
              </a:rPr>
              <a:t>市场竞争分析</a:t>
            </a:r>
            <a:endParaRPr lang="en-US" altLang="zh-CN" sz="4800" b="1" kern="0" dirty="0">
              <a:solidFill>
                <a:prstClr val="white"/>
              </a:solidFill>
              <a:latin typeface="华文楷体"/>
              <a:ea typeface="华文楷体"/>
              <a:cs typeface="+mn-ea"/>
              <a:sym typeface="+mn-lt"/>
            </a:endParaRPr>
          </a:p>
        </p:txBody>
      </p:sp>
      <p:sp>
        <p:nvSpPr>
          <p:cNvPr id="14" name="TextBox 5"/>
          <p:cNvSpPr txBox="1"/>
          <p:nvPr/>
        </p:nvSpPr>
        <p:spPr>
          <a:xfrm>
            <a:off x="1860929" y="2203883"/>
            <a:ext cx="1595310" cy="189821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735" b="0" i="0" u="none" strike="noStrike" kern="1200" cap="none" spc="0" normalizeH="0" baseline="0" noProof="0" dirty="0">
                <a:ln>
                  <a:noFill/>
                </a:ln>
                <a:solidFill>
                  <a:prstClr val="white"/>
                </a:solidFill>
                <a:effectLst/>
                <a:uLnTx/>
                <a:uFillTx/>
                <a:latin typeface="华文楷体"/>
                <a:ea typeface="华文楷体"/>
                <a:cs typeface="+mn-ea"/>
                <a:sym typeface="+mn-lt"/>
              </a:rPr>
              <a:t>02</a:t>
            </a:r>
            <a:endParaRPr kumimoji="0" lang="zh-CN" altLang="en-US" sz="11735" b="0" i="0" u="none" strike="noStrike" kern="1200" cap="none" spc="0" normalizeH="0" baseline="0" noProof="0" dirty="0">
              <a:ln>
                <a:noFill/>
              </a:ln>
              <a:solidFill>
                <a:prstClr val="white"/>
              </a:solidFill>
              <a:effectLst/>
              <a:uLnTx/>
              <a:uFillTx/>
              <a:latin typeface="华文楷体"/>
              <a:ea typeface="华文楷体"/>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79153" y="129531"/>
            <a:ext cx="10025539" cy="400110"/>
          </a:xfrm>
          <a:prstGeom prst="rect">
            <a:avLst/>
          </a:prstGeom>
          <a:noFill/>
        </p:spPr>
        <p:txBody>
          <a:bodyPr wrap="square" rtlCol="0">
            <a:spAutoFit/>
          </a:bodyPr>
          <a:lstStyle>
            <a:defPPr>
              <a:defRPr lang="zh-CN"/>
            </a:defPPr>
            <a:lvl1pPr marR="0" lvl="0" indent="0" fontAlgn="base">
              <a:lnSpc>
                <a:spcPct val="100000"/>
              </a:lnSpc>
              <a:spcBef>
                <a:spcPct val="0"/>
              </a:spcBef>
              <a:spcAft>
                <a:spcPct val="0"/>
              </a:spcAft>
              <a:buClrTx/>
              <a:buSzTx/>
              <a:buFontTx/>
              <a:buNone/>
              <a:defRPr kumimoji="0" sz="2000" b="1" i="0" u="none" strike="noStrike" cap="none" spc="0" normalizeH="0" baseline="0">
                <a:ln>
                  <a:noFill/>
                </a:ln>
                <a:solidFill>
                  <a:prstClr val="black"/>
                </a:solidFill>
                <a:effectLst/>
                <a:uLnTx/>
                <a:uFillTx/>
                <a:latin typeface="楷体" panose="02010609060101010101" pitchFamily="49" charset="-122"/>
                <a:ea typeface="楷体" panose="02010609060101010101" pitchFamily="49" charset="-122"/>
                <a:cs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mn-lt"/>
                <a:ea typeface="+mn-ea"/>
                <a:sym typeface="+mn-lt"/>
              </a:rPr>
              <a:t>2.1 </a:t>
            </a:r>
            <a:r>
              <a:rPr kumimoji="0" lang="zh-CN" altLang="en-US" b="1" i="0" u="none" strike="noStrike" kern="1200" cap="none" spc="0" normalizeH="0" baseline="0" noProof="0" dirty="0">
                <a:ln>
                  <a:noFill/>
                </a:ln>
                <a:solidFill>
                  <a:prstClr val="black"/>
                </a:solidFill>
                <a:effectLst/>
                <a:uLnTx/>
                <a:uFillTx/>
                <a:latin typeface="+mn-lt"/>
                <a:ea typeface="+mn-ea"/>
                <a:sym typeface="+mn-lt"/>
              </a:rPr>
              <a:t>上海土拍、销售市场政策</a:t>
            </a:r>
          </a:p>
        </p:txBody>
      </p:sp>
      <p:graphicFrame>
        <p:nvGraphicFramePr>
          <p:cNvPr id="7" name="表格 6">
            <a:extLst>
              <a:ext uri="{FF2B5EF4-FFF2-40B4-BE49-F238E27FC236}">
                <a16:creationId xmlns:a16="http://schemas.microsoft.com/office/drawing/2014/main" id="{47619FAD-464F-4A87-B9AC-2715B446DB4E}"/>
              </a:ext>
            </a:extLst>
          </p:cNvPr>
          <p:cNvGraphicFramePr>
            <a:graphicFrameLocks noGrp="1"/>
          </p:cNvGraphicFramePr>
          <p:nvPr/>
        </p:nvGraphicFramePr>
        <p:xfrm>
          <a:off x="279153" y="2047658"/>
          <a:ext cx="6111857" cy="4444224"/>
        </p:xfrm>
        <a:graphic>
          <a:graphicData uri="http://schemas.openxmlformats.org/drawingml/2006/table">
            <a:tbl>
              <a:tblPr/>
              <a:tblGrid>
                <a:gridCol w="774700">
                  <a:extLst>
                    <a:ext uri="{9D8B030D-6E8A-4147-A177-3AD203B41FA5}">
                      <a16:colId xmlns:a16="http://schemas.microsoft.com/office/drawing/2014/main" val="3901002219"/>
                    </a:ext>
                  </a:extLst>
                </a:gridCol>
                <a:gridCol w="1130300">
                  <a:extLst>
                    <a:ext uri="{9D8B030D-6E8A-4147-A177-3AD203B41FA5}">
                      <a16:colId xmlns:a16="http://schemas.microsoft.com/office/drawing/2014/main" val="679871257"/>
                    </a:ext>
                  </a:extLst>
                </a:gridCol>
                <a:gridCol w="4206857">
                  <a:extLst>
                    <a:ext uri="{9D8B030D-6E8A-4147-A177-3AD203B41FA5}">
                      <a16:colId xmlns:a16="http://schemas.microsoft.com/office/drawing/2014/main" val="3299849612"/>
                    </a:ext>
                  </a:extLst>
                </a:gridCol>
              </a:tblGrid>
              <a:tr h="328553">
                <a:tc gridSpan="2">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kern="1200" dirty="0">
                          <a:solidFill>
                            <a:schemeClr val="bg1"/>
                          </a:solidFill>
                          <a:effectLst/>
                          <a:latin typeface="+mn-lt"/>
                          <a:ea typeface="+mn-ea"/>
                          <a:cs typeface="+mn-ea"/>
                          <a:sym typeface="+mn-lt"/>
                        </a:rPr>
                        <a:t>具体政策</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400" b="1" i="0" u="none" strike="noStrike" kern="1200" dirty="0">
                        <a:solidFill>
                          <a:schemeClr val="bg1"/>
                        </a:solidFill>
                        <a:effectLst/>
                        <a:latin typeface="华文楷体" panose="02010600040101010101" pitchFamily="2" charset="-122"/>
                        <a:ea typeface="华文楷体" panose="02010600040101010101" pitchFamily="2" charset="-122"/>
                        <a:cs typeface="+mn-cs"/>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rgbClr val="C00000"/>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kern="1200" dirty="0">
                          <a:solidFill>
                            <a:schemeClr val="bg1"/>
                          </a:solidFill>
                          <a:effectLst/>
                          <a:latin typeface="+mn-lt"/>
                          <a:ea typeface="+mn-ea"/>
                          <a:cs typeface="+mn-ea"/>
                          <a:sym typeface="+mn-lt"/>
                        </a:rPr>
                        <a:t>具体规定</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43670033"/>
                  </a:ext>
                </a:extLst>
              </a:tr>
              <a:tr h="376375">
                <a:tc rowSpan="5">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报名阶段</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报名</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保证金</a:t>
                      </a:r>
                      <a:endParaRPr lang="en-US" altLang="zh-CN" sz="1200" b="0" i="0" u="none" strike="noStrike" dirty="0">
                        <a:solidFill>
                          <a:srgbClr val="000000"/>
                        </a:solidFill>
                        <a:effectLst/>
                        <a:latin typeface="+mn-lt"/>
                        <a:ea typeface="+mn-ea"/>
                        <a:cs typeface="+mn-ea"/>
                        <a:sym typeface="+mn-lt"/>
                      </a:endParaRPr>
                    </a:p>
                    <a:p>
                      <a:pPr marL="0" indent="0" algn="ctr" fontAlgn="ctr">
                        <a:buFont typeface="+mj-ea"/>
                        <a:buNone/>
                      </a:pPr>
                      <a:r>
                        <a:rPr lang="zh-CN" altLang="en-US" sz="1200" b="0" i="0" u="none" strike="noStrike" dirty="0">
                          <a:solidFill>
                            <a:srgbClr val="000000"/>
                          </a:solidFill>
                          <a:effectLst/>
                          <a:latin typeface="+mn-lt"/>
                          <a:ea typeface="+mn-ea"/>
                          <a:cs typeface="+mn-ea"/>
                          <a:sym typeface="+mn-lt"/>
                        </a:rPr>
                        <a:t>截止时间</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l" fontAlgn="ctr">
                        <a:buFont typeface="+mj-ea"/>
                        <a:buNone/>
                      </a:pPr>
                      <a:r>
                        <a:rPr lang="zh-CN" altLang="en-US" sz="1200" b="0" i="0" u="none" strike="noStrike" dirty="0">
                          <a:solidFill>
                            <a:srgbClr val="000000"/>
                          </a:solidFill>
                          <a:effectLst/>
                          <a:latin typeface="+mn-lt"/>
                          <a:ea typeface="+mn-ea"/>
                          <a:cs typeface="+mn-ea"/>
                          <a:sym typeface="+mn-lt"/>
                        </a:rPr>
                        <a:t>地块正式公告后约</a:t>
                      </a:r>
                      <a:r>
                        <a:rPr lang="en-US" altLang="zh-CN" sz="1200" b="0" i="0" u="none" strike="noStrike" dirty="0">
                          <a:solidFill>
                            <a:srgbClr val="000000"/>
                          </a:solidFill>
                          <a:effectLst/>
                          <a:latin typeface="+mn-lt"/>
                          <a:ea typeface="+mn-ea"/>
                          <a:cs typeface="+mn-ea"/>
                          <a:sym typeface="+mn-lt"/>
                        </a:rPr>
                        <a:t>25</a:t>
                      </a:r>
                      <a:r>
                        <a:rPr lang="zh-CN" altLang="en-US" sz="1200" b="0" i="0" u="none" strike="noStrike" dirty="0">
                          <a:solidFill>
                            <a:srgbClr val="000000"/>
                          </a:solidFill>
                          <a:effectLst/>
                          <a:latin typeface="+mn-lt"/>
                          <a:ea typeface="+mn-ea"/>
                          <a:cs typeface="+mn-ea"/>
                          <a:sym typeface="+mn-lt"/>
                        </a:rPr>
                        <a:t>天报名</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保证金截止</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057016296"/>
                  </a:ext>
                </a:extLst>
              </a:tr>
              <a:tr h="199839">
                <a:tc vMerge="1">
                  <a:txBody>
                    <a:bodyPr/>
                    <a:lstStyle/>
                    <a:p>
                      <a:pPr marL="0" indent="0" algn="ctr" fontAlgn="ctr">
                        <a:buFont typeface="+mj-ea"/>
                        <a:buNone/>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资金冻结时间</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l" fontAlgn="ctr">
                        <a:buFont typeface="+mj-ea"/>
                        <a:buNone/>
                      </a:pPr>
                      <a:r>
                        <a:rPr lang="zh-CN" altLang="en-US" sz="1200" b="0" i="0" u="none" strike="noStrike" dirty="0">
                          <a:solidFill>
                            <a:srgbClr val="000000"/>
                          </a:solidFill>
                          <a:effectLst/>
                          <a:latin typeface="+mn-lt"/>
                          <a:ea typeface="+mn-ea"/>
                          <a:cs typeface="+mn-ea"/>
                          <a:sym typeface="+mn-lt"/>
                        </a:rPr>
                        <a:t>报名截止后第</a:t>
                      </a:r>
                      <a:r>
                        <a:rPr lang="en-US" altLang="zh-CN" sz="1200" b="0" i="0" u="none" strike="noStrike" dirty="0">
                          <a:solidFill>
                            <a:srgbClr val="000000"/>
                          </a:solidFill>
                          <a:effectLst/>
                          <a:latin typeface="+mn-lt"/>
                          <a:ea typeface="+mn-ea"/>
                          <a:cs typeface="+mn-ea"/>
                          <a:sym typeface="+mn-lt"/>
                        </a:rPr>
                        <a:t>1</a:t>
                      </a:r>
                      <a:r>
                        <a:rPr lang="zh-CN" altLang="en-US" sz="1200" b="0" i="0" u="none" strike="noStrike" dirty="0">
                          <a:solidFill>
                            <a:srgbClr val="000000"/>
                          </a:solidFill>
                          <a:effectLst/>
                          <a:latin typeface="+mn-lt"/>
                          <a:ea typeface="+mn-ea"/>
                          <a:cs typeface="+mn-ea"/>
                          <a:sym typeface="+mn-lt"/>
                        </a:rPr>
                        <a:t>天冻结竞买资金</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9351086"/>
                  </a:ext>
                </a:extLst>
              </a:tr>
              <a:tr h="199839">
                <a:tc vMerge="1">
                  <a:txBody>
                    <a:bodyPr/>
                    <a:lstStyle/>
                    <a:p>
                      <a:pPr marL="0" indent="0" algn="ctr" fontAlgn="ctr">
                        <a:buFont typeface="+mj-ea"/>
                        <a:buNone/>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竞拍时间</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l" fontAlgn="ctr">
                        <a:buFont typeface="+mj-ea"/>
                        <a:buNone/>
                      </a:pPr>
                      <a:r>
                        <a:rPr lang="zh-CN" altLang="en-US" sz="1200" b="0" i="0" u="none" strike="noStrike" dirty="0">
                          <a:solidFill>
                            <a:srgbClr val="000000"/>
                          </a:solidFill>
                          <a:effectLst/>
                          <a:latin typeface="+mn-lt"/>
                          <a:ea typeface="+mn-ea"/>
                          <a:cs typeface="+mn-ea"/>
                          <a:sym typeface="+mn-lt"/>
                        </a:rPr>
                        <a:t>报名截止后地</a:t>
                      </a:r>
                      <a:r>
                        <a:rPr lang="en-US" altLang="zh-CN" sz="1200" b="0" i="0" u="none" strike="noStrike" dirty="0">
                          <a:solidFill>
                            <a:srgbClr val="000000"/>
                          </a:solidFill>
                          <a:effectLst/>
                          <a:latin typeface="+mn-lt"/>
                          <a:ea typeface="+mn-ea"/>
                          <a:cs typeface="+mn-ea"/>
                          <a:sym typeface="+mn-lt"/>
                        </a:rPr>
                        <a:t>2</a:t>
                      </a:r>
                      <a:r>
                        <a:rPr lang="zh-CN" altLang="en-US" sz="1200" b="0" i="0" u="none" strike="noStrike" dirty="0">
                          <a:solidFill>
                            <a:srgbClr val="000000"/>
                          </a:solidFill>
                          <a:effectLst/>
                          <a:latin typeface="+mn-lt"/>
                          <a:ea typeface="+mn-ea"/>
                          <a:cs typeface="+mn-ea"/>
                          <a:sym typeface="+mn-lt"/>
                        </a:rPr>
                        <a:t>天开始竞拍</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075149169"/>
                  </a:ext>
                </a:extLst>
              </a:tr>
              <a:tr h="376375">
                <a:tc vMerge="1">
                  <a:txBody>
                    <a:bodyPr/>
                    <a:lstStyle/>
                    <a:p>
                      <a:pPr marL="0" indent="0" algn="ctr" fontAlgn="ctr">
                        <a:buFont typeface="+mj-ea"/>
                        <a:buNone/>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竞买人资格</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房地产开发资质</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同一集团单一报名主体</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05331534"/>
                  </a:ext>
                </a:extLst>
              </a:tr>
              <a:tr h="743199">
                <a:tc vMerge="1">
                  <a:txBody>
                    <a:bodyPr/>
                    <a:lstStyle/>
                    <a:p>
                      <a:pPr marL="0" indent="0" algn="ctr" fontAlgn="ctr">
                        <a:buFont typeface="+mj-ea"/>
                        <a:buNone/>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资金需求</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228600" indent="-228600" algn="l" fontAlgn="ctr">
                        <a:buFont typeface="+mj-ea"/>
                        <a:buAutoNum type="circleNumDbPlain"/>
                      </a:pPr>
                      <a:r>
                        <a:rPr lang="zh-CN" altLang="en-US" sz="1200" b="0" i="0" u="none" strike="noStrike" dirty="0">
                          <a:solidFill>
                            <a:srgbClr val="C00000"/>
                          </a:solidFill>
                          <a:effectLst/>
                          <a:latin typeface="+mn-lt"/>
                          <a:ea typeface="+mn-ea"/>
                          <a:cs typeface="+mn-ea"/>
                          <a:sym typeface="+mn-lt"/>
                        </a:rPr>
                        <a:t>全额土地款：保证金</a:t>
                      </a:r>
                      <a:r>
                        <a:rPr lang="en-US" altLang="zh-CN" sz="1200" b="0" i="0" u="none" strike="noStrike" dirty="0">
                          <a:solidFill>
                            <a:srgbClr val="C00000"/>
                          </a:solidFill>
                          <a:effectLst/>
                          <a:latin typeface="+mn-lt"/>
                          <a:ea typeface="+mn-ea"/>
                          <a:cs typeface="+mn-ea"/>
                          <a:sym typeface="+mn-lt"/>
                        </a:rPr>
                        <a:t>【</a:t>
                      </a:r>
                      <a:r>
                        <a:rPr lang="zh-CN" altLang="en-US" sz="1200" b="0" i="0" u="none" strike="noStrike" dirty="0">
                          <a:solidFill>
                            <a:srgbClr val="C00000"/>
                          </a:solidFill>
                          <a:effectLst/>
                          <a:latin typeface="+mn-lt"/>
                          <a:ea typeface="+mn-ea"/>
                          <a:cs typeface="+mn-ea"/>
                          <a:sym typeface="+mn-lt"/>
                        </a:rPr>
                        <a:t>起拍价</a:t>
                      </a:r>
                      <a:r>
                        <a:rPr lang="en-US" altLang="zh-CN" sz="1200" b="0" i="0" u="none" strike="noStrike" dirty="0">
                          <a:solidFill>
                            <a:srgbClr val="C00000"/>
                          </a:solidFill>
                          <a:effectLst/>
                          <a:latin typeface="+mn-lt"/>
                          <a:ea typeface="+mn-ea"/>
                          <a:cs typeface="+mn-ea"/>
                          <a:sym typeface="+mn-lt"/>
                        </a:rPr>
                        <a:t>20%】+</a:t>
                      </a:r>
                      <a:r>
                        <a:rPr lang="zh-CN" altLang="en-US" sz="1200" b="0" i="0" u="none" strike="noStrike" dirty="0">
                          <a:solidFill>
                            <a:srgbClr val="C00000"/>
                          </a:solidFill>
                          <a:effectLst/>
                          <a:latin typeface="+mn-lt"/>
                          <a:ea typeface="+mn-ea"/>
                          <a:cs typeface="+mn-ea"/>
                          <a:sym typeface="+mn-lt"/>
                        </a:rPr>
                        <a:t>冻结资金。</a:t>
                      </a:r>
                      <a:endParaRPr lang="en-US" altLang="zh-CN" sz="1200" b="0" i="0" u="none" strike="noStrike" dirty="0">
                        <a:solidFill>
                          <a:srgbClr val="C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竞得后保证金不可直接抵作土地款，第一笔土地款缴清后</a:t>
                      </a:r>
                      <a:r>
                        <a:rPr lang="en-US" altLang="zh-CN" sz="1200" b="0" i="0" u="none" strike="noStrike" dirty="0">
                          <a:solidFill>
                            <a:srgbClr val="000000"/>
                          </a:solidFill>
                          <a:effectLst/>
                          <a:latin typeface="+mn-lt"/>
                          <a:ea typeface="+mn-ea"/>
                          <a:cs typeface="+mn-ea"/>
                          <a:sym typeface="+mn-lt"/>
                        </a:rPr>
                        <a:t>5</a:t>
                      </a:r>
                      <a:r>
                        <a:rPr lang="zh-CN" altLang="en-US" sz="1200" b="0" i="0" u="none" strike="noStrike" dirty="0">
                          <a:solidFill>
                            <a:srgbClr val="000000"/>
                          </a:solidFill>
                          <a:effectLst/>
                          <a:latin typeface="+mn-lt"/>
                          <a:ea typeface="+mn-ea"/>
                          <a:cs typeface="+mn-ea"/>
                          <a:sym typeface="+mn-lt"/>
                        </a:rPr>
                        <a:t>个工作日内退回。</a:t>
                      </a:r>
                      <a:endParaRPr lang="en-US" altLang="zh-CN" sz="1200" b="0" i="0" u="none" strike="noStrike" dirty="0">
                        <a:solidFill>
                          <a:srgbClr val="000000"/>
                        </a:solidFill>
                        <a:effectLst/>
                        <a:latin typeface="+mn-lt"/>
                        <a:ea typeface="+mn-ea"/>
                        <a:cs typeface="+mn-ea"/>
                        <a:sym typeface="+mn-lt"/>
                      </a:endParaRPr>
                    </a:p>
                    <a:p>
                      <a:pPr marL="228600" marR="0" lvl="0" indent="-228600" algn="l" defTabSz="914400" rtl="0" eaLnBrk="1" fontAlgn="ctr" latinLnBrk="0" hangingPunct="1">
                        <a:lnSpc>
                          <a:spcPct val="100000"/>
                        </a:lnSpc>
                        <a:spcBef>
                          <a:spcPts val="0"/>
                        </a:spcBef>
                        <a:spcAft>
                          <a:spcPts val="0"/>
                        </a:spcAft>
                        <a:buClrTx/>
                        <a:buSzTx/>
                        <a:buFont typeface="+mj-ea"/>
                        <a:buAutoNum type="circleNumDbPlain"/>
                        <a:tabLst/>
                        <a:defRPr/>
                      </a:pPr>
                      <a:r>
                        <a:rPr lang="zh-CN" altLang="en-US" sz="1200" b="0" i="0" u="none" strike="noStrike" dirty="0">
                          <a:solidFill>
                            <a:srgbClr val="C00000"/>
                          </a:solidFill>
                          <a:effectLst/>
                          <a:latin typeface="+mn-lt"/>
                          <a:ea typeface="+mn-ea"/>
                          <a:cs typeface="+mn-ea"/>
                          <a:sym typeface="+mn-lt"/>
                        </a:rPr>
                        <a:t>自有资金报名前事务所审核盖章。</a:t>
                      </a:r>
                      <a:endParaRPr lang="en-US" altLang="zh-CN" sz="1200" b="0" i="0" u="none" strike="noStrike" dirty="0">
                        <a:solidFill>
                          <a:srgbClr val="C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43813551"/>
                  </a:ext>
                </a:extLst>
              </a:tr>
              <a:tr h="1110022">
                <a:tc gridSpan="2">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竞拍</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marL="228600" indent="-228600" algn="ctr" fontAlgn="ctr">
                        <a:buFont typeface="+mj-ea"/>
                        <a:buAutoNum type="circleNumDbPlain"/>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双高双竞</a:t>
                      </a:r>
                      <a:r>
                        <a:rPr kumimoji="0" lang="en-US" altLang="zh-CN" sz="1200" b="0"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1200" b="0" i="0" u="none" strike="noStrike" kern="1200" cap="none" spc="0" normalizeH="0" baseline="0" noProof="0" dirty="0">
                          <a:ln>
                            <a:noFill/>
                          </a:ln>
                          <a:solidFill>
                            <a:srgbClr val="C00000"/>
                          </a:solidFill>
                          <a:effectLst/>
                          <a:uLnTx/>
                          <a:uFillTx/>
                          <a:latin typeface="+mn-lt"/>
                          <a:ea typeface="+mn-ea"/>
                          <a:cs typeface="+mn-ea"/>
                          <a:sym typeface="+mn-lt"/>
                        </a:rPr>
                        <a:t>价高者得</a:t>
                      </a:r>
                      <a:r>
                        <a:rPr kumimoji="0" lang="en-US" altLang="zh-CN" sz="1200" b="0" i="0" u="none" strike="noStrike" kern="1200" cap="none" spc="0" normalizeH="0" baseline="0" noProof="0" dirty="0">
                          <a:ln>
                            <a:noFill/>
                          </a:ln>
                          <a:solidFill>
                            <a:srgbClr val="000000"/>
                          </a:solidFill>
                          <a:effectLst/>
                          <a:uLnTx/>
                          <a:uFillTx/>
                          <a:latin typeface="+mn-lt"/>
                          <a:ea typeface="+mn-ea"/>
                          <a:cs typeface="+mn-ea"/>
                          <a:sym typeface="+mn-lt"/>
                        </a:rPr>
                        <a:t>】</a:t>
                      </a:r>
                    </a:p>
                    <a:p>
                      <a:pPr marL="228600" marR="0" lvl="0" indent="-228600" algn="l" defTabSz="914400" rtl="0" eaLnBrk="1" fontAlgn="ctr" latinLnBrk="0" hangingPunct="1">
                        <a:lnSpc>
                          <a:spcPct val="100000"/>
                        </a:lnSpc>
                        <a:spcBef>
                          <a:spcPts val="0"/>
                        </a:spcBef>
                        <a:spcAft>
                          <a:spcPts val="0"/>
                        </a:spcAft>
                        <a:buClrTx/>
                        <a:buSzTx/>
                        <a:buFont typeface="+mj-ea"/>
                        <a:buAutoNum type="circleNumDbPlain"/>
                        <a:tabLst/>
                        <a:defRPr/>
                      </a:pP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第一阶段：自由竞价到中止价</a:t>
                      </a:r>
                      <a:r>
                        <a:rPr kumimoji="0" lang="en-US" altLang="zh-CN" sz="1200" b="0"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溢价率</a:t>
                      </a:r>
                      <a:r>
                        <a:rPr kumimoji="0" lang="en-US" altLang="zh-CN" sz="1200" b="0" i="0" u="none" strike="noStrike" kern="1200" cap="none" spc="0" normalizeH="0" baseline="0" noProof="0" dirty="0">
                          <a:ln>
                            <a:noFill/>
                          </a:ln>
                          <a:solidFill>
                            <a:srgbClr val="000000"/>
                          </a:solidFill>
                          <a:effectLst/>
                          <a:uLnTx/>
                          <a:uFillTx/>
                          <a:latin typeface="+mn-lt"/>
                          <a:ea typeface="+mn-ea"/>
                          <a:cs typeface="+mn-ea"/>
                          <a:sym typeface="+mn-lt"/>
                        </a:rPr>
                        <a:t>30-40%】</a:t>
                      </a: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后竞高品质指标（装修标准→公共服务设施面积→高端人才房配建比例）。</a:t>
                      </a:r>
                      <a:r>
                        <a:rPr kumimoji="0" lang="zh-CN" altLang="en-US" sz="1200" b="0" i="0" u="none" strike="noStrike" kern="1200" cap="none" spc="0" normalizeH="0" baseline="0" noProof="0" dirty="0">
                          <a:ln>
                            <a:noFill/>
                          </a:ln>
                          <a:solidFill>
                            <a:srgbClr val="C00000"/>
                          </a:solidFill>
                          <a:effectLst/>
                          <a:uLnTx/>
                          <a:uFillTx/>
                          <a:latin typeface="+mn-lt"/>
                          <a:ea typeface="+mn-ea"/>
                          <a:cs typeface="+mn-ea"/>
                          <a:sym typeface="+mn-lt"/>
                        </a:rPr>
                        <a:t>若不到中止价，价高则得。</a:t>
                      </a:r>
                      <a:endParaRPr kumimoji="0" lang="en-US" altLang="zh-CN" sz="1200" b="0" i="0" u="none" strike="noStrike" kern="1200" cap="none" spc="0" normalizeH="0" baseline="0" noProof="0" dirty="0">
                        <a:ln>
                          <a:noFill/>
                        </a:ln>
                        <a:solidFill>
                          <a:srgbClr val="C00000"/>
                        </a:solidFill>
                        <a:effectLst/>
                        <a:uLnTx/>
                        <a:uFillTx/>
                        <a:latin typeface="+mn-lt"/>
                        <a:ea typeface="+mn-ea"/>
                        <a:cs typeface="+mn-ea"/>
                        <a:sym typeface="+mn-lt"/>
                      </a:endParaRPr>
                    </a:p>
                    <a:p>
                      <a:pPr marL="228600" marR="0" lvl="0" indent="-228600" algn="l" defTabSz="914400" rtl="0" eaLnBrk="1" fontAlgn="ctr" latinLnBrk="0" hangingPunct="1">
                        <a:lnSpc>
                          <a:spcPct val="100000"/>
                        </a:lnSpc>
                        <a:spcBef>
                          <a:spcPts val="0"/>
                        </a:spcBef>
                        <a:spcAft>
                          <a:spcPts val="0"/>
                        </a:spcAft>
                        <a:buClrTx/>
                        <a:buSzTx/>
                        <a:buFont typeface="+mj-ea"/>
                        <a:buAutoNum type="circleNumDbPlain"/>
                        <a:tabLst/>
                        <a:defRPr/>
                      </a:pP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第二阶段：竞价到高品质上限后，继续现场竞价，</a:t>
                      </a:r>
                      <a:r>
                        <a:rPr kumimoji="0" lang="zh-CN" altLang="en-US" sz="1200" b="0" i="0" u="none" strike="noStrike" kern="1200" cap="none" spc="0" normalizeH="0" baseline="0" noProof="0" dirty="0">
                          <a:ln>
                            <a:noFill/>
                          </a:ln>
                          <a:solidFill>
                            <a:srgbClr val="C00000"/>
                          </a:solidFill>
                          <a:effectLst/>
                          <a:uLnTx/>
                          <a:uFillTx/>
                          <a:latin typeface="+mn-lt"/>
                          <a:ea typeface="+mn-ea"/>
                          <a:cs typeface="+mn-ea"/>
                          <a:sym typeface="+mn-lt"/>
                        </a:rPr>
                        <a:t>价高者得</a:t>
                      </a:r>
                      <a:r>
                        <a:rPr kumimoji="0" lang="zh-CN" altLang="en-US" sz="1200" b="0" i="0" u="none" strike="noStrike" kern="1200" cap="none" spc="0" normalizeH="0" baseline="0" noProof="0" dirty="0">
                          <a:ln>
                            <a:noFill/>
                          </a:ln>
                          <a:solidFill>
                            <a:srgbClr val="000000"/>
                          </a:solidFill>
                          <a:effectLst/>
                          <a:uLnTx/>
                          <a:uFillTx/>
                          <a:latin typeface="+mn-lt"/>
                          <a:ea typeface="+mn-ea"/>
                          <a:cs typeface="+mn-ea"/>
                          <a:sym typeface="+mn-lt"/>
                        </a:rPr>
                        <a:t>。</a:t>
                      </a:r>
                      <a:endParaRPr kumimoji="0" lang="en-US" altLang="zh-CN" sz="1200" b="0" i="0" u="none" strike="noStrike" kern="1200" cap="none" spc="0" normalizeH="0" baseline="0" noProof="0" dirty="0">
                        <a:ln>
                          <a:noFill/>
                        </a:ln>
                        <a:solidFill>
                          <a:srgbClr val="000000"/>
                        </a:solidFill>
                        <a:effectLst/>
                        <a:uLnTx/>
                        <a:uFillTx/>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210852517"/>
                  </a:ext>
                </a:extLst>
              </a:tr>
              <a:tr h="1110022">
                <a:tc gridSpan="2">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土地款支付</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marL="228600" indent="-228600" algn="ctr" fontAlgn="ctr">
                        <a:buFont typeface="+mj-ea"/>
                        <a:buAutoNum type="circleNumDbPlain"/>
                      </a:pPr>
                      <a:endParaRPr lang="zh-CN" altLang="en-US" sz="14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lnL w="9525"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9525" cap="flat" cmpd="sng" algn="ctr">
                      <a:solidFill>
                        <a:schemeClr val="tx1">
                          <a:lumMod val="65000"/>
                          <a:lumOff val="35000"/>
                        </a:schemeClr>
                      </a:solidFill>
                      <a:prstDash val="solid"/>
                      <a:round/>
                      <a:headEnd type="none" w="med" len="med"/>
                      <a:tailEnd type="none" w="med" len="med"/>
                    </a:lnT>
                    <a:lnB w="952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第一笔：</a:t>
                      </a:r>
                      <a:r>
                        <a:rPr lang="en-US" altLang="zh-CN" sz="1200" b="0" i="0" u="none" strike="noStrike" dirty="0">
                          <a:solidFill>
                            <a:srgbClr val="000000"/>
                          </a:solidFill>
                          <a:effectLst/>
                          <a:latin typeface="+mn-lt"/>
                          <a:ea typeface="+mn-ea"/>
                          <a:cs typeface="+mn-ea"/>
                          <a:sym typeface="+mn-lt"/>
                        </a:rPr>
                        <a:t>20%</a:t>
                      </a:r>
                      <a:r>
                        <a:rPr lang="zh-CN" altLang="en-US" sz="1200" b="0" i="0" u="none" strike="noStrike" dirty="0">
                          <a:solidFill>
                            <a:srgbClr val="000000"/>
                          </a:solidFill>
                          <a:effectLst/>
                          <a:latin typeface="+mn-lt"/>
                          <a:ea typeface="+mn-ea"/>
                          <a:cs typeface="+mn-ea"/>
                          <a:sym typeface="+mn-lt"/>
                        </a:rPr>
                        <a:t>土地款（从冻结资金里直接转账）。土地合同签订</a:t>
                      </a:r>
                      <a:r>
                        <a:rPr lang="en-US" altLang="zh-CN" sz="1200" b="0" i="0" u="none" strike="noStrike" dirty="0">
                          <a:solidFill>
                            <a:srgbClr val="000000"/>
                          </a:solidFill>
                          <a:effectLst/>
                          <a:latin typeface="+mn-lt"/>
                          <a:ea typeface="+mn-ea"/>
                          <a:cs typeface="+mn-ea"/>
                          <a:sym typeface="+mn-lt"/>
                        </a:rPr>
                        <a:t>5</a:t>
                      </a:r>
                      <a:r>
                        <a:rPr lang="zh-CN" altLang="en-US" sz="1200" b="0" i="0" u="none" strike="noStrike" dirty="0">
                          <a:solidFill>
                            <a:srgbClr val="000000"/>
                          </a:solidFill>
                          <a:effectLst/>
                          <a:latin typeface="+mn-lt"/>
                          <a:ea typeface="+mn-ea"/>
                          <a:cs typeface="+mn-ea"/>
                          <a:sym typeface="+mn-lt"/>
                        </a:rPr>
                        <a:t>个工作日。</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第二笔：</a:t>
                      </a:r>
                      <a:r>
                        <a:rPr lang="en-US" altLang="zh-CN" sz="1200" b="0" i="0" u="none" strike="noStrike" dirty="0">
                          <a:solidFill>
                            <a:srgbClr val="000000"/>
                          </a:solidFill>
                          <a:effectLst/>
                          <a:latin typeface="+mn-lt"/>
                          <a:ea typeface="+mn-ea"/>
                          <a:cs typeface="+mn-ea"/>
                          <a:sym typeface="+mn-lt"/>
                        </a:rPr>
                        <a:t>30%</a:t>
                      </a:r>
                      <a:r>
                        <a:rPr lang="zh-CN" altLang="en-US" sz="1200" b="0" i="0" u="none" strike="noStrike" dirty="0">
                          <a:solidFill>
                            <a:srgbClr val="000000"/>
                          </a:solidFill>
                          <a:effectLst/>
                          <a:latin typeface="+mn-lt"/>
                          <a:ea typeface="+mn-ea"/>
                          <a:cs typeface="+mn-ea"/>
                          <a:sym typeface="+mn-lt"/>
                        </a:rPr>
                        <a:t>土地款（从冻结资金里直接转账）。土地合同签订</a:t>
                      </a:r>
                      <a:r>
                        <a:rPr lang="en-US" altLang="zh-CN" sz="1200" b="0" i="0" u="none" strike="noStrike" dirty="0">
                          <a:solidFill>
                            <a:srgbClr val="000000"/>
                          </a:solidFill>
                          <a:effectLst/>
                          <a:latin typeface="+mn-lt"/>
                          <a:ea typeface="+mn-ea"/>
                          <a:cs typeface="+mn-ea"/>
                          <a:sym typeface="+mn-lt"/>
                        </a:rPr>
                        <a:t>30</a:t>
                      </a:r>
                      <a:r>
                        <a:rPr lang="zh-CN" altLang="en-US" sz="1200" b="0" i="0" u="none" strike="noStrike" dirty="0">
                          <a:solidFill>
                            <a:srgbClr val="000000"/>
                          </a:solidFill>
                          <a:effectLst/>
                          <a:latin typeface="+mn-lt"/>
                          <a:ea typeface="+mn-ea"/>
                          <a:cs typeface="+mn-ea"/>
                          <a:sym typeface="+mn-lt"/>
                        </a:rPr>
                        <a:t>日内。（一般都会和第一笔一起支付，因为土地款支付到</a:t>
                      </a:r>
                      <a:r>
                        <a:rPr lang="en-US" altLang="zh-CN" sz="1200" b="0" i="0" u="none" strike="noStrike" dirty="0">
                          <a:solidFill>
                            <a:srgbClr val="000000"/>
                          </a:solidFill>
                          <a:effectLst/>
                          <a:latin typeface="+mn-lt"/>
                          <a:ea typeface="+mn-ea"/>
                          <a:cs typeface="+mn-ea"/>
                          <a:sym typeface="+mn-lt"/>
                        </a:rPr>
                        <a:t>50%</a:t>
                      </a:r>
                      <a:r>
                        <a:rPr lang="zh-CN" altLang="en-US" sz="1200" b="0" i="0" u="none" strike="noStrike" dirty="0">
                          <a:solidFill>
                            <a:srgbClr val="000000"/>
                          </a:solidFill>
                          <a:effectLst/>
                          <a:latin typeface="+mn-lt"/>
                          <a:ea typeface="+mn-ea"/>
                          <a:cs typeface="+mn-ea"/>
                          <a:sym typeface="+mn-lt"/>
                        </a:rPr>
                        <a:t>，冻结资金的剩余资金可以解冻调走）。</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第三笔：</a:t>
                      </a:r>
                      <a:r>
                        <a:rPr lang="en-US" altLang="zh-CN" sz="1200" b="0" i="0" u="none" strike="noStrike" dirty="0">
                          <a:solidFill>
                            <a:srgbClr val="000000"/>
                          </a:solidFill>
                          <a:effectLst/>
                          <a:latin typeface="+mn-lt"/>
                          <a:ea typeface="+mn-ea"/>
                          <a:cs typeface="+mn-ea"/>
                          <a:sym typeface="+mn-lt"/>
                        </a:rPr>
                        <a:t>50%</a:t>
                      </a:r>
                      <a:r>
                        <a:rPr lang="zh-CN" altLang="en-US" sz="1200" b="0" i="0" u="none" strike="noStrike" dirty="0">
                          <a:solidFill>
                            <a:srgbClr val="000000"/>
                          </a:solidFill>
                          <a:effectLst/>
                          <a:latin typeface="+mn-lt"/>
                          <a:ea typeface="+mn-ea"/>
                          <a:cs typeface="+mn-ea"/>
                          <a:sym typeface="+mn-lt"/>
                        </a:rPr>
                        <a:t>土地款。土地合同签订</a:t>
                      </a:r>
                      <a:r>
                        <a:rPr lang="en-US" altLang="zh-CN" sz="1200" b="0" i="0" u="none" strike="noStrike" dirty="0">
                          <a:solidFill>
                            <a:srgbClr val="000000"/>
                          </a:solidFill>
                          <a:effectLst/>
                          <a:latin typeface="+mn-lt"/>
                          <a:ea typeface="+mn-ea"/>
                          <a:cs typeface="+mn-ea"/>
                          <a:sym typeface="+mn-lt"/>
                        </a:rPr>
                        <a:t>30</a:t>
                      </a:r>
                      <a:r>
                        <a:rPr lang="zh-CN" altLang="en-US" sz="1200" b="0" i="0" u="none" strike="noStrike" dirty="0">
                          <a:solidFill>
                            <a:srgbClr val="000000"/>
                          </a:solidFill>
                          <a:effectLst/>
                          <a:latin typeface="+mn-lt"/>
                          <a:ea typeface="+mn-ea"/>
                          <a:cs typeface="+mn-ea"/>
                          <a:sym typeface="+mn-lt"/>
                        </a:rPr>
                        <a:t>个工作日。</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102452976"/>
                  </a:ext>
                </a:extLst>
              </a:tr>
            </a:tbl>
          </a:graphicData>
        </a:graphic>
      </p:graphicFrame>
      <p:graphicFrame>
        <p:nvGraphicFramePr>
          <p:cNvPr id="8" name="表格 7">
            <a:extLst>
              <a:ext uri="{FF2B5EF4-FFF2-40B4-BE49-F238E27FC236}">
                <a16:creationId xmlns:a16="http://schemas.microsoft.com/office/drawing/2014/main" id="{74246B19-C963-449D-B1DA-A0E58DF02D7A}"/>
              </a:ext>
            </a:extLst>
          </p:cNvPr>
          <p:cNvGraphicFramePr>
            <a:graphicFrameLocks noGrp="1"/>
          </p:cNvGraphicFramePr>
          <p:nvPr/>
        </p:nvGraphicFramePr>
        <p:xfrm>
          <a:off x="6632819" y="2047661"/>
          <a:ext cx="5337157" cy="4430311"/>
        </p:xfrm>
        <a:graphic>
          <a:graphicData uri="http://schemas.openxmlformats.org/drawingml/2006/table">
            <a:tbl>
              <a:tblPr/>
              <a:tblGrid>
                <a:gridCol w="1130300">
                  <a:extLst>
                    <a:ext uri="{9D8B030D-6E8A-4147-A177-3AD203B41FA5}">
                      <a16:colId xmlns:a16="http://schemas.microsoft.com/office/drawing/2014/main" val="679871257"/>
                    </a:ext>
                  </a:extLst>
                </a:gridCol>
                <a:gridCol w="4206857">
                  <a:extLst>
                    <a:ext uri="{9D8B030D-6E8A-4147-A177-3AD203B41FA5}">
                      <a16:colId xmlns:a16="http://schemas.microsoft.com/office/drawing/2014/main" val="3299849612"/>
                    </a:ext>
                  </a:extLst>
                </a:gridCol>
              </a:tblGrid>
              <a:tr h="283751">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kern="1200" dirty="0">
                          <a:solidFill>
                            <a:schemeClr val="bg1"/>
                          </a:solidFill>
                          <a:effectLst/>
                          <a:latin typeface="+mn-lt"/>
                          <a:ea typeface="+mn-ea"/>
                          <a:cs typeface="+mn-ea"/>
                          <a:sym typeface="+mn-lt"/>
                        </a:rPr>
                        <a:t>具体政策</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kern="1200" dirty="0">
                          <a:solidFill>
                            <a:schemeClr val="bg1"/>
                          </a:solidFill>
                          <a:effectLst/>
                          <a:latin typeface="+mn-lt"/>
                          <a:ea typeface="+mn-ea"/>
                          <a:cs typeface="+mn-ea"/>
                          <a:sym typeface="+mn-lt"/>
                        </a:rPr>
                        <a:t>具体规定</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43670033"/>
                  </a:ext>
                </a:extLst>
              </a:tr>
              <a:tr h="1624359">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限购</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本市户籍单身</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家庭：外环内限购</a:t>
                      </a:r>
                      <a:r>
                        <a:rPr lang="en-US" altLang="zh-CN" sz="1200" b="0" i="0" u="none" strike="noStrike" dirty="0">
                          <a:solidFill>
                            <a:srgbClr val="000000"/>
                          </a:solidFill>
                          <a:effectLst/>
                          <a:latin typeface="+mn-lt"/>
                          <a:ea typeface="+mn-ea"/>
                          <a:cs typeface="+mn-ea"/>
                          <a:sym typeface="+mn-lt"/>
                        </a:rPr>
                        <a:t>2</a:t>
                      </a:r>
                      <a:r>
                        <a:rPr lang="zh-CN" altLang="en-US" sz="1200" b="0" i="0" u="none" strike="noStrike" dirty="0">
                          <a:solidFill>
                            <a:srgbClr val="000000"/>
                          </a:solidFill>
                          <a:effectLst/>
                          <a:latin typeface="+mn-lt"/>
                          <a:ea typeface="+mn-ea"/>
                          <a:cs typeface="+mn-ea"/>
                          <a:sym typeface="+mn-lt"/>
                        </a:rPr>
                        <a:t>套，多孩家庭可增购</a:t>
                      </a:r>
                      <a:r>
                        <a:rPr lang="en-US" altLang="zh-CN" sz="1200" b="0" i="0" u="none" strike="noStrike" dirty="0">
                          <a:solidFill>
                            <a:srgbClr val="000000"/>
                          </a:solidFill>
                          <a:effectLst/>
                          <a:latin typeface="+mn-lt"/>
                          <a:ea typeface="+mn-ea"/>
                          <a:cs typeface="+mn-ea"/>
                          <a:sym typeface="+mn-lt"/>
                        </a:rPr>
                        <a:t>1</a:t>
                      </a:r>
                      <a:r>
                        <a:rPr lang="zh-CN" altLang="en-US" sz="1200" b="0" i="0" u="none" strike="noStrike" dirty="0">
                          <a:solidFill>
                            <a:srgbClr val="000000"/>
                          </a:solidFill>
                          <a:effectLst/>
                          <a:latin typeface="+mn-lt"/>
                          <a:ea typeface="+mn-ea"/>
                          <a:cs typeface="+mn-ea"/>
                          <a:sym typeface="+mn-lt"/>
                        </a:rPr>
                        <a:t>套。外环外不限购。</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非户籍外地单身</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家庭（居住证不满</a:t>
                      </a:r>
                      <a:r>
                        <a:rPr lang="en-US" altLang="zh-CN" sz="1200" b="0" i="0" u="none" strike="noStrike" dirty="0">
                          <a:solidFill>
                            <a:srgbClr val="000000"/>
                          </a:solidFill>
                          <a:effectLst/>
                          <a:latin typeface="+mn-lt"/>
                          <a:ea typeface="+mn-ea"/>
                          <a:cs typeface="+mn-ea"/>
                          <a:sym typeface="+mn-lt"/>
                        </a:rPr>
                        <a:t>120</a:t>
                      </a:r>
                      <a:r>
                        <a:rPr lang="zh-CN" altLang="en-US" sz="1200" b="0" i="0" u="none" strike="noStrike" dirty="0">
                          <a:solidFill>
                            <a:srgbClr val="000000"/>
                          </a:solidFill>
                          <a:effectLst/>
                          <a:latin typeface="+mn-lt"/>
                          <a:ea typeface="+mn-ea"/>
                          <a:cs typeface="+mn-ea"/>
                          <a:sym typeface="+mn-lt"/>
                        </a:rPr>
                        <a:t>或社保不满</a:t>
                      </a:r>
                      <a:r>
                        <a:rPr lang="en-US" altLang="zh-CN" sz="1200" b="0" i="0" u="none" strike="noStrike" dirty="0">
                          <a:solidFill>
                            <a:srgbClr val="000000"/>
                          </a:solidFill>
                          <a:effectLst/>
                          <a:latin typeface="+mn-lt"/>
                          <a:ea typeface="+mn-ea"/>
                          <a:cs typeface="+mn-ea"/>
                          <a:sym typeface="+mn-lt"/>
                        </a:rPr>
                        <a:t>3</a:t>
                      </a:r>
                      <a:r>
                        <a:rPr lang="zh-CN" altLang="en-US" sz="1200" b="0" i="0" u="none" strike="noStrike" dirty="0">
                          <a:solidFill>
                            <a:srgbClr val="000000"/>
                          </a:solidFill>
                          <a:effectLst/>
                          <a:latin typeface="+mn-lt"/>
                          <a:ea typeface="+mn-ea"/>
                          <a:cs typeface="+mn-ea"/>
                          <a:sym typeface="+mn-lt"/>
                        </a:rPr>
                        <a:t>年）：</a:t>
                      </a:r>
                      <a:r>
                        <a:rPr lang="en-US" altLang="zh-CN" sz="1200" b="0" i="0" u="none" strike="noStrike" dirty="0">
                          <a:solidFill>
                            <a:srgbClr val="000000"/>
                          </a:solidFill>
                          <a:effectLst/>
                          <a:latin typeface="+mn-lt"/>
                          <a:ea typeface="+mn-ea"/>
                          <a:cs typeface="+mn-ea"/>
                          <a:sym typeface="+mn-lt"/>
                        </a:rPr>
                        <a:t>3</a:t>
                      </a:r>
                      <a:r>
                        <a:rPr lang="zh-CN" altLang="en-US" sz="1200" b="0" i="0" u="none" strike="noStrike" dirty="0">
                          <a:solidFill>
                            <a:srgbClr val="000000"/>
                          </a:solidFill>
                          <a:effectLst/>
                          <a:latin typeface="+mn-lt"/>
                          <a:ea typeface="+mn-ea"/>
                          <a:cs typeface="+mn-ea"/>
                          <a:sym typeface="+mn-lt"/>
                        </a:rPr>
                        <a:t>年社保外环内限购</a:t>
                      </a:r>
                      <a:r>
                        <a:rPr lang="en-US" altLang="zh-CN" sz="1200" b="0" i="0" u="none" strike="noStrike" dirty="0">
                          <a:solidFill>
                            <a:srgbClr val="000000"/>
                          </a:solidFill>
                          <a:effectLst/>
                          <a:latin typeface="+mn-lt"/>
                          <a:ea typeface="+mn-ea"/>
                          <a:cs typeface="+mn-ea"/>
                          <a:sym typeface="+mn-lt"/>
                        </a:rPr>
                        <a:t>1</a:t>
                      </a:r>
                      <a:r>
                        <a:rPr lang="zh-CN" altLang="en-US" sz="1200" b="0" i="0" u="none" strike="noStrike" dirty="0">
                          <a:solidFill>
                            <a:srgbClr val="000000"/>
                          </a:solidFill>
                          <a:effectLst/>
                          <a:latin typeface="+mn-lt"/>
                          <a:ea typeface="+mn-ea"/>
                          <a:cs typeface="+mn-ea"/>
                          <a:sym typeface="+mn-lt"/>
                        </a:rPr>
                        <a:t>套，多孩家庭可增购</a:t>
                      </a:r>
                      <a:r>
                        <a:rPr lang="en-US" altLang="zh-CN" sz="1200" b="0" i="0" u="none" strike="noStrike" dirty="0">
                          <a:solidFill>
                            <a:srgbClr val="000000"/>
                          </a:solidFill>
                          <a:effectLst/>
                          <a:latin typeface="+mn-lt"/>
                          <a:ea typeface="+mn-ea"/>
                          <a:cs typeface="+mn-ea"/>
                          <a:sym typeface="+mn-lt"/>
                        </a:rPr>
                        <a:t>1</a:t>
                      </a:r>
                      <a:r>
                        <a:rPr lang="zh-CN" altLang="en-US" sz="1200" b="0" i="0" u="none" strike="noStrike" dirty="0">
                          <a:solidFill>
                            <a:srgbClr val="000000"/>
                          </a:solidFill>
                          <a:effectLst/>
                          <a:latin typeface="+mn-lt"/>
                          <a:ea typeface="+mn-ea"/>
                          <a:cs typeface="+mn-ea"/>
                          <a:sym typeface="+mn-lt"/>
                        </a:rPr>
                        <a:t>套。外化外不限购。</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非户籍外地单身</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家庭（居住证积分满</a:t>
                      </a:r>
                      <a:r>
                        <a:rPr lang="en-US" altLang="zh-CN" sz="1200" b="0" i="0" u="none" strike="noStrike" dirty="0">
                          <a:solidFill>
                            <a:srgbClr val="000000"/>
                          </a:solidFill>
                          <a:effectLst/>
                          <a:latin typeface="+mn-lt"/>
                          <a:ea typeface="+mn-ea"/>
                          <a:cs typeface="+mn-ea"/>
                          <a:sym typeface="+mn-lt"/>
                        </a:rPr>
                        <a:t>120</a:t>
                      </a:r>
                      <a:r>
                        <a:rPr lang="zh-CN" altLang="en-US" sz="1200" b="0" i="0" u="none" strike="noStrike" dirty="0">
                          <a:solidFill>
                            <a:srgbClr val="000000"/>
                          </a:solidFill>
                          <a:effectLst/>
                          <a:latin typeface="+mn-lt"/>
                          <a:ea typeface="+mn-ea"/>
                          <a:cs typeface="+mn-ea"/>
                          <a:sym typeface="+mn-lt"/>
                        </a:rPr>
                        <a:t>分且社保满</a:t>
                      </a:r>
                      <a:r>
                        <a:rPr lang="en-US" altLang="zh-CN" sz="1200" b="0" i="0" u="none" strike="noStrike" dirty="0">
                          <a:solidFill>
                            <a:srgbClr val="000000"/>
                          </a:solidFill>
                          <a:effectLst/>
                          <a:latin typeface="+mn-lt"/>
                          <a:ea typeface="+mn-ea"/>
                          <a:cs typeface="+mn-ea"/>
                          <a:sym typeface="+mn-lt"/>
                        </a:rPr>
                        <a:t>3</a:t>
                      </a:r>
                      <a:r>
                        <a:rPr lang="zh-CN" altLang="en-US" sz="1200" b="0" i="0" u="none" strike="noStrike" dirty="0">
                          <a:solidFill>
                            <a:srgbClr val="000000"/>
                          </a:solidFill>
                          <a:effectLst/>
                          <a:latin typeface="+mn-lt"/>
                          <a:ea typeface="+mn-ea"/>
                          <a:cs typeface="+mn-ea"/>
                          <a:sym typeface="+mn-lt"/>
                        </a:rPr>
                        <a:t>年）：外环内限购</a:t>
                      </a:r>
                      <a:r>
                        <a:rPr lang="en-US" altLang="zh-CN" sz="1200" b="0" i="0" u="none" strike="noStrike" dirty="0">
                          <a:solidFill>
                            <a:srgbClr val="000000"/>
                          </a:solidFill>
                          <a:effectLst/>
                          <a:latin typeface="+mn-lt"/>
                          <a:ea typeface="+mn-ea"/>
                          <a:cs typeface="+mn-ea"/>
                          <a:sym typeface="+mn-lt"/>
                        </a:rPr>
                        <a:t>2</a:t>
                      </a:r>
                      <a:r>
                        <a:rPr lang="zh-CN" altLang="en-US" sz="1200" b="0" i="0" u="none" strike="noStrike" dirty="0">
                          <a:solidFill>
                            <a:srgbClr val="000000"/>
                          </a:solidFill>
                          <a:effectLst/>
                          <a:latin typeface="+mn-lt"/>
                          <a:ea typeface="+mn-ea"/>
                          <a:cs typeface="+mn-ea"/>
                          <a:sym typeface="+mn-lt"/>
                        </a:rPr>
                        <a:t>套，多孩家庭可增购</a:t>
                      </a:r>
                      <a:r>
                        <a:rPr lang="en-US" altLang="zh-CN" sz="1200" b="0" i="0" u="none" strike="noStrike" dirty="0">
                          <a:solidFill>
                            <a:srgbClr val="000000"/>
                          </a:solidFill>
                          <a:effectLst/>
                          <a:latin typeface="+mn-lt"/>
                          <a:ea typeface="+mn-ea"/>
                          <a:cs typeface="+mn-ea"/>
                          <a:sym typeface="+mn-lt"/>
                        </a:rPr>
                        <a:t>1</a:t>
                      </a:r>
                      <a:r>
                        <a:rPr lang="zh-CN" altLang="en-US" sz="1200" b="0" i="0" u="none" strike="noStrike" dirty="0">
                          <a:solidFill>
                            <a:srgbClr val="000000"/>
                          </a:solidFill>
                          <a:effectLst/>
                          <a:latin typeface="+mn-lt"/>
                          <a:ea typeface="+mn-ea"/>
                          <a:cs typeface="+mn-ea"/>
                          <a:sym typeface="+mn-lt"/>
                        </a:rPr>
                        <a:t>套。外环外不限购。</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057016296"/>
                  </a:ext>
                </a:extLst>
              </a:tr>
              <a:tr h="727130">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限贷</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首付：首套</a:t>
                      </a:r>
                      <a:r>
                        <a:rPr lang="en-US" altLang="zh-CN" sz="1200" b="0" i="0" u="none" strike="noStrike" dirty="0">
                          <a:solidFill>
                            <a:srgbClr val="000000"/>
                          </a:solidFill>
                          <a:effectLst/>
                          <a:latin typeface="+mn-lt"/>
                          <a:ea typeface="+mn-ea"/>
                          <a:cs typeface="+mn-ea"/>
                          <a:sym typeface="+mn-lt"/>
                        </a:rPr>
                        <a:t>15%</a:t>
                      </a:r>
                      <a:r>
                        <a:rPr lang="zh-CN" altLang="en-US" sz="1200" b="0" i="0" u="none" strike="noStrike" dirty="0">
                          <a:solidFill>
                            <a:srgbClr val="000000"/>
                          </a:solidFill>
                          <a:effectLst/>
                          <a:latin typeface="+mn-lt"/>
                          <a:ea typeface="+mn-ea"/>
                          <a:cs typeface="+mn-ea"/>
                          <a:sym typeface="+mn-lt"/>
                        </a:rPr>
                        <a:t>，二套</a:t>
                      </a:r>
                      <a:r>
                        <a:rPr lang="en-US" altLang="zh-CN" sz="1200" b="0" i="0" u="none" strike="noStrike" dirty="0">
                          <a:solidFill>
                            <a:srgbClr val="000000"/>
                          </a:solidFill>
                          <a:effectLst/>
                          <a:latin typeface="+mn-lt"/>
                          <a:ea typeface="+mn-ea"/>
                          <a:cs typeface="+mn-ea"/>
                          <a:sym typeface="+mn-lt"/>
                        </a:rPr>
                        <a:t>25%</a:t>
                      </a:r>
                      <a:r>
                        <a:rPr lang="zh-CN" altLang="en-US" sz="1200" b="0" i="0" u="none" strike="noStrike" dirty="0">
                          <a:solidFill>
                            <a:srgbClr val="000000"/>
                          </a:solidFill>
                          <a:effectLst/>
                          <a:latin typeface="+mn-lt"/>
                          <a:ea typeface="+mn-ea"/>
                          <a:cs typeface="+mn-ea"/>
                          <a:sym typeface="+mn-lt"/>
                        </a:rPr>
                        <a:t>（外围区域</a:t>
                      </a:r>
                      <a:r>
                        <a:rPr lang="en-US" altLang="zh-CN" sz="1200" b="0" i="0" u="none" strike="noStrike" dirty="0">
                          <a:solidFill>
                            <a:srgbClr val="000000"/>
                          </a:solidFill>
                          <a:effectLst/>
                          <a:latin typeface="+mn-lt"/>
                          <a:ea typeface="+mn-ea"/>
                          <a:cs typeface="+mn-ea"/>
                          <a:sym typeface="+mn-lt"/>
                        </a:rPr>
                        <a:t>20%</a:t>
                      </a:r>
                      <a:r>
                        <a:rPr lang="zh-CN" altLang="en-US" sz="1200" b="0" i="0" u="none" strike="noStrike" dirty="0">
                          <a:solidFill>
                            <a:srgbClr val="000000"/>
                          </a:solidFill>
                          <a:effectLst/>
                          <a:latin typeface="+mn-lt"/>
                          <a:ea typeface="+mn-ea"/>
                          <a:cs typeface="+mn-ea"/>
                          <a:sym typeface="+mn-lt"/>
                        </a:rPr>
                        <a:t>）。</a:t>
                      </a:r>
                      <a:endParaRPr lang="en-US" altLang="zh-CN" sz="1200" b="0" i="0" u="none" strike="noStrike" dirty="0">
                        <a:solidFill>
                          <a:srgbClr val="000000"/>
                        </a:solidFill>
                        <a:effectLst/>
                        <a:latin typeface="+mn-lt"/>
                        <a:ea typeface="+mn-ea"/>
                        <a:cs typeface="+mn-ea"/>
                        <a:sym typeface="+mn-lt"/>
                      </a:endParaRPr>
                    </a:p>
                    <a:p>
                      <a:pPr marL="228600" indent="-228600" algn="l" fontAlgn="ctr">
                        <a:buFont typeface="+mj-ea"/>
                        <a:buAutoNum type="circleNumDbPlain"/>
                      </a:pPr>
                      <a:r>
                        <a:rPr lang="zh-CN" altLang="en-US" sz="1200" b="0" i="0" u="none" strike="noStrike" dirty="0">
                          <a:solidFill>
                            <a:srgbClr val="000000"/>
                          </a:solidFill>
                          <a:effectLst/>
                          <a:latin typeface="+mn-lt"/>
                          <a:ea typeface="+mn-ea"/>
                          <a:cs typeface="+mn-ea"/>
                          <a:sym typeface="+mn-lt"/>
                        </a:rPr>
                        <a:t>利率：</a:t>
                      </a:r>
                      <a:r>
                        <a:rPr lang="en-US" altLang="zh-CN" sz="1200" b="0" i="0" u="none" strike="noStrike" dirty="0">
                          <a:solidFill>
                            <a:srgbClr val="000000"/>
                          </a:solidFill>
                          <a:effectLst/>
                          <a:latin typeface="+mn-lt"/>
                          <a:ea typeface="+mn-ea"/>
                          <a:cs typeface="+mn-ea"/>
                          <a:sym typeface="+mn-lt"/>
                        </a:rPr>
                        <a:t>3.05%</a:t>
                      </a:r>
                      <a:r>
                        <a:rPr lang="zh-CN" altLang="en-US" sz="1200" b="0" i="0" u="none" strike="noStrike" dirty="0">
                          <a:solidFill>
                            <a:srgbClr val="000000"/>
                          </a:solidFill>
                          <a:effectLst/>
                          <a:latin typeface="+mn-lt"/>
                          <a:ea typeface="+mn-ea"/>
                          <a:cs typeface="+mn-ea"/>
                          <a:sym typeface="+mn-lt"/>
                        </a:rPr>
                        <a:t>（不区分首套二套）。</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9351086"/>
                  </a:ext>
                </a:extLst>
              </a:tr>
              <a:tr h="408477">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限价</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无</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075149169"/>
                  </a:ext>
                </a:extLst>
              </a:tr>
              <a:tr h="441189">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限售</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新房认筹比超</a:t>
                      </a:r>
                      <a:r>
                        <a:rPr lang="en-US" altLang="zh-CN" sz="1200" b="0" i="0" u="none" strike="noStrike" dirty="0">
                          <a:solidFill>
                            <a:srgbClr val="000000"/>
                          </a:solidFill>
                          <a:effectLst/>
                          <a:latin typeface="+mn-lt"/>
                          <a:ea typeface="+mn-ea"/>
                          <a:cs typeface="+mn-ea"/>
                          <a:sym typeface="+mn-lt"/>
                        </a:rPr>
                        <a:t>130%</a:t>
                      </a:r>
                      <a:r>
                        <a:rPr lang="zh-CN" altLang="en-US" sz="1200" b="0" i="0" u="none" strike="noStrike" dirty="0">
                          <a:solidFill>
                            <a:srgbClr val="000000"/>
                          </a:solidFill>
                          <a:effectLst/>
                          <a:latin typeface="+mn-lt"/>
                          <a:ea typeface="+mn-ea"/>
                          <a:cs typeface="+mn-ea"/>
                          <a:sym typeface="+mn-lt"/>
                        </a:rPr>
                        <a:t>触发限售（网签后</a:t>
                      </a:r>
                      <a:r>
                        <a:rPr lang="en-US" altLang="zh-CN" sz="1200" b="0" i="0" u="none" strike="noStrike" dirty="0">
                          <a:solidFill>
                            <a:srgbClr val="000000"/>
                          </a:solidFill>
                          <a:effectLst/>
                          <a:latin typeface="+mn-lt"/>
                          <a:ea typeface="+mn-ea"/>
                          <a:cs typeface="+mn-ea"/>
                          <a:sym typeface="+mn-lt"/>
                        </a:rPr>
                        <a:t>5</a:t>
                      </a:r>
                      <a:r>
                        <a:rPr lang="zh-CN" altLang="en-US" sz="1200" b="0" i="0" u="none" strike="noStrike" dirty="0">
                          <a:solidFill>
                            <a:srgbClr val="000000"/>
                          </a:solidFill>
                          <a:effectLst/>
                          <a:latin typeface="+mn-lt"/>
                          <a:ea typeface="+mn-ea"/>
                          <a:cs typeface="+mn-ea"/>
                          <a:sym typeface="+mn-lt"/>
                        </a:rPr>
                        <a:t>年之内限售）</a:t>
                      </a:r>
                      <a:endParaRPr lang="en-US" altLang="zh-CN" sz="1200" b="0" i="0" u="none" strike="noStrike" dirty="0">
                        <a:solidFill>
                          <a:srgbClr val="000000"/>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05331534"/>
                  </a:ext>
                </a:extLst>
              </a:tr>
              <a:tr h="315135">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限签</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12145" rtl="0" eaLnBrk="1" latinLnBrk="0" hangingPunct="1">
                        <a:defRPr sz="1600" kern="1200">
                          <a:solidFill>
                            <a:schemeClr val="tx1"/>
                          </a:solidFill>
                          <a:latin typeface="Calibri"/>
                          <a:ea typeface="微软雅黑"/>
                        </a:defRPr>
                      </a:lvl1pPr>
                      <a:lvl2pPr marL="406390" algn="l" defTabSz="812145" rtl="0" eaLnBrk="1" latinLnBrk="0" hangingPunct="1">
                        <a:defRPr sz="1600" kern="1200">
                          <a:solidFill>
                            <a:schemeClr val="tx1"/>
                          </a:solidFill>
                          <a:latin typeface="Calibri"/>
                          <a:ea typeface="微软雅黑"/>
                        </a:defRPr>
                      </a:lvl2pPr>
                      <a:lvl3pPr marL="812145" algn="l" defTabSz="812145" rtl="0" eaLnBrk="1" latinLnBrk="0" hangingPunct="1">
                        <a:defRPr sz="1600" kern="1200">
                          <a:solidFill>
                            <a:schemeClr val="tx1"/>
                          </a:solidFill>
                          <a:latin typeface="Calibri"/>
                          <a:ea typeface="微软雅黑"/>
                        </a:defRPr>
                      </a:lvl3pPr>
                      <a:lvl4pPr marL="1219170" algn="l" defTabSz="812145" rtl="0" eaLnBrk="1" latinLnBrk="0" hangingPunct="1">
                        <a:defRPr sz="1600" kern="1200">
                          <a:solidFill>
                            <a:schemeClr val="tx1"/>
                          </a:solidFill>
                          <a:latin typeface="Calibri"/>
                          <a:ea typeface="微软雅黑"/>
                        </a:defRPr>
                      </a:lvl4pPr>
                      <a:lvl5pPr marL="1625559" algn="l" defTabSz="812145" rtl="0" eaLnBrk="1" latinLnBrk="0" hangingPunct="1">
                        <a:defRPr sz="1600" kern="1200">
                          <a:solidFill>
                            <a:schemeClr val="tx1"/>
                          </a:solidFill>
                          <a:latin typeface="Calibri"/>
                          <a:ea typeface="微软雅黑"/>
                        </a:defRPr>
                      </a:lvl5pPr>
                      <a:lvl6pPr marL="2031315" algn="l" defTabSz="812145" rtl="0" eaLnBrk="1" latinLnBrk="0" hangingPunct="1">
                        <a:defRPr sz="1600" kern="1200">
                          <a:solidFill>
                            <a:schemeClr val="tx1"/>
                          </a:solidFill>
                          <a:latin typeface="Calibri"/>
                          <a:ea typeface="微软雅黑"/>
                        </a:defRPr>
                      </a:lvl6pPr>
                      <a:lvl7pPr marL="2438339" algn="l" defTabSz="812145" rtl="0" eaLnBrk="1" latinLnBrk="0" hangingPunct="1">
                        <a:defRPr sz="1600" kern="1200">
                          <a:solidFill>
                            <a:schemeClr val="tx1"/>
                          </a:solidFill>
                          <a:latin typeface="Calibri"/>
                          <a:ea typeface="微软雅黑"/>
                        </a:defRPr>
                      </a:lvl7pPr>
                      <a:lvl8pPr marL="2844729" algn="l" defTabSz="812145" rtl="0" eaLnBrk="1" latinLnBrk="0" hangingPunct="1">
                        <a:defRPr sz="1600" kern="1200">
                          <a:solidFill>
                            <a:schemeClr val="tx1"/>
                          </a:solidFill>
                          <a:latin typeface="Calibri"/>
                          <a:ea typeface="微软雅黑"/>
                        </a:defRPr>
                      </a:lvl8pPr>
                      <a:lvl9pPr marL="3250484" algn="l" defTabSz="812145" rtl="0" eaLnBrk="1" latinLnBrk="0" hangingPunct="1">
                        <a:defRPr sz="1600" kern="1200">
                          <a:solidFill>
                            <a:schemeClr val="tx1"/>
                          </a:solidFill>
                          <a:latin typeface="Calibri"/>
                          <a:ea typeface="微软雅黑"/>
                        </a:defRPr>
                      </a:lvl9pPr>
                    </a:lstStyle>
                    <a:p>
                      <a:pPr marL="0" indent="0" algn="ctr" fontAlgn="ctr">
                        <a:buFont typeface="+mj-ea"/>
                        <a:buNone/>
                      </a:pPr>
                      <a:r>
                        <a:rPr lang="zh-CN" altLang="en-US" sz="1200" b="0" i="0" u="none" strike="noStrike" dirty="0">
                          <a:solidFill>
                            <a:schemeClr val="tx1"/>
                          </a:solidFill>
                          <a:effectLst/>
                          <a:latin typeface="+mn-lt"/>
                          <a:ea typeface="+mn-ea"/>
                          <a:cs typeface="+mn-ea"/>
                          <a:sym typeface="+mn-lt"/>
                        </a:rPr>
                        <a:t>无</a:t>
                      </a:r>
                      <a:endParaRPr lang="en-US" altLang="zh-CN" sz="1200" b="0" i="0" u="none" strike="noStrike" dirty="0">
                        <a:solidFill>
                          <a:schemeClr val="tx1"/>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43813551"/>
                  </a:ext>
                </a:extLst>
              </a:tr>
              <a:tr h="315135">
                <a:tc>
                  <a:txBody>
                    <a:body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预售政策</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indent="0" algn="ctr" fontAlgn="ctr">
                        <a:buFont typeface="+mj-ea"/>
                        <a:buNone/>
                      </a:pPr>
                      <a:r>
                        <a:rPr lang="zh-CN" altLang="en-US" sz="1200" b="0" i="0" u="none" strike="noStrike" dirty="0">
                          <a:solidFill>
                            <a:schemeClr val="tx1"/>
                          </a:solidFill>
                          <a:effectLst/>
                          <a:latin typeface="+mn-lt"/>
                          <a:ea typeface="+mn-ea"/>
                          <a:cs typeface="+mn-ea"/>
                          <a:sym typeface="+mn-lt"/>
                        </a:rPr>
                        <a:t>实际执行有所放松，出正负零即可预售</a:t>
                      </a:r>
                      <a:endParaRPr lang="en-US" altLang="zh-CN" sz="1200" b="0" i="0" u="none" strike="noStrike" dirty="0">
                        <a:solidFill>
                          <a:schemeClr val="tx1"/>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33315239"/>
                  </a:ext>
                </a:extLst>
              </a:tr>
              <a:tr h="315135">
                <a:tc>
                  <a:txBody>
                    <a:bodyPr/>
                    <a:lstStyle/>
                    <a:p>
                      <a:pPr marL="0" indent="0" algn="ctr" fontAlgn="ctr">
                        <a:buFont typeface="+mj-ea"/>
                        <a:buNone/>
                      </a:pPr>
                      <a:r>
                        <a:rPr lang="zh-CN" altLang="en-US" sz="1200" b="0" i="0" u="none" strike="noStrike" dirty="0">
                          <a:solidFill>
                            <a:srgbClr val="000000"/>
                          </a:solidFill>
                          <a:effectLst/>
                          <a:latin typeface="+mn-lt"/>
                          <a:ea typeface="+mn-ea"/>
                          <a:cs typeface="+mn-ea"/>
                          <a:sym typeface="+mn-lt"/>
                        </a:rPr>
                        <a:t>放款政策</a:t>
                      </a: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indent="0" algn="ctr" fontAlgn="ctr">
                        <a:buFont typeface="+mj-ea"/>
                        <a:buNone/>
                      </a:pPr>
                      <a:r>
                        <a:rPr lang="zh-CN" altLang="en-US" sz="1200" b="0" i="0" u="none" strike="noStrike" dirty="0">
                          <a:solidFill>
                            <a:schemeClr val="tx1"/>
                          </a:solidFill>
                          <a:effectLst/>
                          <a:latin typeface="+mn-lt"/>
                          <a:ea typeface="+mn-ea"/>
                          <a:cs typeface="+mn-ea"/>
                          <a:sym typeface="+mn-lt"/>
                        </a:rPr>
                        <a:t>主体结构封顶放款</a:t>
                      </a:r>
                      <a:endParaRPr lang="en-US" altLang="zh-CN" sz="1200" b="0" i="0" u="none" strike="noStrike" dirty="0">
                        <a:solidFill>
                          <a:schemeClr val="tx1"/>
                        </a:solidFill>
                        <a:effectLst/>
                        <a:latin typeface="+mn-lt"/>
                        <a:ea typeface="+mn-ea"/>
                        <a:cs typeface="+mn-ea"/>
                        <a:sym typeface="+mn-lt"/>
                      </a:endParaRPr>
                    </a:p>
                  </a:txBody>
                  <a:tcPr marL="9525" marR="9525" marT="9525" marB="0" anchor="ctr">
                    <a:lnL w="9525" cap="flat" cmpd="sng" algn="ctr">
                      <a:solidFill>
                        <a:sysClr val="windowText" lastClr="000000">
                          <a:lumMod val="65000"/>
                          <a:lumOff val="35000"/>
                        </a:sysClr>
                      </a:solidFill>
                      <a:prstDash val="solid"/>
                      <a:round/>
                      <a:headEnd type="none" w="med" len="med"/>
                      <a:tailEnd type="none" w="med" len="med"/>
                    </a:lnL>
                    <a:lnR w="9525" cap="flat" cmpd="sng" algn="ctr">
                      <a:solidFill>
                        <a:sysClr val="windowText" lastClr="000000">
                          <a:lumMod val="65000"/>
                          <a:lumOff val="35000"/>
                        </a:sysClr>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613371"/>
                  </a:ext>
                </a:extLst>
              </a:tr>
            </a:tbl>
          </a:graphicData>
        </a:graphic>
      </p:graphicFrame>
      <p:sp>
        <p:nvSpPr>
          <p:cNvPr id="9" name="矩形 302">
            <a:extLst>
              <a:ext uri="{FF2B5EF4-FFF2-40B4-BE49-F238E27FC236}">
                <a16:creationId xmlns:a16="http://schemas.microsoft.com/office/drawing/2014/main" id="{F2747737-EDC8-41F7-88B6-6A6705B208FC}"/>
              </a:ext>
            </a:extLst>
          </p:cNvPr>
          <p:cNvSpPr>
            <a:spLocks noChangeArrowheads="1"/>
          </p:cNvSpPr>
          <p:nvPr/>
        </p:nvSpPr>
        <p:spPr bwMode="auto">
          <a:xfrm>
            <a:off x="1505991" y="1695061"/>
            <a:ext cx="3636914" cy="33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cs typeface="+mn-ea"/>
                <a:sym typeface="+mn-lt"/>
              </a:rPr>
              <a:t>土拍政策</a:t>
            </a:r>
          </a:p>
        </p:txBody>
      </p:sp>
      <p:sp>
        <p:nvSpPr>
          <p:cNvPr id="10" name="矩形 302">
            <a:extLst>
              <a:ext uri="{FF2B5EF4-FFF2-40B4-BE49-F238E27FC236}">
                <a16:creationId xmlns:a16="http://schemas.microsoft.com/office/drawing/2014/main" id="{3FDDA3CA-EC67-4A5A-AFA6-281EC8031A28}"/>
              </a:ext>
            </a:extLst>
          </p:cNvPr>
          <p:cNvSpPr>
            <a:spLocks noChangeArrowheads="1"/>
          </p:cNvSpPr>
          <p:nvPr/>
        </p:nvSpPr>
        <p:spPr bwMode="auto">
          <a:xfrm>
            <a:off x="7707977" y="1695061"/>
            <a:ext cx="3636914" cy="33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cs typeface="+mn-ea"/>
                <a:sym typeface="+mn-lt"/>
              </a:rPr>
              <a:t>销售市场政策</a:t>
            </a:r>
          </a:p>
        </p:txBody>
      </p:sp>
      <p:sp>
        <p:nvSpPr>
          <p:cNvPr id="11" name="文本框 10">
            <a:extLst>
              <a:ext uri="{FF2B5EF4-FFF2-40B4-BE49-F238E27FC236}">
                <a16:creationId xmlns:a16="http://schemas.microsoft.com/office/drawing/2014/main" id="{07945934-576F-4AA7-96F1-574FBA7E670F}"/>
              </a:ext>
            </a:extLst>
          </p:cNvPr>
          <p:cNvSpPr txBox="1"/>
          <p:nvPr/>
        </p:nvSpPr>
        <p:spPr>
          <a:xfrm>
            <a:off x="180418" y="740951"/>
            <a:ext cx="11789558" cy="954107"/>
          </a:xfrm>
          <a:prstGeom prst="rect">
            <a:avLst/>
          </a:prstGeom>
          <a:noFill/>
        </p:spPr>
        <p:txBody>
          <a:bodyPr wrap="square" rtlCol="0">
            <a:spAutoFit/>
          </a:bodyPr>
          <a:lstStyle/>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n"/>
              <a:tabLst/>
              <a:defRPr/>
            </a:pPr>
            <a:r>
              <a:rPr kumimoji="0" lang="zh-CN" altLang="en-US" sz="1400" b="1" i="0" u="none" strike="noStrike" kern="1200" cap="none" spc="0" normalizeH="0" baseline="0" noProof="0" dirty="0">
                <a:ln>
                  <a:noFill/>
                </a:ln>
                <a:solidFill>
                  <a:prstClr val="black"/>
                </a:solidFill>
                <a:effectLst/>
                <a:uLnTx/>
                <a:uFillTx/>
                <a:cs typeface="+mn-ea"/>
                <a:sym typeface="+mn-lt"/>
              </a:rPr>
              <a:t>土拍政策：</a:t>
            </a:r>
            <a:r>
              <a:rPr kumimoji="0" lang="en-US" altLang="zh-CN" sz="1400" b="1" i="0" u="none" strike="noStrike" kern="1200" cap="none" spc="0" normalizeH="0" baseline="0" noProof="0" dirty="0">
                <a:ln>
                  <a:noFill/>
                </a:ln>
                <a:solidFill>
                  <a:prstClr val="black"/>
                </a:solidFill>
                <a:effectLst/>
                <a:uLnTx/>
                <a:uFillTx/>
                <a:cs typeface="+mn-ea"/>
                <a:sym typeface="+mn-lt"/>
              </a:rPr>
              <a:t>24</a:t>
            </a:r>
            <a:r>
              <a:rPr kumimoji="0" lang="zh-CN" altLang="en-US" sz="1400" b="1" i="0" u="none" strike="noStrike" kern="1200" cap="none" spc="0" normalizeH="0" baseline="0" noProof="0" dirty="0">
                <a:ln>
                  <a:noFill/>
                </a:ln>
                <a:solidFill>
                  <a:prstClr val="black"/>
                </a:solidFill>
                <a:effectLst/>
                <a:uLnTx/>
                <a:uFillTx/>
                <a:cs typeface="+mn-ea"/>
                <a:sym typeface="+mn-lt"/>
              </a:rPr>
              <a:t>年土拍政策做了</a:t>
            </a:r>
            <a:r>
              <a:rPr kumimoji="0" lang="en-US" altLang="zh-CN" sz="1400" b="1" i="0" u="none" strike="noStrike" kern="1200" cap="none" spc="0" normalizeH="0" baseline="0" noProof="0" dirty="0">
                <a:ln>
                  <a:noFill/>
                </a:ln>
                <a:solidFill>
                  <a:prstClr val="black"/>
                </a:solidFill>
                <a:effectLst/>
                <a:uLnTx/>
                <a:uFillTx/>
                <a:cs typeface="+mn-ea"/>
                <a:sym typeface="+mn-lt"/>
              </a:rPr>
              <a:t>2</a:t>
            </a:r>
            <a:r>
              <a:rPr kumimoji="0" lang="zh-CN" altLang="en-US" sz="1400" b="1" i="0" u="none" strike="noStrike" kern="1200" cap="none" spc="0" normalizeH="0" baseline="0" noProof="0" dirty="0">
                <a:ln>
                  <a:noFill/>
                </a:ln>
                <a:solidFill>
                  <a:prstClr val="black"/>
                </a:solidFill>
                <a:effectLst/>
                <a:uLnTx/>
                <a:uFillTx/>
                <a:cs typeface="+mn-ea"/>
                <a:sym typeface="+mn-lt"/>
              </a:rPr>
              <a:t>次调整：①从三批次（</a:t>
            </a:r>
            <a:r>
              <a:rPr kumimoji="0" lang="en-US" altLang="zh-CN" sz="1400" b="1" i="0" u="none" strike="noStrike" kern="1200" cap="none" spc="0" normalizeH="0" baseline="0" noProof="0" dirty="0">
                <a:ln>
                  <a:noFill/>
                </a:ln>
                <a:solidFill>
                  <a:prstClr val="black"/>
                </a:solidFill>
                <a:effectLst/>
                <a:uLnTx/>
                <a:uFillTx/>
                <a:cs typeface="+mn-ea"/>
                <a:sym typeface="+mn-lt"/>
              </a:rPr>
              <a:t>6</a:t>
            </a:r>
            <a:r>
              <a:rPr kumimoji="0" lang="zh-CN" altLang="en-US" sz="1400" b="1" i="0" u="none" strike="noStrike" kern="1200" cap="none" spc="0" normalizeH="0" baseline="0" noProof="0" dirty="0">
                <a:ln>
                  <a:noFill/>
                </a:ln>
                <a:solidFill>
                  <a:prstClr val="black"/>
                </a:solidFill>
                <a:effectLst/>
                <a:uLnTx/>
                <a:uFillTx/>
                <a:cs typeface="+mn-ea"/>
                <a:sym typeface="+mn-lt"/>
              </a:rPr>
              <a:t>月）开始，</a:t>
            </a:r>
            <a:r>
              <a:rPr kumimoji="0" lang="zh-CN" altLang="en-US" sz="1400" b="1" i="0" u="none" strike="noStrike" kern="1200" cap="none" spc="0" normalizeH="0" baseline="0" noProof="0" dirty="0">
                <a:ln>
                  <a:noFill/>
                </a:ln>
                <a:solidFill>
                  <a:srgbClr val="C00000"/>
                </a:solidFill>
                <a:effectLst/>
                <a:uLnTx/>
                <a:uFillTx/>
                <a:cs typeface="+mn-ea"/>
                <a:sym typeface="+mn-lt"/>
              </a:rPr>
              <a:t>取消房地价联动和竞高品质住宅，价高则得</a:t>
            </a:r>
            <a:r>
              <a:rPr kumimoji="0" lang="en-US" altLang="zh-CN" sz="1400" b="1" i="0" u="none" strike="noStrike" kern="1200" cap="none" spc="0" normalizeH="0" baseline="0" noProof="0" dirty="0">
                <a:ln>
                  <a:noFill/>
                </a:ln>
                <a:solidFill>
                  <a:prstClr val="black"/>
                </a:solidFill>
                <a:effectLst/>
                <a:uLnTx/>
                <a:uFillTx/>
                <a:cs typeface="+mn-ea"/>
                <a:sym typeface="+mn-lt"/>
              </a:rPr>
              <a:t>【</a:t>
            </a:r>
            <a:r>
              <a:rPr kumimoji="0" lang="zh-CN" altLang="en-US" sz="1400" b="1" i="0" u="none" strike="noStrike" kern="1200" cap="none" spc="0" normalizeH="0" baseline="0" noProof="0" dirty="0">
                <a:ln>
                  <a:noFill/>
                </a:ln>
                <a:solidFill>
                  <a:prstClr val="black"/>
                </a:solidFill>
                <a:effectLst/>
                <a:uLnTx/>
                <a:uFillTx/>
                <a:cs typeface="+mn-ea"/>
                <a:sym typeface="+mn-lt"/>
              </a:rPr>
              <a:t>之前是设置房地价联动，达到最高价后摇号</a:t>
            </a:r>
            <a:r>
              <a:rPr kumimoji="0" lang="en-US" altLang="zh-CN" sz="1400" b="1" i="0" u="none" strike="noStrike" kern="1200" cap="none" spc="0" normalizeH="0" baseline="0" noProof="0" dirty="0">
                <a:ln>
                  <a:noFill/>
                </a:ln>
                <a:solidFill>
                  <a:prstClr val="black"/>
                </a:solidFill>
                <a:effectLst/>
                <a:uLnTx/>
                <a:uFillTx/>
                <a:cs typeface="+mn-ea"/>
                <a:sym typeface="+mn-lt"/>
              </a:rPr>
              <a:t>】</a:t>
            </a:r>
            <a:r>
              <a:rPr kumimoji="0" lang="zh-CN" altLang="en-US" sz="1400" b="1" i="0" u="none" strike="noStrike" kern="1200" cap="none" spc="0" normalizeH="0" baseline="0" noProof="0" dirty="0">
                <a:ln>
                  <a:noFill/>
                </a:ln>
                <a:solidFill>
                  <a:prstClr val="black"/>
                </a:solidFill>
                <a:effectLst/>
                <a:uLnTx/>
                <a:uFillTx/>
                <a:cs typeface="+mn-ea"/>
                <a:sym typeface="+mn-lt"/>
              </a:rPr>
              <a:t>。②从五批次（</a:t>
            </a:r>
            <a:r>
              <a:rPr kumimoji="0" lang="en-US" altLang="zh-CN" sz="1400" b="1" i="0" u="none" strike="noStrike" kern="1200" cap="none" spc="0" normalizeH="0" baseline="0" noProof="0" dirty="0">
                <a:ln>
                  <a:noFill/>
                </a:ln>
                <a:solidFill>
                  <a:prstClr val="black"/>
                </a:solidFill>
                <a:effectLst/>
                <a:uLnTx/>
                <a:uFillTx/>
                <a:cs typeface="+mn-ea"/>
                <a:sym typeface="+mn-lt"/>
              </a:rPr>
              <a:t>8</a:t>
            </a:r>
            <a:r>
              <a:rPr kumimoji="0" lang="zh-CN" altLang="en-US" sz="1400" b="1" i="0" u="none" strike="noStrike" kern="1200" cap="none" spc="0" normalizeH="0" baseline="0" noProof="0" dirty="0">
                <a:ln>
                  <a:noFill/>
                </a:ln>
                <a:solidFill>
                  <a:prstClr val="black"/>
                </a:solidFill>
                <a:effectLst/>
                <a:uLnTx/>
                <a:uFillTx/>
                <a:cs typeface="+mn-ea"/>
                <a:sym typeface="+mn-lt"/>
              </a:rPr>
              <a:t>月）开始，</a:t>
            </a:r>
            <a:r>
              <a:rPr kumimoji="0" lang="zh-CN" altLang="en-US" sz="1400" b="1" i="0" u="none" strike="noStrike" kern="1200" cap="none" spc="0" normalizeH="0" baseline="0" noProof="0" dirty="0">
                <a:ln>
                  <a:noFill/>
                </a:ln>
                <a:solidFill>
                  <a:srgbClr val="C00000"/>
                </a:solidFill>
                <a:effectLst/>
                <a:uLnTx/>
                <a:uFillTx/>
                <a:cs typeface="+mn-ea"/>
                <a:sym typeface="+mn-lt"/>
              </a:rPr>
              <a:t>改为“双高双竞”政策</a:t>
            </a:r>
            <a:r>
              <a:rPr kumimoji="0" lang="zh-CN" altLang="en-US" sz="1400" b="1" i="0" u="none" strike="noStrike" kern="1200" cap="none" spc="0" normalizeH="0" baseline="0" noProof="0" dirty="0">
                <a:ln>
                  <a:noFill/>
                </a:ln>
                <a:solidFill>
                  <a:prstClr val="black"/>
                </a:solidFill>
                <a:effectLst/>
                <a:uLnTx/>
                <a:uFillTx/>
                <a:cs typeface="+mn-ea"/>
                <a:sym typeface="+mn-lt"/>
              </a:rPr>
              <a:t>。第一阶段现场自由竞价，设置中止价；第二阶段开始竞高品质住宅。</a:t>
            </a:r>
            <a:endParaRPr kumimoji="0" lang="en-US" altLang="zh-CN" sz="1400" b="1" i="0" u="none" strike="noStrike" kern="1200" cap="none" spc="0" normalizeH="0" baseline="0" noProof="0" dirty="0">
              <a:ln>
                <a:noFill/>
              </a:ln>
              <a:solidFill>
                <a:prstClr val="black"/>
              </a:solidFill>
              <a:effectLst/>
              <a:uLnTx/>
              <a:uFillTx/>
              <a:cs typeface="+mn-ea"/>
              <a:sym typeface="+mn-lt"/>
            </a:endParaRPr>
          </a:p>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n"/>
              <a:tabLst/>
              <a:defRPr/>
            </a:pPr>
            <a:r>
              <a:rPr kumimoji="0" lang="zh-CN" altLang="en-US" sz="1400" b="1" i="0" u="none" strike="noStrike" kern="1200" cap="none" spc="0" normalizeH="0" baseline="0" noProof="0" dirty="0">
                <a:ln>
                  <a:noFill/>
                </a:ln>
                <a:solidFill>
                  <a:prstClr val="black"/>
                </a:solidFill>
                <a:effectLst/>
                <a:uLnTx/>
                <a:uFillTx/>
                <a:cs typeface="+mn-ea"/>
                <a:sym typeface="+mn-lt"/>
              </a:rPr>
              <a:t>销售政策：①</a:t>
            </a:r>
            <a:r>
              <a:rPr kumimoji="0" lang="en-US" altLang="zh-CN" sz="1400" b="1" i="0" u="none" strike="noStrike" kern="1200" cap="none" spc="0" normalizeH="0" baseline="0" noProof="0" dirty="0">
                <a:ln>
                  <a:noFill/>
                </a:ln>
                <a:solidFill>
                  <a:prstClr val="black"/>
                </a:solidFill>
                <a:effectLst/>
                <a:uLnTx/>
                <a:uFillTx/>
                <a:cs typeface="+mn-ea"/>
                <a:sym typeface="+mn-lt"/>
              </a:rPr>
              <a:t>24</a:t>
            </a:r>
            <a:r>
              <a:rPr kumimoji="0" lang="zh-CN" altLang="en-US" sz="1400" b="1" i="0" u="none" strike="noStrike" kern="1200" cap="none" spc="0" normalizeH="0" baseline="0" noProof="0" dirty="0">
                <a:ln>
                  <a:noFill/>
                </a:ln>
                <a:solidFill>
                  <a:prstClr val="black"/>
                </a:solidFill>
                <a:effectLst/>
                <a:uLnTx/>
                <a:uFillTx/>
                <a:cs typeface="+mn-ea"/>
                <a:sym typeface="+mn-lt"/>
              </a:rPr>
              <a:t>年上海销售市场调控政策整体与北京等一线城市同频共振，</a:t>
            </a:r>
            <a:r>
              <a:rPr kumimoji="0" lang="zh-CN" altLang="en-US" sz="1400" b="1" i="0" u="none" strike="noStrike" kern="1200" cap="none" spc="0" normalizeH="0" baseline="0" noProof="0" dirty="0">
                <a:ln>
                  <a:noFill/>
                </a:ln>
                <a:solidFill>
                  <a:srgbClr val="C00000"/>
                </a:solidFill>
                <a:effectLst/>
                <a:uLnTx/>
                <a:uFillTx/>
                <a:cs typeface="+mn-ea"/>
                <a:sym typeface="+mn-lt"/>
              </a:rPr>
              <a:t>主要出台了</a:t>
            </a:r>
            <a:r>
              <a:rPr kumimoji="0" lang="en-US" altLang="zh-CN" sz="1400" b="1" i="0" u="none" strike="noStrike" kern="1200" cap="none" spc="0" normalizeH="0" baseline="0" noProof="0" dirty="0">
                <a:ln>
                  <a:noFill/>
                </a:ln>
                <a:solidFill>
                  <a:srgbClr val="C00000"/>
                </a:solidFill>
                <a:effectLst/>
                <a:uLnTx/>
                <a:uFillTx/>
                <a:cs typeface="+mn-ea"/>
                <a:sym typeface="+mn-lt"/>
              </a:rPr>
              <a:t>527</a:t>
            </a:r>
            <a:r>
              <a:rPr kumimoji="0" lang="zh-CN" altLang="en-US" sz="1400" b="1" i="0" u="none" strike="noStrike" kern="1200" cap="none" spc="0" normalizeH="0" baseline="0" noProof="0" dirty="0">
                <a:ln>
                  <a:noFill/>
                </a:ln>
                <a:solidFill>
                  <a:srgbClr val="C00000"/>
                </a:solidFill>
                <a:effectLst/>
                <a:uLnTx/>
                <a:uFillTx/>
                <a:cs typeface="+mn-ea"/>
                <a:sym typeface="+mn-lt"/>
              </a:rPr>
              <a:t>和</a:t>
            </a:r>
            <a:r>
              <a:rPr kumimoji="0" lang="en-US" altLang="zh-CN" sz="1400" b="1" i="0" u="none" strike="noStrike" kern="1200" cap="none" spc="0" normalizeH="0" baseline="0" noProof="0" dirty="0">
                <a:ln>
                  <a:noFill/>
                </a:ln>
                <a:solidFill>
                  <a:srgbClr val="C00000"/>
                </a:solidFill>
                <a:effectLst/>
                <a:uLnTx/>
                <a:uFillTx/>
                <a:cs typeface="+mn-ea"/>
                <a:sym typeface="+mn-lt"/>
              </a:rPr>
              <a:t>929</a:t>
            </a:r>
            <a:r>
              <a:rPr kumimoji="0" lang="zh-CN" altLang="en-US" sz="1400" b="1" i="0" u="none" strike="noStrike" kern="1200" cap="none" spc="0" normalizeH="0" baseline="0" noProof="0" dirty="0">
                <a:ln>
                  <a:noFill/>
                </a:ln>
                <a:solidFill>
                  <a:srgbClr val="C00000"/>
                </a:solidFill>
                <a:effectLst/>
                <a:uLnTx/>
                <a:uFillTx/>
                <a:cs typeface="+mn-ea"/>
                <a:sym typeface="+mn-lt"/>
              </a:rPr>
              <a:t>政策：核心内容是放松限购和降低房贷利率</a:t>
            </a:r>
            <a:r>
              <a:rPr kumimoji="0" lang="zh-CN" altLang="en-US" sz="1400" b="1" i="0" u="none" strike="noStrike" kern="1200" cap="none" spc="0" normalizeH="0" baseline="0" noProof="0" dirty="0">
                <a:ln>
                  <a:noFill/>
                </a:ln>
                <a:solidFill>
                  <a:prstClr val="black"/>
                </a:solidFill>
                <a:effectLst/>
                <a:uLnTx/>
                <a:uFillTx/>
                <a:cs typeface="+mn-ea"/>
                <a:sym typeface="+mn-lt"/>
              </a:rPr>
              <a:t>。</a:t>
            </a:r>
            <a:r>
              <a:rPr kumimoji="0" lang="en-US" altLang="zh-CN" sz="1400" b="1" i="0" u="none" strike="noStrike" kern="1200" cap="none" spc="0" normalizeH="0" baseline="0" noProof="0" dirty="0">
                <a:ln>
                  <a:noFill/>
                </a:ln>
                <a:solidFill>
                  <a:prstClr val="black"/>
                </a:solidFill>
                <a:effectLst/>
                <a:uLnTx/>
                <a:uFillTx/>
                <a:cs typeface="+mn-ea"/>
                <a:sym typeface="+mn-lt"/>
              </a:rPr>
              <a:t>25</a:t>
            </a:r>
            <a:r>
              <a:rPr lang="zh-CN" altLang="en-US" sz="1400" b="1" dirty="0">
                <a:solidFill>
                  <a:prstClr val="black"/>
                </a:solidFill>
                <a:cs typeface="+mn-ea"/>
                <a:sym typeface="+mn-lt"/>
              </a:rPr>
              <a:t>年</a:t>
            </a:r>
            <a:r>
              <a:rPr lang="en-US" altLang="zh-CN" sz="1400" b="1" dirty="0">
                <a:solidFill>
                  <a:prstClr val="black"/>
                </a:solidFill>
                <a:cs typeface="+mn-ea"/>
                <a:sym typeface="+mn-lt"/>
              </a:rPr>
              <a:t>8</a:t>
            </a:r>
            <a:r>
              <a:rPr lang="zh-CN" altLang="en-US" sz="1400" b="1" dirty="0">
                <a:solidFill>
                  <a:prstClr val="black"/>
                </a:solidFill>
                <a:cs typeface="+mn-ea"/>
                <a:sym typeface="+mn-lt"/>
              </a:rPr>
              <a:t>月调控政策主要是：</a:t>
            </a:r>
            <a:r>
              <a:rPr kumimoji="0" lang="zh-CN" altLang="en-US" sz="1400" b="1" i="0" u="none" strike="noStrike" kern="1200" cap="none" spc="0" normalizeH="0" baseline="0" noProof="0" dirty="0">
                <a:ln>
                  <a:noFill/>
                </a:ln>
                <a:solidFill>
                  <a:srgbClr val="C00000"/>
                </a:solidFill>
                <a:effectLst/>
                <a:uLnTx/>
                <a:uFillTx/>
                <a:cs typeface="+mn-ea"/>
                <a:sym typeface="+mn-lt"/>
              </a:rPr>
              <a:t>放开外环外限购及商贷利率不再区分首套二套</a:t>
            </a:r>
            <a:r>
              <a:rPr kumimoji="0" lang="zh-CN" altLang="en-US" sz="1400" b="1" i="0" u="none" strike="noStrike" kern="1200" cap="none" spc="0" normalizeH="0" baseline="0" noProof="0" dirty="0">
                <a:ln>
                  <a:noFill/>
                </a:ln>
                <a:solidFill>
                  <a:prstClr val="black"/>
                </a:solidFill>
                <a:effectLst/>
                <a:uLnTx/>
                <a:uFillTx/>
                <a:cs typeface="+mn-ea"/>
                <a:sym typeface="+mn-lt"/>
              </a:rPr>
              <a:t>。</a:t>
            </a:r>
            <a:endParaRPr kumimoji="0" lang="en-US" altLang="zh-CN" sz="1400" b="1" i="0" u="none" strike="noStrike" kern="1200" cap="none" spc="0" normalizeH="0" baseline="0" noProof="0" dirty="0">
              <a:ln>
                <a:noFill/>
              </a:ln>
              <a:solidFill>
                <a:prstClr val="black"/>
              </a:solidFill>
              <a:effectLst/>
              <a:uLnTx/>
              <a:uFillTx/>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D49A50-E760-4E38-8A09-C1C89FB9E3AB}"/>
              </a:ext>
            </a:extLst>
          </p:cNvPr>
          <p:cNvSpPr txBox="1"/>
          <p:nvPr/>
        </p:nvSpPr>
        <p:spPr>
          <a:xfrm>
            <a:off x="345787" y="142652"/>
            <a:ext cx="10025539" cy="400110"/>
          </a:xfrm>
          <a:prstGeom prst="rect">
            <a:avLst/>
          </a:prstGeom>
          <a:noFill/>
        </p:spPr>
        <p:txBody>
          <a:bodyPr wrap="square" rtlCol="0">
            <a:spAutoFit/>
          </a:bodyPr>
          <a:lstStyle>
            <a:defPPr>
              <a:defRPr lang="zh-CN"/>
            </a:defPPr>
            <a:lvl1pPr marR="0" lvl="0" indent="0" fontAlgn="base">
              <a:lnSpc>
                <a:spcPct val="100000"/>
              </a:lnSpc>
              <a:spcBef>
                <a:spcPct val="0"/>
              </a:spcBef>
              <a:spcAft>
                <a:spcPct val="0"/>
              </a:spcAft>
              <a:buClrTx/>
              <a:buSzTx/>
              <a:buFontTx/>
              <a:buNone/>
              <a:defRPr kumimoji="0" sz="2000" b="1" i="0" u="none" strike="noStrike" cap="none" spc="0" normalizeH="0" baseline="0">
                <a:ln>
                  <a:noFill/>
                </a:ln>
                <a:solidFill>
                  <a:prstClr val="black"/>
                </a:solidFill>
                <a:effectLst/>
                <a:uLnTx/>
                <a:uFillTx/>
                <a:latin typeface="楷体" panose="02010609060101010101" pitchFamily="49" charset="-122"/>
                <a:ea typeface="楷体" panose="02010609060101010101" pitchFamily="49" charset="-122"/>
                <a:cs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mn-lt"/>
                <a:ea typeface="+mn-ea"/>
                <a:sym typeface="+mn-lt"/>
              </a:rPr>
              <a:t>2.1 </a:t>
            </a:r>
            <a:r>
              <a:rPr kumimoji="0" lang="zh-CN" altLang="en-US" b="1" i="0" u="none" strike="noStrike" kern="1200" cap="none" spc="0" normalizeH="0" baseline="0" noProof="0" dirty="0">
                <a:ln>
                  <a:noFill/>
                </a:ln>
                <a:solidFill>
                  <a:prstClr val="black"/>
                </a:solidFill>
                <a:effectLst/>
                <a:uLnTx/>
                <a:uFillTx/>
                <a:latin typeface="+mn-lt"/>
                <a:ea typeface="+mn-ea"/>
                <a:sym typeface="+mn-lt"/>
              </a:rPr>
              <a:t>上海土拍、销售市场政策</a:t>
            </a:r>
          </a:p>
        </p:txBody>
      </p:sp>
      <p:sp>
        <p:nvSpPr>
          <p:cNvPr id="4" name="矩形 302">
            <a:extLst>
              <a:ext uri="{FF2B5EF4-FFF2-40B4-BE49-F238E27FC236}">
                <a16:creationId xmlns:a16="http://schemas.microsoft.com/office/drawing/2014/main" id="{9E8EBA3F-06C4-4AA5-B7C5-3DACDDCFAC3D}"/>
              </a:ext>
            </a:extLst>
          </p:cNvPr>
          <p:cNvSpPr>
            <a:spLocks noChangeArrowheads="1"/>
          </p:cNvSpPr>
          <p:nvPr/>
        </p:nvSpPr>
        <p:spPr bwMode="auto">
          <a:xfrm>
            <a:off x="3868091" y="799479"/>
            <a:ext cx="3636914" cy="33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cs typeface="+mn-ea"/>
                <a:sym typeface="+mn-lt"/>
              </a:rPr>
              <a:t>资金监管政策</a:t>
            </a:r>
          </a:p>
        </p:txBody>
      </p:sp>
      <p:graphicFrame>
        <p:nvGraphicFramePr>
          <p:cNvPr id="5" name="表格 4">
            <a:extLst>
              <a:ext uri="{FF2B5EF4-FFF2-40B4-BE49-F238E27FC236}">
                <a16:creationId xmlns:a16="http://schemas.microsoft.com/office/drawing/2014/main" id="{0128D905-EC05-471C-9C4F-CDF7082AFBED}"/>
              </a:ext>
            </a:extLst>
          </p:cNvPr>
          <p:cNvGraphicFramePr>
            <a:graphicFrameLocks noGrp="1"/>
          </p:cNvGraphicFramePr>
          <p:nvPr/>
        </p:nvGraphicFramePr>
        <p:xfrm>
          <a:off x="546100" y="1242894"/>
          <a:ext cx="10972800" cy="4540193"/>
        </p:xfrm>
        <a:graphic>
          <a:graphicData uri="http://schemas.openxmlformats.org/drawingml/2006/table">
            <a:tbl>
              <a:tblPr firstRow="1" firstCol="1" bandRow="1">
                <a:tableStyleId>{B301B821-A1FF-4177-AEE7-76D212191A09}</a:tableStyleId>
              </a:tblPr>
              <a:tblGrid>
                <a:gridCol w="1584960">
                  <a:extLst>
                    <a:ext uri="{9D8B030D-6E8A-4147-A177-3AD203B41FA5}">
                      <a16:colId xmlns:a16="http://schemas.microsoft.com/office/drawing/2014/main" val="4212557228"/>
                    </a:ext>
                  </a:extLst>
                </a:gridCol>
                <a:gridCol w="5152445">
                  <a:extLst>
                    <a:ext uri="{9D8B030D-6E8A-4147-A177-3AD203B41FA5}">
                      <a16:colId xmlns:a16="http://schemas.microsoft.com/office/drawing/2014/main" val="1819847543"/>
                    </a:ext>
                  </a:extLst>
                </a:gridCol>
                <a:gridCol w="4235395">
                  <a:extLst>
                    <a:ext uri="{9D8B030D-6E8A-4147-A177-3AD203B41FA5}">
                      <a16:colId xmlns:a16="http://schemas.microsoft.com/office/drawing/2014/main" val="824230800"/>
                    </a:ext>
                  </a:extLst>
                </a:gridCol>
              </a:tblGrid>
              <a:tr h="345267">
                <a:tc>
                  <a:txBody>
                    <a:bodyPr/>
                    <a:lstStyle/>
                    <a:p>
                      <a:pPr algn="ctr">
                        <a:spcAft>
                          <a:spcPts val="0"/>
                        </a:spcAft>
                      </a:pPr>
                      <a:endParaRPr lang="zh-CN" sz="1200" dirty="0">
                        <a:effectLst/>
                        <a:latin typeface="+mn-lt"/>
                        <a:ea typeface="+mn-ea"/>
                        <a:cs typeface="+mn-ea"/>
                        <a:sym typeface="+mn-lt"/>
                      </a:endParaRPr>
                    </a:p>
                  </a:txBody>
                  <a:tcPr marL="63816" marR="63816" marT="0" marB="0" anchor="ctr"/>
                </a:tc>
                <a:tc>
                  <a:txBody>
                    <a:bodyPr/>
                    <a:lstStyle/>
                    <a:p>
                      <a:pPr algn="ctr">
                        <a:spcAft>
                          <a:spcPts val="0"/>
                        </a:spcAft>
                      </a:pPr>
                      <a:r>
                        <a:rPr lang="zh-CN" sz="1200" dirty="0">
                          <a:effectLst/>
                          <a:latin typeface="+mn-lt"/>
                          <a:ea typeface="+mn-ea"/>
                          <a:cs typeface="+mn-ea"/>
                          <a:sym typeface="+mn-lt"/>
                        </a:rPr>
                        <a:t>最新监管政策</a:t>
                      </a:r>
                    </a:p>
                  </a:txBody>
                  <a:tcPr marL="63816" marR="63816" marT="0" marB="0" anchor="ctr"/>
                </a:tc>
                <a:tc>
                  <a:txBody>
                    <a:bodyPr/>
                    <a:lstStyle/>
                    <a:p>
                      <a:pPr algn="ctr">
                        <a:spcAft>
                          <a:spcPts val="0"/>
                        </a:spcAft>
                      </a:pPr>
                      <a:r>
                        <a:rPr lang="zh-CN" sz="1200">
                          <a:effectLst/>
                          <a:latin typeface="+mn-lt"/>
                          <a:ea typeface="+mn-ea"/>
                          <a:cs typeface="+mn-ea"/>
                          <a:sym typeface="+mn-lt"/>
                        </a:rPr>
                        <a:t>测算模型假设</a:t>
                      </a:r>
                    </a:p>
                  </a:txBody>
                  <a:tcPr marL="63816" marR="63816" marT="0" marB="0" anchor="ctr"/>
                </a:tc>
                <a:extLst>
                  <a:ext uri="{0D108BD9-81ED-4DB2-BD59-A6C34878D82A}">
                    <a16:rowId xmlns:a16="http://schemas.microsoft.com/office/drawing/2014/main" val="1385712794"/>
                  </a:ext>
                </a:extLst>
              </a:tr>
              <a:tr h="438049">
                <a:tc rowSpan="2">
                  <a:txBody>
                    <a:bodyPr/>
                    <a:lstStyle/>
                    <a:p>
                      <a:pPr algn="ctr">
                        <a:spcAft>
                          <a:spcPts val="0"/>
                        </a:spcAft>
                      </a:pPr>
                      <a:r>
                        <a:rPr lang="zh-CN" sz="1200" dirty="0">
                          <a:effectLst/>
                          <a:latin typeface="+mn-lt"/>
                          <a:ea typeface="+mn-ea"/>
                          <a:cs typeface="+mn-ea"/>
                          <a:sym typeface="+mn-lt"/>
                        </a:rPr>
                        <a:t>监管工程款额度核定</a:t>
                      </a:r>
                    </a:p>
                  </a:txBody>
                  <a:tcPr marL="63816" marR="63816" marT="0" marB="0" anchor="ctr">
                    <a:solidFill>
                      <a:schemeClr val="bg1"/>
                    </a:solidFill>
                  </a:tcPr>
                </a:tc>
                <a:tc>
                  <a:txBody>
                    <a:bodyPr/>
                    <a:lstStyle/>
                    <a:p>
                      <a:pPr algn="ctr">
                        <a:spcAft>
                          <a:spcPts val="0"/>
                        </a:spcAft>
                      </a:pPr>
                      <a:r>
                        <a:rPr lang="zh-CN" sz="1200" b="1" dirty="0">
                          <a:effectLst/>
                          <a:latin typeface="+mn-lt"/>
                          <a:ea typeface="+mn-ea"/>
                          <a:cs typeface="+mn-ea"/>
                          <a:sym typeface="+mn-lt"/>
                        </a:rPr>
                        <a:t>工程建设费用额度：</a:t>
                      </a:r>
                      <a:r>
                        <a:rPr lang="zh-CN" sz="1200" dirty="0">
                          <a:effectLst/>
                          <a:latin typeface="+mn-lt"/>
                          <a:ea typeface="+mn-ea"/>
                          <a:cs typeface="+mn-ea"/>
                          <a:sym typeface="+mn-lt"/>
                        </a:rPr>
                        <a:t>第三方造价咨询机构核定工程建设费用（包含公建配套）</a:t>
                      </a:r>
                      <a:r>
                        <a:rPr lang="en-US" sz="1200" dirty="0">
                          <a:effectLst/>
                          <a:latin typeface="+mn-lt"/>
                          <a:ea typeface="+mn-ea"/>
                          <a:cs typeface="+mn-ea"/>
                          <a:sym typeface="+mn-lt"/>
                        </a:rPr>
                        <a:t>*1.2</a:t>
                      </a:r>
                      <a:endParaRPr lang="zh-CN" sz="1200" dirty="0">
                        <a:effectLst/>
                        <a:latin typeface="+mn-lt"/>
                        <a:ea typeface="+mn-ea"/>
                        <a:cs typeface="+mn-ea"/>
                        <a:sym typeface="+mn-lt"/>
                      </a:endParaRPr>
                    </a:p>
                  </a:txBody>
                  <a:tcPr marL="63816" marR="63816" marT="0" marB="0" anchor="ctr"/>
                </a:tc>
                <a:tc>
                  <a:txBody>
                    <a:bodyPr/>
                    <a:lstStyle/>
                    <a:p>
                      <a:pPr algn="ctr">
                        <a:spcAft>
                          <a:spcPts val="0"/>
                        </a:spcAft>
                      </a:pPr>
                      <a:r>
                        <a:rPr lang="zh-CN" sz="1200" b="1" dirty="0">
                          <a:effectLst/>
                          <a:latin typeface="+mn-lt"/>
                          <a:ea typeface="+mn-ea"/>
                          <a:cs typeface="+mn-ea"/>
                          <a:sym typeface="+mn-lt"/>
                        </a:rPr>
                        <a:t>工程建设费用额度：</a:t>
                      </a:r>
                      <a:r>
                        <a:rPr lang="zh-CN" sz="1200" dirty="0">
                          <a:effectLst/>
                          <a:latin typeface="+mn-lt"/>
                          <a:ea typeface="+mn-ea"/>
                          <a:cs typeface="+mn-ea"/>
                          <a:sym typeface="+mn-lt"/>
                        </a:rPr>
                        <a:t>含税（前期</a:t>
                      </a:r>
                      <a:r>
                        <a:rPr lang="en-US" sz="1200" dirty="0">
                          <a:effectLst/>
                          <a:latin typeface="+mn-lt"/>
                          <a:ea typeface="+mn-ea"/>
                          <a:cs typeface="+mn-ea"/>
                          <a:sym typeface="+mn-lt"/>
                        </a:rPr>
                        <a:t>+</a:t>
                      </a:r>
                      <a:r>
                        <a:rPr lang="zh-CN" sz="1200" dirty="0">
                          <a:effectLst/>
                          <a:latin typeface="+mn-lt"/>
                          <a:ea typeface="+mn-ea"/>
                          <a:cs typeface="+mn-ea"/>
                          <a:sym typeface="+mn-lt"/>
                        </a:rPr>
                        <a:t>毛坯）建安成本</a:t>
                      </a:r>
                      <a:r>
                        <a:rPr lang="en-US" sz="1200" dirty="0">
                          <a:effectLst/>
                          <a:latin typeface="+mn-lt"/>
                          <a:ea typeface="+mn-ea"/>
                          <a:cs typeface="+mn-ea"/>
                          <a:sym typeface="+mn-lt"/>
                        </a:rPr>
                        <a:t>*1.2</a:t>
                      </a:r>
                      <a:endParaRPr lang="zh-CN" sz="1200" dirty="0">
                        <a:effectLst/>
                        <a:latin typeface="+mn-lt"/>
                        <a:ea typeface="+mn-ea"/>
                        <a:cs typeface="+mn-ea"/>
                        <a:sym typeface="+mn-lt"/>
                      </a:endParaRPr>
                    </a:p>
                  </a:txBody>
                  <a:tcPr marL="63816" marR="63816" marT="0" marB="0" anchor="ctr"/>
                </a:tc>
                <a:extLst>
                  <a:ext uri="{0D108BD9-81ED-4DB2-BD59-A6C34878D82A}">
                    <a16:rowId xmlns:a16="http://schemas.microsoft.com/office/drawing/2014/main" val="1752775050"/>
                  </a:ext>
                </a:extLst>
              </a:tr>
              <a:tr h="438049">
                <a:tc vMerge="1">
                  <a:txBody>
                    <a:bodyPr/>
                    <a:lstStyle/>
                    <a:p>
                      <a:endParaRPr lang="zh-CN" altLang="en-US"/>
                    </a:p>
                  </a:txBody>
                  <a:tcPr/>
                </a:tc>
                <a:tc>
                  <a:txBody>
                    <a:bodyPr/>
                    <a:lstStyle/>
                    <a:p>
                      <a:pPr algn="ctr">
                        <a:spcAft>
                          <a:spcPts val="0"/>
                        </a:spcAft>
                      </a:pPr>
                      <a:r>
                        <a:rPr lang="zh-CN" sz="1200" b="1" dirty="0">
                          <a:effectLst/>
                          <a:latin typeface="+mn-lt"/>
                          <a:ea typeface="+mn-ea"/>
                          <a:cs typeface="+mn-ea"/>
                          <a:sym typeface="+mn-lt"/>
                        </a:rPr>
                        <a:t>全装修费用额度：</a:t>
                      </a:r>
                      <a:r>
                        <a:rPr lang="zh-CN" sz="1200" dirty="0">
                          <a:effectLst/>
                          <a:latin typeface="+mn-lt"/>
                          <a:ea typeface="+mn-ea"/>
                          <a:cs typeface="+mn-ea"/>
                          <a:sym typeface="+mn-lt"/>
                        </a:rPr>
                        <a:t>根据预售合同约定金额核定</a:t>
                      </a:r>
                    </a:p>
                  </a:txBody>
                  <a:tcPr marL="63816" marR="63816" marT="0" marB="0" anchor="ctr"/>
                </a:tc>
                <a:tc>
                  <a:txBody>
                    <a:bodyPr/>
                    <a:lstStyle/>
                    <a:p>
                      <a:pPr algn="ctr">
                        <a:spcAft>
                          <a:spcPts val="0"/>
                        </a:spcAft>
                      </a:pPr>
                      <a:r>
                        <a:rPr lang="zh-CN" sz="1200" b="1" dirty="0">
                          <a:effectLst/>
                          <a:latin typeface="+mn-lt"/>
                          <a:ea typeface="+mn-ea"/>
                          <a:cs typeface="+mn-ea"/>
                          <a:sym typeface="+mn-lt"/>
                        </a:rPr>
                        <a:t>全装修费用额度：</a:t>
                      </a:r>
                      <a:r>
                        <a:rPr lang="zh-CN" sz="1200" dirty="0">
                          <a:effectLst/>
                          <a:latin typeface="+mn-lt"/>
                          <a:ea typeface="+mn-ea"/>
                          <a:cs typeface="+mn-ea"/>
                          <a:sym typeface="+mn-lt"/>
                        </a:rPr>
                        <a:t>含税精装建安成本</a:t>
                      </a:r>
                    </a:p>
                  </a:txBody>
                  <a:tcPr marL="63816" marR="63816" marT="0" marB="0" anchor="ctr"/>
                </a:tc>
                <a:extLst>
                  <a:ext uri="{0D108BD9-81ED-4DB2-BD59-A6C34878D82A}">
                    <a16:rowId xmlns:a16="http://schemas.microsoft.com/office/drawing/2014/main" val="1532794261"/>
                  </a:ext>
                </a:extLst>
              </a:tr>
              <a:tr h="345267">
                <a:tc>
                  <a:txBody>
                    <a:bodyPr/>
                    <a:lstStyle/>
                    <a:p>
                      <a:pPr algn="ctr">
                        <a:spcAft>
                          <a:spcPts val="0"/>
                        </a:spcAft>
                      </a:pPr>
                      <a:r>
                        <a:rPr lang="zh-CN" sz="1200">
                          <a:effectLst/>
                          <a:latin typeface="+mn-lt"/>
                          <a:ea typeface="+mn-ea"/>
                          <a:cs typeface="+mn-ea"/>
                          <a:sym typeface="+mn-lt"/>
                        </a:rPr>
                        <a:t>监管税金额度核定</a:t>
                      </a:r>
                    </a:p>
                  </a:txBody>
                  <a:tcPr marL="63816" marR="63816" marT="0" marB="0" anchor="ctr"/>
                </a:tc>
                <a:tc>
                  <a:txBody>
                    <a:bodyPr/>
                    <a:lstStyle/>
                    <a:p>
                      <a:pPr algn="ctr">
                        <a:spcAft>
                          <a:spcPts val="0"/>
                        </a:spcAft>
                      </a:pPr>
                      <a:r>
                        <a:rPr lang="zh-CN" sz="1200" dirty="0">
                          <a:effectLst/>
                          <a:latin typeface="+mn-lt"/>
                          <a:ea typeface="+mn-ea"/>
                          <a:cs typeface="+mn-ea"/>
                          <a:sym typeface="+mn-lt"/>
                        </a:rPr>
                        <a:t>全部预售款</a:t>
                      </a:r>
                      <a:r>
                        <a:rPr lang="en-US" sz="1200" dirty="0">
                          <a:effectLst/>
                          <a:latin typeface="+mn-lt"/>
                          <a:ea typeface="+mn-ea"/>
                          <a:cs typeface="+mn-ea"/>
                          <a:sym typeface="+mn-lt"/>
                        </a:rPr>
                        <a:t>*8%</a:t>
                      </a:r>
                      <a:endParaRPr lang="zh-CN" sz="1200" dirty="0">
                        <a:effectLst/>
                        <a:latin typeface="+mn-lt"/>
                        <a:ea typeface="+mn-ea"/>
                        <a:cs typeface="+mn-ea"/>
                        <a:sym typeface="+mn-lt"/>
                      </a:endParaRPr>
                    </a:p>
                  </a:txBody>
                  <a:tcPr marL="63816" marR="63816" marT="0" marB="0" anchor="ctr"/>
                </a:tc>
                <a:tc>
                  <a:txBody>
                    <a:bodyPr/>
                    <a:lstStyle/>
                    <a:p>
                      <a:pPr algn="ctr">
                        <a:spcAft>
                          <a:spcPts val="0"/>
                        </a:spcAft>
                      </a:pPr>
                      <a:r>
                        <a:rPr lang="zh-CN" sz="1200" dirty="0">
                          <a:effectLst/>
                          <a:latin typeface="+mn-lt"/>
                          <a:ea typeface="+mn-ea"/>
                          <a:cs typeface="+mn-ea"/>
                          <a:sym typeface="+mn-lt"/>
                        </a:rPr>
                        <a:t>不含税住宅销售收入</a:t>
                      </a:r>
                      <a:r>
                        <a:rPr lang="en-US" sz="1200" dirty="0">
                          <a:effectLst/>
                          <a:latin typeface="+mn-lt"/>
                          <a:ea typeface="+mn-ea"/>
                          <a:cs typeface="+mn-ea"/>
                          <a:sym typeface="+mn-lt"/>
                        </a:rPr>
                        <a:t>*8%</a:t>
                      </a:r>
                      <a:endParaRPr lang="zh-CN" sz="1200" dirty="0">
                        <a:effectLst/>
                        <a:latin typeface="+mn-lt"/>
                        <a:ea typeface="+mn-ea"/>
                        <a:cs typeface="+mn-ea"/>
                        <a:sym typeface="+mn-lt"/>
                      </a:endParaRPr>
                    </a:p>
                  </a:txBody>
                  <a:tcPr marL="63816" marR="63816" marT="0" marB="0" anchor="ctr"/>
                </a:tc>
                <a:extLst>
                  <a:ext uri="{0D108BD9-81ED-4DB2-BD59-A6C34878D82A}">
                    <a16:rowId xmlns:a16="http://schemas.microsoft.com/office/drawing/2014/main" val="1750930066"/>
                  </a:ext>
                </a:extLst>
              </a:tr>
              <a:tr h="1752196">
                <a:tc rowSpan="3">
                  <a:txBody>
                    <a:bodyPr/>
                    <a:lstStyle/>
                    <a:p>
                      <a:pPr algn="ctr">
                        <a:spcAft>
                          <a:spcPts val="0"/>
                        </a:spcAft>
                      </a:pPr>
                      <a:r>
                        <a:rPr lang="zh-CN" sz="1200" dirty="0">
                          <a:effectLst/>
                          <a:latin typeface="+mn-lt"/>
                          <a:ea typeface="+mn-ea"/>
                          <a:cs typeface="+mn-ea"/>
                          <a:sym typeface="+mn-lt"/>
                        </a:rPr>
                        <a:t>监管额度内资金支取</a:t>
                      </a:r>
                    </a:p>
                  </a:txBody>
                  <a:tcPr marL="63816" marR="63816" marT="0" marB="0" anchor="ctr"/>
                </a:tc>
                <a:tc>
                  <a:txBody>
                    <a:bodyPr/>
                    <a:lstStyle/>
                    <a:p>
                      <a:pPr algn="ctr">
                        <a:spcAft>
                          <a:spcPts val="0"/>
                        </a:spcAft>
                      </a:pPr>
                      <a:r>
                        <a:rPr lang="zh-CN" sz="1200" b="1" dirty="0">
                          <a:effectLst/>
                          <a:latin typeface="+mn-lt"/>
                          <a:ea typeface="+mn-ea"/>
                          <a:cs typeface="+mn-ea"/>
                          <a:sym typeface="+mn-lt"/>
                        </a:rPr>
                        <a:t>工程建设费用额度：</a:t>
                      </a:r>
                      <a:r>
                        <a:rPr lang="zh-CN" sz="1200" dirty="0">
                          <a:effectLst/>
                          <a:latin typeface="+mn-lt"/>
                          <a:ea typeface="+mn-ea"/>
                          <a:cs typeface="+mn-ea"/>
                          <a:sym typeface="+mn-lt"/>
                        </a:rPr>
                        <a:t>根据工程节点逐步释放</a:t>
                      </a:r>
                    </a:p>
                    <a:p>
                      <a:pPr marL="342900" lvl="0" indent="-342900" algn="just">
                        <a:spcAft>
                          <a:spcPts val="0"/>
                        </a:spcAft>
                        <a:buFont typeface="+mj-ea"/>
                        <a:buAutoNum type="circleNumDbPlain"/>
                      </a:pPr>
                      <a:r>
                        <a:rPr lang="zh-CN" sz="1200" dirty="0">
                          <a:effectLst/>
                          <a:latin typeface="+mn-lt"/>
                          <a:ea typeface="+mn-ea"/>
                          <a:cs typeface="+mn-ea"/>
                          <a:sym typeface="+mn-lt"/>
                        </a:rPr>
                        <a:t>完成主体结构二分之一，留存比例不低于该额度的</a:t>
                      </a:r>
                      <a:r>
                        <a:rPr lang="en-US" sz="1200" dirty="0">
                          <a:effectLst/>
                          <a:latin typeface="+mn-lt"/>
                          <a:ea typeface="+mn-ea"/>
                          <a:cs typeface="+mn-ea"/>
                          <a:sym typeface="+mn-lt"/>
                        </a:rPr>
                        <a:t>60%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完成主体结构封顶，留存比例不低于该额度的</a:t>
                      </a:r>
                      <a:r>
                        <a:rPr lang="en-US" sz="1200" dirty="0">
                          <a:effectLst/>
                          <a:latin typeface="+mn-lt"/>
                          <a:ea typeface="+mn-ea"/>
                          <a:cs typeface="+mn-ea"/>
                          <a:sym typeface="+mn-lt"/>
                        </a:rPr>
                        <a:t>40%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完成分户验收，留存比例不低于该额度的</a:t>
                      </a:r>
                      <a:r>
                        <a:rPr lang="en-US" sz="1200" dirty="0">
                          <a:effectLst/>
                          <a:latin typeface="+mn-lt"/>
                          <a:ea typeface="+mn-ea"/>
                          <a:cs typeface="+mn-ea"/>
                          <a:sym typeface="+mn-lt"/>
                        </a:rPr>
                        <a:t>20%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完成交付使用许可，留存比例不低于该额度的</a:t>
                      </a:r>
                      <a:r>
                        <a:rPr lang="en-US" sz="1200" dirty="0">
                          <a:effectLst/>
                          <a:latin typeface="+mn-lt"/>
                          <a:ea typeface="+mn-ea"/>
                          <a:cs typeface="+mn-ea"/>
                          <a:sym typeface="+mn-lt"/>
                        </a:rPr>
                        <a:t>5%</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完成不动产首次登记，可支取工程建设额度内剩余资金</a:t>
                      </a:r>
                    </a:p>
                  </a:txBody>
                  <a:tcPr marL="63816" marR="63816" marT="0" marB="0" anchor="ctr"/>
                </a:tc>
                <a:tc>
                  <a:txBody>
                    <a:bodyPr/>
                    <a:lstStyle/>
                    <a:p>
                      <a:pPr algn="ctr">
                        <a:spcAft>
                          <a:spcPts val="0"/>
                        </a:spcAft>
                      </a:pPr>
                      <a:r>
                        <a:rPr lang="zh-CN" sz="1200" b="1" dirty="0">
                          <a:effectLst/>
                          <a:latin typeface="+mn-lt"/>
                          <a:ea typeface="+mn-ea"/>
                          <a:cs typeface="+mn-ea"/>
                          <a:sym typeface="+mn-lt"/>
                        </a:rPr>
                        <a:t>工程建设费用额度：</a:t>
                      </a:r>
                      <a:r>
                        <a:rPr lang="zh-CN" sz="1200" dirty="0">
                          <a:effectLst/>
                          <a:latin typeface="+mn-lt"/>
                          <a:ea typeface="+mn-ea"/>
                          <a:cs typeface="+mn-ea"/>
                          <a:sym typeface="+mn-lt"/>
                        </a:rPr>
                        <a:t>根据工程节点逐步释放</a:t>
                      </a:r>
                    </a:p>
                    <a:p>
                      <a:pPr marL="342900" lvl="0" indent="-342900" algn="just">
                        <a:spcAft>
                          <a:spcPts val="0"/>
                        </a:spcAft>
                        <a:buFont typeface="+mj-ea"/>
                        <a:buAutoNum type="circleNumDbPlain"/>
                      </a:pPr>
                      <a:r>
                        <a:rPr lang="zh-CN" sz="1200" dirty="0">
                          <a:effectLst/>
                          <a:latin typeface="+mn-lt"/>
                          <a:ea typeface="+mn-ea"/>
                          <a:cs typeface="+mn-ea"/>
                          <a:sym typeface="+mn-lt"/>
                        </a:rPr>
                        <a:t>完成主体结构二分之一，提取</a:t>
                      </a:r>
                      <a:r>
                        <a:rPr lang="en-US" sz="1200" dirty="0">
                          <a:effectLst/>
                          <a:latin typeface="+mn-lt"/>
                          <a:ea typeface="+mn-ea"/>
                          <a:cs typeface="+mn-ea"/>
                          <a:sym typeface="+mn-lt"/>
                        </a:rPr>
                        <a:t>40%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完成主体结构封顶，提取</a:t>
                      </a:r>
                      <a:r>
                        <a:rPr lang="en-US" sz="1200" dirty="0">
                          <a:effectLst/>
                          <a:latin typeface="+mn-lt"/>
                          <a:ea typeface="+mn-ea"/>
                          <a:cs typeface="+mn-ea"/>
                          <a:sym typeface="+mn-lt"/>
                        </a:rPr>
                        <a:t>20%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完成分户验收，提取</a:t>
                      </a:r>
                      <a:r>
                        <a:rPr lang="en-US" sz="1200" dirty="0">
                          <a:effectLst/>
                          <a:latin typeface="+mn-lt"/>
                          <a:ea typeface="+mn-ea"/>
                          <a:cs typeface="+mn-ea"/>
                          <a:sym typeface="+mn-lt"/>
                        </a:rPr>
                        <a:t>20%</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完成交付使用许可，提取</a:t>
                      </a:r>
                      <a:r>
                        <a:rPr lang="en-US" sz="1200" dirty="0">
                          <a:effectLst/>
                          <a:latin typeface="+mn-lt"/>
                          <a:ea typeface="+mn-ea"/>
                          <a:cs typeface="+mn-ea"/>
                          <a:sym typeface="+mn-lt"/>
                        </a:rPr>
                        <a:t>15%</a:t>
                      </a:r>
                      <a:r>
                        <a:rPr lang="zh-CN" sz="1200" dirty="0">
                          <a:effectLst/>
                          <a:latin typeface="+mn-lt"/>
                          <a:ea typeface="+mn-ea"/>
                          <a:cs typeface="+mn-ea"/>
                          <a:sym typeface="+mn-lt"/>
                        </a:rPr>
                        <a:t>；</a:t>
                      </a:r>
                    </a:p>
                    <a:p>
                      <a:pPr marL="342900" lvl="0" indent="-342900" algn="just">
                        <a:spcAft>
                          <a:spcPts val="0"/>
                        </a:spcAft>
                        <a:buFont typeface="+mj-ea"/>
                        <a:buAutoNum type="circleNumDbPlain"/>
                      </a:pPr>
                      <a:r>
                        <a:rPr lang="zh-CN" sz="1200" dirty="0">
                          <a:effectLst/>
                          <a:latin typeface="+mn-lt"/>
                          <a:ea typeface="+mn-ea"/>
                          <a:cs typeface="+mn-ea"/>
                          <a:sym typeface="+mn-lt"/>
                        </a:rPr>
                        <a:t>完成不动产首次登记，提取</a:t>
                      </a:r>
                      <a:r>
                        <a:rPr lang="en-US" sz="1200" dirty="0">
                          <a:effectLst/>
                          <a:latin typeface="+mn-lt"/>
                          <a:ea typeface="+mn-ea"/>
                          <a:cs typeface="+mn-ea"/>
                          <a:sym typeface="+mn-lt"/>
                        </a:rPr>
                        <a:t>5%</a:t>
                      </a:r>
                      <a:endParaRPr lang="zh-CN" sz="1200" dirty="0">
                        <a:effectLst/>
                        <a:latin typeface="+mn-lt"/>
                        <a:ea typeface="+mn-ea"/>
                        <a:cs typeface="+mn-ea"/>
                        <a:sym typeface="+mn-lt"/>
                      </a:endParaRPr>
                    </a:p>
                  </a:txBody>
                  <a:tcPr marL="63816" marR="63816" marT="0" marB="0" anchor="ctr"/>
                </a:tc>
                <a:extLst>
                  <a:ext uri="{0D108BD9-81ED-4DB2-BD59-A6C34878D82A}">
                    <a16:rowId xmlns:a16="http://schemas.microsoft.com/office/drawing/2014/main" val="417358526"/>
                  </a:ext>
                </a:extLst>
              </a:tr>
              <a:tr h="345267">
                <a:tc vMerge="1">
                  <a:txBody>
                    <a:bodyPr/>
                    <a:lstStyle/>
                    <a:p>
                      <a:endParaRPr lang="zh-CN" altLang="en-US"/>
                    </a:p>
                  </a:txBody>
                  <a:tcPr/>
                </a:tc>
                <a:tc>
                  <a:txBody>
                    <a:bodyPr/>
                    <a:lstStyle/>
                    <a:p>
                      <a:pPr algn="ctr">
                        <a:spcAft>
                          <a:spcPts val="0"/>
                        </a:spcAft>
                      </a:pPr>
                      <a:r>
                        <a:rPr lang="zh-CN" sz="1200" b="1" dirty="0">
                          <a:effectLst/>
                          <a:latin typeface="+mn-lt"/>
                          <a:ea typeface="+mn-ea"/>
                          <a:cs typeface="+mn-ea"/>
                          <a:sym typeface="+mn-lt"/>
                        </a:rPr>
                        <a:t>全装修费用额度：</a:t>
                      </a:r>
                      <a:r>
                        <a:rPr lang="zh-CN" sz="1200" dirty="0">
                          <a:effectLst/>
                          <a:latin typeface="+mn-lt"/>
                          <a:ea typeface="+mn-ea"/>
                          <a:cs typeface="+mn-ea"/>
                          <a:sym typeface="+mn-lt"/>
                        </a:rPr>
                        <a:t>在分户验收后一次性释放</a:t>
                      </a:r>
                    </a:p>
                  </a:txBody>
                  <a:tcPr marL="63816" marR="63816" marT="0" marB="0" anchor="ctr"/>
                </a:tc>
                <a:tc>
                  <a:txBody>
                    <a:bodyPr/>
                    <a:lstStyle/>
                    <a:p>
                      <a:pPr algn="ctr">
                        <a:spcAft>
                          <a:spcPts val="0"/>
                        </a:spcAft>
                      </a:pPr>
                      <a:r>
                        <a:rPr lang="zh-CN" sz="1200" dirty="0">
                          <a:effectLst/>
                          <a:latin typeface="+mn-lt"/>
                          <a:ea typeface="+mn-ea"/>
                          <a:cs typeface="+mn-ea"/>
                          <a:sym typeface="+mn-lt"/>
                        </a:rPr>
                        <a:t>全装修费用额度：完成分户验收，提取</a:t>
                      </a:r>
                      <a:r>
                        <a:rPr lang="en-US" sz="1200" dirty="0">
                          <a:effectLst/>
                          <a:latin typeface="+mn-lt"/>
                          <a:ea typeface="+mn-ea"/>
                          <a:cs typeface="+mn-ea"/>
                          <a:sym typeface="+mn-lt"/>
                        </a:rPr>
                        <a:t>100%</a:t>
                      </a:r>
                      <a:endParaRPr lang="zh-CN" sz="1200" dirty="0">
                        <a:effectLst/>
                        <a:latin typeface="+mn-lt"/>
                        <a:ea typeface="+mn-ea"/>
                        <a:cs typeface="+mn-ea"/>
                        <a:sym typeface="+mn-lt"/>
                      </a:endParaRPr>
                    </a:p>
                  </a:txBody>
                  <a:tcPr marL="63816" marR="63816" marT="0" marB="0" anchor="ctr"/>
                </a:tc>
                <a:extLst>
                  <a:ext uri="{0D108BD9-81ED-4DB2-BD59-A6C34878D82A}">
                    <a16:rowId xmlns:a16="http://schemas.microsoft.com/office/drawing/2014/main" val="3457218174"/>
                  </a:ext>
                </a:extLst>
              </a:tr>
              <a:tr h="438049">
                <a:tc vMerge="1">
                  <a:txBody>
                    <a:bodyPr/>
                    <a:lstStyle/>
                    <a:p>
                      <a:endParaRPr lang="zh-CN" altLang="en-US"/>
                    </a:p>
                  </a:txBody>
                  <a:tcPr/>
                </a:tc>
                <a:tc>
                  <a:txBody>
                    <a:bodyPr/>
                    <a:lstStyle/>
                    <a:p>
                      <a:pPr algn="ctr">
                        <a:spcAft>
                          <a:spcPts val="0"/>
                        </a:spcAft>
                      </a:pPr>
                      <a:r>
                        <a:rPr lang="zh-CN" sz="1200" b="1" dirty="0">
                          <a:effectLst/>
                          <a:latin typeface="+mn-lt"/>
                          <a:ea typeface="+mn-ea"/>
                          <a:cs typeface="+mn-ea"/>
                          <a:sym typeface="+mn-lt"/>
                        </a:rPr>
                        <a:t>监管税金额度：</a:t>
                      </a:r>
                      <a:r>
                        <a:rPr lang="zh-CN" sz="1200" dirty="0">
                          <a:effectLst/>
                          <a:latin typeface="+mn-lt"/>
                          <a:ea typeface="+mn-ea"/>
                          <a:cs typeface="+mn-ea"/>
                          <a:sym typeface="+mn-lt"/>
                        </a:rPr>
                        <a:t>按照税务部门出具的证明材料直接拨付税务部门</a:t>
                      </a:r>
                    </a:p>
                  </a:txBody>
                  <a:tcPr marL="63816" marR="63816" marT="0" marB="0" anchor="ctr"/>
                </a:tc>
                <a:tc>
                  <a:txBody>
                    <a:bodyPr/>
                    <a:lstStyle/>
                    <a:p>
                      <a:pPr algn="ctr">
                        <a:spcAft>
                          <a:spcPts val="0"/>
                        </a:spcAft>
                      </a:pPr>
                      <a:r>
                        <a:rPr lang="zh-CN" sz="1200" b="1" dirty="0">
                          <a:effectLst/>
                          <a:latin typeface="+mn-lt"/>
                          <a:ea typeface="+mn-ea"/>
                          <a:cs typeface="+mn-ea"/>
                          <a:sym typeface="+mn-lt"/>
                        </a:rPr>
                        <a:t>监管税金额度：</a:t>
                      </a:r>
                      <a:r>
                        <a:rPr lang="zh-CN" sz="1200" dirty="0">
                          <a:effectLst/>
                          <a:latin typeface="+mn-lt"/>
                          <a:ea typeface="+mn-ea"/>
                          <a:cs typeface="+mn-ea"/>
                          <a:sym typeface="+mn-lt"/>
                        </a:rPr>
                        <a:t>按照每个季度实际支付税金对应提取直至提取完毕</a:t>
                      </a:r>
                    </a:p>
                  </a:txBody>
                  <a:tcPr marL="63816" marR="63816" marT="0" marB="0" anchor="ctr"/>
                </a:tc>
                <a:extLst>
                  <a:ext uri="{0D108BD9-81ED-4DB2-BD59-A6C34878D82A}">
                    <a16:rowId xmlns:a16="http://schemas.microsoft.com/office/drawing/2014/main" val="3835466973"/>
                  </a:ext>
                </a:extLst>
              </a:tr>
              <a:tr h="438049">
                <a:tc>
                  <a:txBody>
                    <a:bodyPr/>
                    <a:lstStyle/>
                    <a:p>
                      <a:pPr algn="ctr">
                        <a:spcAft>
                          <a:spcPts val="0"/>
                        </a:spcAft>
                      </a:pPr>
                      <a:r>
                        <a:rPr lang="zh-CN" sz="1200">
                          <a:effectLst/>
                          <a:latin typeface="+mn-lt"/>
                          <a:ea typeface="+mn-ea"/>
                          <a:cs typeface="+mn-ea"/>
                          <a:sym typeface="+mn-lt"/>
                        </a:rPr>
                        <a:t>备注</a:t>
                      </a:r>
                    </a:p>
                  </a:txBody>
                  <a:tcPr marL="63816" marR="63816" marT="0" marB="0" anchor="ctr"/>
                </a:tc>
                <a:tc>
                  <a:txBody>
                    <a:bodyPr/>
                    <a:lstStyle/>
                    <a:p>
                      <a:pPr algn="ctr">
                        <a:spcAft>
                          <a:spcPts val="0"/>
                        </a:spcAft>
                      </a:pPr>
                      <a:endParaRPr lang="zh-CN" sz="1200" dirty="0">
                        <a:effectLst/>
                        <a:latin typeface="+mn-lt"/>
                        <a:ea typeface="+mn-ea"/>
                        <a:cs typeface="+mn-ea"/>
                        <a:sym typeface="+mn-lt"/>
                      </a:endParaRPr>
                    </a:p>
                  </a:txBody>
                  <a:tcPr marL="63816" marR="63816" marT="0" marB="0" anchor="ctr"/>
                </a:tc>
                <a:tc>
                  <a:txBody>
                    <a:bodyPr/>
                    <a:lstStyle/>
                    <a:p>
                      <a:pPr algn="ctr">
                        <a:spcAft>
                          <a:spcPts val="0"/>
                        </a:spcAft>
                      </a:pPr>
                      <a:r>
                        <a:rPr lang="zh-CN" sz="1200" dirty="0">
                          <a:effectLst/>
                          <a:latin typeface="+mn-lt"/>
                          <a:ea typeface="+mn-ea"/>
                          <a:cs typeface="+mn-ea"/>
                          <a:sym typeface="+mn-lt"/>
                        </a:rPr>
                        <a:t>若当季度监管额度＞销售收入，则后一季度整体已实现销售收入达到核定监管额度后才可提取监管资金</a:t>
                      </a:r>
                    </a:p>
                  </a:txBody>
                  <a:tcPr marL="63816" marR="63816" marT="0" marB="0" anchor="ctr"/>
                </a:tc>
                <a:extLst>
                  <a:ext uri="{0D108BD9-81ED-4DB2-BD59-A6C34878D82A}">
                    <a16:rowId xmlns:a16="http://schemas.microsoft.com/office/drawing/2014/main" val="1983752201"/>
                  </a:ext>
                </a:extLst>
              </a:tr>
            </a:tbl>
          </a:graphicData>
        </a:graphic>
      </p:graphicFrame>
    </p:spTree>
    <p:extLst>
      <p:ext uri="{BB962C8B-B14F-4D97-AF65-F5344CB8AC3E}">
        <p14:creationId xmlns:p14="http://schemas.microsoft.com/office/powerpoint/2010/main" val="2126064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39173" y="154059"/>
            <a:ext cx="7482924" cy="400110"/>
          </a:xfrm>
          <a:prstGeom prst="rect">
            <a:avLst/>
          </a:prstGeom>
          <a:solidFill>
            <a:schemeClr val="bg1"/>
          </a:solidFill>
        </p:spPr>
        <p:txBody>
          <a:bodyPr wrap="square" rtlCol="0">
            <a:spAutoFit/>
          </a:bodyPr>
          <a:lstStyle>
            <a:defPPr>
              <a:defRPr lang="zh-CN"/>
            </a:defPPr>
            <a:lvl1pPr marR="0" lvl="0" indent="0" fontAlgn="base">
              <a:lnSpc>
                <a:spcPct val="100000"/>
              </a:lnSpc>
              <a:spcBef>
                <a:spcPct val="0"/>
              </a:spcBef>
              <a:spcAft>
                <a:spcPct val="0"/>
              </a:spcAft>
              <a:buClrTx/>
              <a:buSzTx/>
              <a:buFontTx/>
              <a:buNone/>
              <a:defRPr kumimoji="0" sz="2000" b="1" i="0" u="none" strike="noStrike" cap="none" spc="0" normalizeH="0" baseline="0">
                <a:ln>
                  <a:noFill/>
                </a:ln>
                <a:solidFill>
                  <a:prstClr val="black"/>
                </a:solidFill>
                <a:effectLst/>
                <a:uLnTx/>
                <a:uFillTx/>
                <a:latin typeface="楷体" panose="02010609060101010101" pitchFamily="49" charset="-122"/>
                <a:ea typeface="楷体" panose="02010609060101010101" pitchFamily="49" charset="-122"/>
                <a:cs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mn-lt"/>
                <a:ea typeface="+mn-ea"/>
                <a:sym typeface="+mn-lt"/>
              </a:rPr>
              <a:t>2.2 </a:t>
            </a:r>
            <a:r>
              <a:rPr kumimoji="0" lang="zh-CN" altLang="en-US" b="1" i="0" u="none" strike="noStrike" kern="1200" cap="none" spc="0" normalizeH="0" baseline="0" noProof="0" dirty="0">
                <a:ln>
                  <a:noFill/>
                </a:ln>
                <a:solidFill>
                  <a:prstClr val="black"/>
                </a:solidFill>
                <a:effectLst/>
                <a:uLnTx/>
                <a:uFillTx/>
                <a:latin typeface="+mn-lt"/>
                <a:ea typeface="+mn-ea"/>
                <a:sym typeface="+mn-lt"/>
              </a:rPr>
              <a:t>土地市场：土地成交量有所回落，至</a:t>
            </a:r>
            <a:r>
              <a:rPr kumimoji="0" lang="en-US" altLang="zh-CN" b="1" i="0" u="none" strike="noStrike" kern="1200" cap="none" spc="0" normalizeH="0" baseline="0" noProof="0" dirty="0">
                <a:ln>
                  <a:noFill/>
                </a:ln>
                <a:solidFill>
                  <a:prstClr val="black"/>
                </a:solidFill>
                <a:effectLst/>
                <a:uLnTx/>
                <a:uFillTx/>
                <a:latin typeface="+mn-lt"/>
                <a:ea typeface="+mn-ea"/>
                <a:sym typeface="+mn-lt"/>
              </a:rPr>
              <a:t>18-19</a:t>
            </a:r>
            <a:r>
              <a:rPr kumimoji="0" lang="zh-CN" altLang="en-US" b="1" i="0" u="none" strike="noStrike" kern="1200" cap="none" spc="0" normalizeH="0" baseline="0" noProof="0" dirty="0">
                <a:ln>
                  <a:noFill/>
                </a:ln>
                <a:solidFill>
                  <a:prstClr val="black"/>
                </a:solidFill>
                <a:effectLst/>
                <a:uLnTx/>
                <a:uFillTx/>
                <a:latin typeface="+mn-lt"/>
                <a:ea typeface="+mn-ea"/>
                <a:sym typeface="+mn-lt"/>
              </a:rPr>
              <a:t>年水位</a:t>
            </a:r>
          </a:p>
        </p:txBody>
      </p:sp>
      <p:sp>
        <p:nvSpPr>
          <p:cNvPr id="10" name="文本占位符 3">
            <a:extLst>
              <a:ext uri="{FF2B5EF4-FFF2-40B4-BE49-F238E27FC236}">
                <a16:creationId xmlns:a16="http://schemas.microsoft.com/office/drawing/2014/main" id="{DB08FD11-E5F1-4534-AE60-184A4204E235}"/>
              </a:ext>
            </a:extLst>
          </p:cNvPr>
          <p:cNvSpPr txBox="1">
            <a:spLocks/>
          </p:cNvSpPr>
          <p:nvPr/>
        </p:nvSpPr>
        <p:spPr>
          <a:xfrm>
            <a:off x="193101" y="790250"/>
            <a:ext cx="11805797" cy="983602"/>
          </a:xfrm>
          <a:prstGeom prst="rect">
            <a:avLst/>
          </a:prstGeom>
        </p:spPr>
        <p:txBody>
          <a:bodyPr/>
          <a:lstStyle>
            <a:lvl1pPr marL="342900" indent="-342900" algn="l" rtl="0" eaLnBrk="0" fontAlgn="base" hangingPunct="0">
              <a:lnSpc>
                <a:spcPct val="200000"/>
              </a:lnSpc>
              <a:spcBef>
                <a:spcPct val="20000"/>
              </a:spcBef>
              <a:spcAft>
                <a:spcPct val="0"/>
              </a:spcAft>
              <a:buSzPct val="80000"/>
              <a:buFont typeface="Wingdings" pitchFamily="2" charset="2"/>
              <a:buChar char="n"/>
              <a:defRPr lang="zh-CN" altLang="en-US" sz="1600" dirty="0">
                <a:solidFill>
                  <a:schemeClr val="tx2"/>
                </a:solidFill>
                <a:latin typeface="+mj-lt"/>
                <a:ea typeface="+mj-ea"/>
                <a:cs typeface="+mj-cs"/>
              </a:defRPr>
            </a:lvl1pPr>
            <a:lvl2pPr marL="742950" indent="-285750" algn="l" rtl="0" eaLnBrk="0" fontAlgn="base" hangingPunct="0">
              <a:lnSpc>
                <a:spcPct val="200000"/>
              </a:lnSpc>
              <a:spcBef>
                <a:spcPct val="20000"/>
              </a:spcBef>
              <a:spcAft>
                <a:spcPct val="0"/>
              </a:spcAft>
              <a:buSzPct val="80000"/>
              <a:buFont typeface="Wingdings"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itchFamily="2" charset="2"/>
              <a:buChar char="n"/>
              <a:defRPr sz="1200">
                <a:solidFill>
                  <a:schemeClr val="tx1"/>
                </a:solidFill>
                <a:latin typeface="+mn-lt"/>
                <a:ea typeface="+mn-ea"/>
              </a:defRPr>
            </a:lvl9pPr>
          </a:lstStyle>
          <a:p>
            <a:pPr lvl="0">
              <a:lnSpc>
                <a:spcPct val="150000"/>
              </a:lnSpc>
              <a:buFont typeface="Wingdings" pitchFamily="2" charset="2"/>
              <a:buChar char="p"/>
              <a:defRPr/>
            </a:pPr>
            <a:r>
              <a:rPr kumimoji="0" lang="en-US" altLang="zh-CN" sz="1400" b="1" i="0" u="none" strike="noStrike" kern="0" cap="none" spc="0" normalizeH="0" baseline="0" noProof="0" dirty="0">
                <a:ln>
                  <a:noFill/>
                </a:ln>
                <a:solidFill>
                  <a:srgbClr val="000000"/>
                </a:solidFill>
                <a:effectLst/>
                <a:uLnTx/>
                <a:uFillTx/>
                <a:latin typeface="+mn-lt"/>
                <a:ea typeface="+mn-ea"/>
                <a:cs typeface="+mn-ea"/>
                <a:sym typeface="+mn-lt"/>
              </a:rPr>
              <a:t>25</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年上海土地市场成交住宅建面约</a:t>
            </a:r>
            <a:r>
              <a:rPr lang="en-US" altLang="zh-CN" sz="1400" b="1" kern="0" dirty="0">
                <a:solidFill>
                  <a:srgbClr val="000000"/>
                </a:solidFill>
                <a:latin typeface="+mn-lt"/>
                <a:ea typeface="+mn-ea"/>
                <a:cs typeface="+mn-ea"/>
                <a:sym typeface="+mn-lt"/>
              </a:rPr>
              <a:t>444</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万㎡，</a:t>
            </a:r>
            <a:r>
              <a:rPr kumimoji="0" lang="zh-CN" altLang="en-US" sz="1400" b="1" i="0" u="none" strike="noStrike" kern="0" cap="none" spc="0" normalizeH="0" baseline="0" noProof="0" dirty="0">
                <a:ln>
                  <a:noFill/>
                </a:ln>
                <a:solidFill>
                  <a:srgbClr val="C00000"/>
                </a:solidFill>
                <a:effectLst/>
                <a:uLnTx/>
                <a:uFillTx/>
                <a:latin typeface="+mn-lt"/>
                <a:ea typeface="+mn-ea"/>
                <a:cs typeface="+mn-ea"/>
                <a:sym typeface="+mn-lt"/>
              </a:rPr>
              <a:t>基本回到</a:t>
            </a:r>
            <a:r>
              <a:rPr kumimoji="0" lang="en-US" altLang="zh-CN" sz="1400" b="1" i="0" u="none" strike="noStrike" kern="0" cap="none" spc="0" normalizeH="0" baseline="0" noProof="0" dirty="0">
                <a:ln>
                  <a:noFill/>
                </a:ln>
                <a:solidFill>
                  <a:srgbClr val="C00000"/>
                </a:solidFill>
                <a:effectLst/>
                <a:uLnTx/>
                <a:uFillTx/>
                <a:latin typeface="+mn-lt"/>
                <a:ea typeface="+mn-ea"/>
                <a:cs typeface="+mn-ea"/>
                <a:sym typeface="+mn-lt"/>
              </a:rPr>
              <a:t>19</a:t>
            </a:r>
            <a:r>
              <a:rPr kumimoji="0" lang="zh-CN" altLang="en-US" sz="1400" b="1" i="0" u="none" strike="noStrike" kern="0" cap="none" spc="0" normalizeH="0" baseline="0" noProof="0" dirty="0">
                <a:ln>
                  <a:noFill/>
                </a:ln>
                <a:solidFill>
                  <a:srgbClr val="C00000"/>
                </a:solidFill>
                <a:effectLst/>
                <a:uLnTx/>
                <a:uFillTx/>
                <a:latin typeface="+mn-lt"/>
                <a:ea typeface="+mn-ea"/>
                <a:cs typeface="+mn-ea"/>
                <a:sym typeface="+mn-lt"/>
              </a:rPr>
              <a:t>年的水平</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a:t>
            </a:r>
            <a:r>
              <a:rPr kumimoji="0" lang="en-US" altLang="zh-CN" sz="1400" b="1" i="0" u="none" strike="noStrike" kern="0" cap="none" spc="0" normalizeH="0" baseline="0" noProof="0" dirty="0">
                <a:ln>
                  <a:noFill/>
                </a:ln>
                <a:solidFill>
                  <a:srgbClr val="000000"/>
                </a:solidFill>
                <a:effectLst/>
                <a:uLnTx/>
                <a:uFillTx/>
                <a:latin typeface="+mn-lt"/>
                <a:ea typeface="+mn-ea"/>
                <a:cs typeface="+mn-ea"/>
                <a:sym typeface="+mn-lt"/>
              </a:rPr>
              <a:t>25</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年土地成交均价上升至</a:t>
            </a:r>
            <a:r>
              <a:rPr lang="en-US" altLang="zh-CN" sz="1400" b="1" kern="0" dirty="0">
                <a:solidFill>
                  <a:srgbClr val="000000"/>
                </a:solidFill>
                <a:latin typeface="+mn-lt"/>
                <a:ea typeface="+mn-ea"/>
                <a:cs typeface="+mn-ea"/>
                <a:sym typeface="+mn-lt"/>
              </a:rPr>
              <a:t>54895</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元</a:t>
            </a:r>
            <a:r>
              <a:rPr kumimoji="0" lang="en-US" altLang="zh-CN" sz="1400" b="1" i="0" u="none" strike="noStrike" kern="0" cap="none" spc="0" normalizeH="0" baseline="0" noProof="0" dirty="0">
                <a:ln>
                  <a:noFill/>
                </a:ln>
                <a:solidFill>
                  <a:srgbClr val="000000"/>
                </a:solidFill>
                <a:effectLst/>
                <a:uLnTx/>
                <a:uFillTx/>
                <a:latin typeface="+mn-lt"/>
                <a:ea typeface="+mn-ea"/>
                <a:cs typeface="+mn-ea"/>
                <a:sym typeface="+mn-lt"/>
              </a:rPr>
              <a:t>/</a:t>
            </a:r>
            <a:r>
              <a:rPr kumimoji="0" lang="zh-CN" altLang="en-US" sz="1400" b="1" i="0" u="none" strike="noStrike" kern="0" cap="none" spc="0" normalizeH="0" baseline="0" noProof="0" dirty="0">
                <a:ln>
                  <a:noFill/>
                </a:ln>
                <a:solidFill>
                  <a:srgbClr val="000000"/>
                </a:solidFill>
                <a:effectLst/>
                <a:uLnTx/>
                <a:uFillTx/>
                <a:latin typeface="+mn-lt"/>
                <a:ea typeface="+mn-ea"/>
                <a:cs typeface="+mn-ea"/>
                <a:sym typeface="+mn-lt"/>
              </a:rPr>
              <a:t>㎡，</a:t>
            </a:r>
            <a:r>
              <a:rPr lang="zh-CN" altLang="en-US" sz="1400" b="1" kern="0" dirty="0">
                <a:solidFill>
                  <a:srgbClr val="C00000"/>
                </a:solidFill>
                <a:latin typeface="+mn-lt"/>
                <a:ea typeface="+mn-ea"/>
                <a:cs typeface="+mn-ea"/>
                <a:sym typeface="+mn-lt"/>
              </a:rPr>
              <a:t>主要原因是中环内供地量大幅上升，导致价格结构性上涨。</a:t>
            </a:r>
            <a:endParaRPr kumimoji="0" lang="en-US" altLang="zh-CN" sz="1400" b="1" i="0" u="none" strike="noStrike" kern="0" cap="none" spc="0" normalizeH="0" baseline="0" noProof="0" dirty="0">
              <a:ln>
                <a:noFill/>
              </a:ln>
              <a:solidFill>
                <a:srgbClr val="000000"/>
              </a:solidFill>
              <a:effectLst/>
              <a:uLnTx/>
              <a:uFillTx/>
              <a:latin typeface="+mn-lt"/>
              <a:ea typeface="+mn-ea"/>
              <a:cs typeface="+mn-ea"/>
              <a:sym typeface="+mn-lt"/>
            </a:endParaRPr>
          </a:p>
        </p:txBody>
      </p:sp>
      <p:graphicFrame>
        <p:nvGraphicFramePr>
          <p:cNvPr id="5" name="图表 4">
            <a:extLst>
              <a:ext uri="{FF2B5EF4-FFF2-40B4-BE49-F238E27FC236}">
                <a16:creationId xmlns:a16="http://schemas.microsoft.com/office/drawing/2014/main" id="{ADE26922-9723-4A97-AF61-2790D66915F4}"/>
              </a:ext>
            </a:extLst>
          </p:cNvPr>
          <p:cNvGraphicFramePr>
            <a:graphicFrameLocks/>
          </p:cNvGraphicFramePr>
          <p:nvPr>
            <p:extLst>
              <p:ext uri="{D42A27DB-BD31-4B8C-83A1-F6EECF244321}">
                <p14:modId xmlns:p14="http://schemas.microsoft.com/office/powerpoint/2010/main" val="2254961936"/>
              </p:ext>
            </p:extLst>
          </p:nvPr>
        </p:nvGraphicFramePr>
        <p:xfrm>
          <a:off x="193101" y="2009933"/>
          <a:ext cx="6048673" cy="34267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a:extLst>
              <a:ext uri="{FF2B5EF4-FFF2-40B4-BE49-F238E27FC236}">
                <a16:creationId xmlns:a16="http://schemas.microsoft.com/office/drawing/2014/main" id="{4B4E4B55-54C1-47FB-B320-6B43236E3FB6}"/>
              </a:ext>
            </a:extLst>
          </p:cNvPr>
          <p:cNvGraphicFramePr>
            <a:graphicFrameLocks/>
          </p:cNvGraphicFramePr>
          <p:nvPr>
            <p:extLst>
              <p:ext uri="{D42A27DB-BD31-4B8C-83A1-F6EECF244321}">
                <p14:modId xmlns:p14="http://schemas.microsoft.com/office/powerpoint/2010/main" val="1176296501"/>
              </p:ext>
            </p:extLst>
          </p:nvPr>
        </p:nvGraphicFramePr>
        <p:xfrm>
          <a:off x="6483674" y="2009932"/>
          <a:ext cx="5515224" cy="342677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B6C8FD9B-27C5-46CF-88D8-FD2ADBA62760}"/>
              </a:ext>
            </a:extLst>
          </p:cNvPr>
          <p:cNvPicPr>
            <a:picLocks noChangeAspect="1"/>
          </p:cNvPicPr>
          <p:nvPr/>
        </p:nvPicPr>
        <p:blipFill>
          <a:blip r:embed="rId2"/>
          <a:stretch>
            <a:fillRect/>
          </a:stretch>
        </p:blipFill>
        <p:spPr>
          <a:xfrm>
            <a:off x="1338293" y="2625597"/>
            <a:ext cx="4832057" cy="3833216"/>
          </a:xfrm>
          <a:prstGeom prst="rect">
            <a:avLst/>
          </a:prstGeom>
        </p:spPr>
      </p:pic>
      <p:pic>
        <p:nvPicPr>
          <p:cNvPr id="63" name="Picture 2" descr="http://5b0988e595225.cdn.sohucs.com/images/20190510/7f5c008b3ed64a20bf49ad6f598e5f46.jpeg">
            <a:extLst>
              <a:ext uri="{FF2B5EF4-FFF2-40B4-BE49-F238E27FC236}">
                <a16:creationId xmlns:a16="http://schemas.microsoft.com/office/drawing/2014/main" id="{57FC0389-98EB-4F75-BF50-A6B542F2EC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704"/>
          <a:stretch/>
        </p:blipFill>
        <p:spPr bwMode="auto">
          <a:xfrm>
            <a:off x="7523986" y="2625597"/>
            <a:ext cx="3766056" cy="3794556"/>
          </a:xfrm>
          <a:prstGeom prst="rect">
            <a:avLst/>
          </a:prstGeom>
          <a:noFill/>
          <a:extLst>
            <a:ext uri="{909E8E84-426E-40DD-AFC4-6F175D3DCCD1}">
              <a14:hiddenFill xmlns:a14="http://schemas.microsoft.com/office/drawing/2010/main">
                <a:solidFill>
                  <a:srgbClr val="FFFFFF"/>
                </a:solidFill>
              </a14:hiddenFill>
            </a:ext>
          </a:extLst>
        </p:spPr>
      </p:pic>
      <p:sp>
        <p:nvSpPr>
          <p:cNvPr id="64" name="标题 4">
            <a:extLst>
              <a:ext uri="{FF2B5EF4-FFF2-40B4-BE49-F238E27FC236}">
                <a16:creationId xmlns:a16="http://schemas.microsoft.com/office/drawing/2014/main" id="{800D9BED-0D5B-4DCE-A92E-8745819A69ED}"/>
              </a:ext>
            </a:extLst>
          </p:cNvPr>
          <p:cNvSpPr>
            <a:spLocks noGrp="1"/>
          </p:cNvSpPr>
          <p:nvPr>
            <p:ph type="title"/>
          </p:nvPr>
        </p:nvSpPr>
        <p:spPr>
          <a:xfrm>
            <a:off x="386629" y="154317"/>
            <a:ext cx="11258002" cy="369333"/>
          </a:xfrm>
          <a:solidFill>
            <a:schemeClr val="bg1"/>
          </a:solidFill>
        </p:spPr>
        <p:txBody>
          <a:bodyPr/>
          <a:lstStyle/>
          <a:p>
            <a:r>
              <a:rPr lang="en-US" altLang="zh-CN" sz="2000" kern="1200" dirty="0">
                <a:solidFill>
                  <a:prstClr val="black"/>
                </a:solidFill>
                <a:latin typeface="+mn-lt"/>
                <a:ea typeface="+mn-ea"/>
                <a:cs typeface="+mn-ea"/>
                <a:sym typeface="+mn-lt"/>
              </a:rPr>
              <a:t>2.3 </a:t>
            </a:r>
            <a:r>
              <a:rPr lang="zh-CN" altLang="en-US" sz="2000" kern="1200" dirty="0">
                <a:solidFill>
                  <a:prstClr val="black"/>
                </a:solidFill>
                <a:latin typeface="+mn-lt"/>
                <a:ea typeface="+mn-ea"/>
                <a:cs typeface="+mn-ea"/>
                <a:sym typeface="+mn-lt"/>
              </a:rPr>
              <a:t>松江城市规划：松江区是五大新城之一，虹桥国际开放枢纽 “南向拓展带” 核心承载区</a:t>
            </a:r>
          </a:p>
        </p:txBody>
      </p:sp>
      <p:sp>
        <p:nvSpPr>
          <p:cNvPr id="65" name="内容占位符 5">
            <a:extLst>
              <a:ext uri="{FF2B5EF4-FFF2-40B4-BE49-F238E27FC236}">
                <a16:creationId xmlns:a16="http://schemas.microsoft.com/office/drawing/2014/main" id="{D5859EAE-AD72-4350-BF21-F22184C64919}"/>
              </a:ext>
            </a:extLst>
          </p:cNvPr>
          <p:cNvSpPr txBox="1">
            <a:spLocks/>
          </p:cNvSpPr>
          <p:nvPr/>
        </p:nvSpPr>
        <p:spPr>
          <a:xfrm>
            <a:off x="609601" y="730796"/>
            <a:ext cx="11179276" cy="781752"/>
          </a:xfrm>
          <a:prstGeom prst="rect">
            <a:avLst/>
          </a:prstGeom>
        </p:spPr>
        <p:txBody>
          <a:bodyPr/>
          <a:lstStyle>
            <a:lvl1pPr marL="342900" indent="-342900" algn="l" rtl="0" eaLnBrk="0" fontAlgn="base" hangingPunct="0">
              <a:lnSpc>
                <a:spcPct val="100000"/>
              </a:lnSpc>
              <a:spcBef>
                <a:spcPct val="20000"/>
              </a:spcBef>
              <a:spcAft>
                <a:spcPct val="0"/>
              </a:spcAft>
              <a:buSzPct val="80000"/>
              <a:buFont typeface="Wingdings" panose="05000000000000000000" pitchFamily="2" charset="2"/>
              <a:buChar char="n"/>
              <a:defRPr lang="zh-CN" altLang="en-US" sz="1400" b="1" kern="1200" dirty="0">
                <a:solidFill>
                  <a:srgbClr val="000000"/>
                </a:solidFill>
                <a:latin typeface="楷体" panose="02010609060101010101" pitchFamily="49" charset="-122"/>
                <a:ea typeface="楷体" panose="02010609060101010101" pitchFamily="49" charset="-122"/>
                <a:cs typeface="+mn-cs"/>
              </a:defRPr>
            </a:lvl1pPr>
            <a:lvl2pPr marL="742950" indent="-285750" algn="l" rtl="0" eaLnBrk="0" fontAlgn="base" hangingPunct="0">
              <a:lnSpc>
                <a:spcPct val="200000"/>
              </a:lnSpc>
              <a:spcBef>
                <a:spcPct val="20000"/>
              </a:spcBef>
              <a:spcAft>
                <a:spcPct val="0"/>
              </a:spcAft>
              <a:buSzPct val="80000"/>
              <a:buFont typeface="Wingdings" panose="05000000000000000000"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anose="05000000000000000000"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9pPr>
          </a:lstStyle>
          <a:p>
            <a:pPr>
              <a:spcBef>
                <a:spcPts val="0"/>
              </a:spcBef>
            </a:pPr>
            <a:r>
              <a:rPr lang="zh-CN" altLang="en-US" kern="0" dirty="0">
                <a:solidFill>
                  <a:srgbClr val="C00000"/>
                </a:solidFill>
                <a:latin typeface="+mn-lt"/>
                <a:ea typeface="+mn-ea"/>
                <a:cs typeface="+mn-ea"/>
                <a:sym typeface="+mn-lt"/>
              </a:rPr>
              <a:t>五大新城：</a:t>
            </a:r>
            <a:r>
              <a:rPr lang="zh-CN" altLang="en-US" kern="0" dirty="0">
                <a:solidFill>
                  <a:schemeClr val="tx1"/>
                </a:solidFill>
                <a:latin typeface="+mn-lt"/>
                <a:ea typeface="+mn-ea"/>
                <a:cs typeface="+mn-ea"/>
                <a:sym typeface="+mn-lt"/>
              </a:rPr>
              <a:t>松江区作为上海西南门户和“上海之根”，是长三角 </a:t>
            </a:r>
            <a:r>
              <a:rPr lang="en-US" altLang="zh-CN" kern="0" dirty="0">
                <a:solidFill>
                  <a:schemeClr val="tx1"/>
                </a:solidFill>
                <a:latin typeface="+mn-lt"/>
                <a:ea typeface="+mn-ea"/>
                <a:cs typeface="+mn-ea"/>
                <a:sym typeface="+mn-lt"/>
              </a:rPr>
              <a:t>G60 </a:t>
            </a:r>
            <a:r>
              <a:rPr lang="zh-CN" altLang="en-US" kern="0" dirty="0">
                <a:solidFill>
                  <a:schemeClr val="tx1"/>
                </a:solidFill>
                <a:latin typeface="+mn-lt"/>
                <a:ea typeface="+mn-ea"/>
                <a:cs typeface="+mn-ea"/>
                <a:sym typeface="+mn-lt"/>
              </a:rPr>
              <a:t>科创走廊策源地和上海国际科创中心核心承载区，承载着先进制造业发展集聚区、新质生产力先行区等战略定位，</a:t>
            </a:r>
            <a:r>
              <a:rPr lang="zh-CN" altLang="en-US" kern="0" dirty="0">
                <a:solidFill>
                  <a:srgbClr val="C00000"/>
                </a:solidFill>
                <a:latin typeface="+mn-lt"/>
                <a:ea typeface="+mn-ea"/>
                <a:cs typeface="+mn-ea"/>
                <a:sym typeface="+mn-lt"/>
              </a:rPr>
              <a:t>是五大新城中人口与高学历人才集聚的样板区</a:t>
            </a:r>
            <a:r>
              <a:rPr lang="zh-CN" altLang="en-US" kern="0" dirty="0">
                <a:solidFill>
                  <a:schemeClr val="tx1"/>
                </a:solidFill>
                <a:latin typeface="+mn-lt"/>
                <a:ea typeface="+mn-ea"/>
                <a:cs typeface="+mn-ea"/>
                <a:sym typeface="+mn-lt"/>
              </a:rPr>
              <a:t>。经济上，其</a:t>
            </a:r>
            <a:r>
              <a:rPr lang="zh-CN" altLang="en-US" kern="0" dirty="0">
                <a:solidFill>
                  <a:srgbClr val="C00000"/>
                </a:solidFill>
                <a:latin typeface="+mn-lt"/>
                <a:ea typeface="+mn-ea"/>
                <a:cs typeface="+mn-ea"/>
                <a:sym typeface="+mn-lt"/>
              </a:rPr>
              <a:t>规上工业企业数量连续多年居全市第一，属地规上工业产值、进出口总额位列全市第二</a:t>
            </a:r>
            <a:r>
              <a:rPr lang="zh-CN" altLang="en-US" kern="0" dirty="0">
                <a:solidFill>
                  <a:schemeClr val="tx1"/>
                </a:solidFill>
                <a:latin typeface="+mn-lt"/>
                <a:ea typeface="+mn-ea"/>
                <a:cs typeface="+mn-ea"/>
                <a:sym typeface="+mn-lt"/>
              </a:rPr>
              <a:t>，集聚腾讯智算中心等重大项目，</a:t>
            </a:r>
            <a:r>
              <a:rPr lang="zh-CN" altLang="en-US" kern="0" dirty="0">
                <a:solidFill>
                  <a:srgbClr val="C00000"/>
                </a:solidFill>
                <a:latin typeface="+mn-lt"/>
                <a:ea typeface="+mn-ea"/>
                <a:cs typeface="+mn-ea"/>
                <a:sym typeface="+mn-lt"/>
              </a:rPr>
              <a:t>算力规模约占全市 </a:t>
            </a:r>
            <a:r>
              <a:rPr lang="en-US" altLang="zh-CN" kern="0" dirty="0">
                <a:solidFill>
                  <a:srgbClr val="C00000"/>
                </a:solidFill>
                <a:latin typeface="+mn-lt"/>
                <a:ea typeface="+mn-ea"/>
                <a:cs typeface="+mn-ea"/>
                <a:sym typeface="+mn-lt"/>
              </a:rPr>
              <a:t>50%</a:t>
            </a:r>
            <a:r>
              <a:rPr lang="zh-CN" altLang="en-US" kern="0" dirty="0">
                <a:solidFill>
                  <a:srgbClr val="C00000"/>
                </a:solidFill>
                <a:latin typeface="+mn-lt"/>
                <a:ea typeface="+mn-ea"/>
                <a:cs typeface="+mn-ea"/>
                <a:sym typeface="+mn-lt"/>
              </a:rPr>
              <a:t>。</a:t>
            </a:r>
            <a:endParaRPr lang="en-US" altLang="zh-CN" kern="0" dirty="0">
              <a:solidFill>
                <a:srgbClr val="C00000"/>
              </a:solidFill>
              <a:latin typeface="+mn-lt"/>
              <a:ea typeface="+mn-ea"/>
              <a:cs typeface="+mn-ea"/>
              <a:sym typeface="+mn-lt"/>
            </a:endParaRPr>
          </a:p>
          <a:p>
            <a:pPr>
              <a:spcBef>
                <a:spcPts val="0"/>
              </a:spcBef>
            </a:pPr>
            <a:r>
              <a:rPr lang="zh-CN" altLang="en-US" kern="0" dirty="0">
                <a:solidFill>
                  <a:srgbClr val="C00000"/>
                </a:solidFill>
                <a:latin typeface="+mn-lt"/>
                <a:ea typeface="+mn-ea"/>
                <a:cs typeface="+mn-ea"/>
                <a:sym typeface="+mn-lt"/>
              </a:rPr>
              <a:t>承接虹桥：</a:t>
            </a:r>
            <a:r>
              <a:rPr lang="zh-CN" altLang="en-US" kern="0" dirty="0">
                <a:latin typeface="+mn-lt"/>
                <a:ea typeface="+mn-ea"/>
                <a:cs typeface="+mn-ea"/>
                <a:sym typeface="+mn-lt"/>
              </a:rPr>
              <a:t>松江区是虹桥国际开放枢纽 “南向拓展带” 核心承载区，北部九里亭、九亭、泗泾、洞泾、新桥、佘山等 </a:t>
            </a:r>
            <a:r>
              <a:rPr lang="en-US" altLang="zh-CN" kern="0" dirty="0">
                <a:latin typeface="+mn-lt"/>
                <a:ea typeface="+mn-ea"/>
                <a:cs typeface="+mn-ea"/>
                <a:sym typeface="+mn-lt"/>
              </a:rPr>
              <a:t>6 </a:t>
            </a:r>
            <a:r>
              <a:rPr lang="zh-CN" altLang="en-US" kern="0" dirty="0">
                <a:latin typeface="+mn-lt"/>
                <a:ea typeface="+mn-ea"/>
                <a:cs typeface="+mn-ea"/>
                <a:sym typeface="+mn-lt"/>
              </a:rPr>
              <a:t>个街镇纳入虹桥 </a:t>
            </a:r>
            <a:r>
              <a:rPr lang="en-US" altLang="zh-CN" kern="0" dirty="0">
                <a:latin typeface="+mn-lt"/>
                <a:ea typeface="+mn-ea"/>
                <a:cs typeface="+mn-ea"/>
                <a:sym typeface="+mn-lt"/>
              </a:rPr>
              <a:t>535 </a:t>
            </a:r>
            <a:r>
              <a:rPr lang="zh-CN" altLang="en-US" kern="0" dirty="0">
                <a:latin typeface="+mn-lt"/>
                <a:ea typeface="+mn-ea"/>
                <a:cs typeface="+mn-ea"/>
                <a:sym typeface="+mn-lt"/>
              </a:rPr>
              <a:t>平方公里协同发展范围，承接大商务、大会展、大科创资源外溢，打造虹桥南向 “科创 </a:t>
            </a:r>
            <a:r>
              <a:rPr lang="en-US" altLang="zh-CN" kern="0" dirty="0">
                <a:latin typeface="+mn-lt"/>
                <a:ea typeface="+mn-ea"/>
                <a:cs typeface="+mn-ea"/>
                <a:sym typeface="+mn-lt"/>
              </a:rPr>
              <a:t>+ </a:t>
            </a:r>
            <a:r>
              <a:rPr lang="zh-CN" altLang="en-US" kern="0" dirty="0">
                <a:latin typeface="+mn-lt"/>
                <a:ea typeface="+mn-ea"/>
                <a:cs typeface="+mn-ea"/>
                <a:sym typeface="+mn-lt"/>
              </a:rPr>
              <a:t>商务 </a:t>
            </a:r>
            <a:r>
              <a:rPr lang="en-US" altLang="zh-CN" kern="0" dirty="0">
                <a:latin typeface="+mn-lt"/>
                <a:ea typeface="+mn-ea"/>
                <a:cs typeface="+mn-ea"/>
                <a:sym typeface="+mn-lt"/>
              </a:rPr>
              <a:t>+ </a:t>
            </a:r>
            <a:r>
              <a:rPr lang="zh-CN" altLang="en-US" kern="0" dirty="0">
                <a:latin typeface="+mn-lt"/>
                <a:ea typeface="+mn-ea"/>
                <a:cs typeface="+mn-ea"/>
                <a:sym typeface="+mn-lt"/>
              </a:rPr>
              <a:t>文旅” 功能延伸极。</a:t>
            </a:r>
            <a:endParaRPr lang="en-US" altLang="zh-CN" kern="0" dirty="0">
              <a:latin typeface="+mn-lt"/>
              <a:ea typeface="+mn-ea"/>
              <a:cs typeface="+mn-ea"/>
              <a:sym typeface="+mn-lt"/>
            </a:endParaRPr>
          </a:p>
          <a:p>
            <a:pPr>
              <a:spcBef>
                <a:spcPts val="0"/>
              </a:spcBef>
            </a:pPr>
            <a:r>
              <a:rPr lang="zh-CN" altLang="en-US" dirty="0">
                <a:solidFill>
                  <a:srgbClr val="C00000"/>
                </a:solidFill>
              </a:rPr>
              <a:t>板块定位：</a:t>
            </a:r>
            <a:r>
              <a:rPr lang="zh-CN" altLang="en-US" dirty="0"/>
              <a:t>松江以 “一廊一轴两核” 为骨架，形成 “新城核心引领、板块错位协同” 的格局，</a:t>
            </a:r>
            <a:r>
              <a:rPr lang="zh-CN" altLang="en-US" dirty="0">
                <a:solidFill>
                  <a:srgbClr val="C00000"/>
                </a:solidFill>
              </a:rPr>
              <a:t>核心发展重点集中在松江新城、洞泾、泗泾、九亭、松江工业区。</a:t>
            </a:r>
          </a:p>
          <a:p>
            <a:pPr>
              <a:spcBef>
                <a:spcPts val="0"/>
              </a:spcBef>
            </a:pPr>
            <a:endParaRPr lang="zh-CN" altLang="en-US" dirty="0"/>
          </a:p>
          <a:p>
            <a:pPr>
              <a:spcBef>
                <a:spcPts val="0"/>
              </a:spcBef>
            </a:pPr>
            <a:endParaRPr lang="zh-CN" altLang="en-US" dirty="0"/>
          </a:p>
          <a:p>
            <a:pPr>
              <a:spcBef>
                <a:spcPts val="0"/>
              </a:spcBef>
            </a:pPr>
            <a:endParaRPr lang="zh-CN" altLang="en-US" kern="0" dirty="0">
              <a:latin typeface="+mn-lt"/>
              <a:ea typeface="+mn-ea"/>
              <a:cs typeface="+mn-ea"/>
              <a:sym typeface="+mn-lt"/>
            </a:endParaRPr>
          </a:p>
        </p:txBody>
      </p:sp>
      <p:sp>
        <p:nvSpPr>
          <p:cNvPr id="66" name="文本框 65">
            <a:extLst>
              <a:ext uri="{FF2B5EF4-FFF2-40B4-BE49-F238E27FC236}">
                <a16:creationId xmlns:a16="http://schemas.microsoft.com/office/drawing/2014/main" id="{12A99753-B9D0-476C-BD32-8074778683DF}"/>
              </a:ext>
            </a:extLst>
          </p:cNvPr>
          <p:cNvSpPr txBox="1"/>
          <p:nvPr/>
        </p:nvSpPr>
        <p:spPr>
          <a:xfrm>
            <a:off x="2543241" y="2236306"/>
            <a:ext cx="1956619" cy="307777"/>
          </a:xfrm>
          <a:prstGeom prst="rect">
            <a:avLst/>
          </a:prstGeom>
          <a:noFill/>
        </p:spPr>
        <p:txBody>
          <a:bodyPr wrap="square" rtlCol="0">
            <a:spAutoFit/>
          </a:bodyPr>
          <a:lstStyle/>
          <a:p>
            <a:pPr algn="l"/>
            <a:r>
              <a:rPr lang="zh-CN" altLang="en-US" sz="1400" b="1" dirty="0">
                <a:latin typeface="楷体" panose="02010609060101010101" pitchFamily="49" charset="-122"/>
                <a:ea typeface="楷体" panose="02010609060101010101" pitchFamily="49" charset="-122"/>
              </a:rPr>
              <a:t>上海五大新城地图</a:t>
            </a:r>
          </a:p>
        </p:txBody>
      </p:sp>
      <p:sp>
        <p:nvSpPr>
          <p:cNvPr id="67" name="文本框 66">
            <a:extLst>
              <a:ext uri="{FF2B5EF4-FFF2-40B4-BE49-F238E27FC236}">
                <a16:creationId xmlns:a16="http://schemas.microsoft.com/office/drawing/2014/main" id="{7B23F5C2-AD1B-4DC6-AECE-98279D18574E}"/>
              </a:ext>
            </a:extLst>
          </p:cNvPr>
          <p:cNvSpPr txBox="1"/>
          <p:nvPr/>
        </p:nvSpPr>
        <p:spPr>
          <a:xfrm>
            <a:off x="8437679" y="2272861"/>
            <a:ext cx="2168015" cy="307777"/>
          </a:xfrm>
          <a:prstGeom prst="rect">
            <a:avLst/>
          </a:prstGeom>
          <a:noFill/>
        </p:spPr>
        <p:txBody>
          <a:bodyPr wrap="square" rtlCol="0">
            <a:spAutoFit/>
          </a:bodyPr>
          <a:lstStyle/>
          <a:p>
            <a:r>
              <a:rPr lang="zh-CN" altLang="en-US" sz="1400" b="1" dirty="0">
                <a:latin typeface="楷体" panose="02010609060101010101" pitchFamily="49" charset="-122"/>
                <a:ea typeface="楷体" panose="02010609060101010101" pitchFamily="49" charset="-122"/>
              </a:rPr>
              <a:t>松江区域城乡体系地图</a:t>
            </a:r>
          </a:p>
        </p:txBody>
      </p:sp>
    </p:spTree>
    <p:extLst>
      <p:ext uri="{BB962C8B-B14F-4D97-AF65-F5344CB8AC3E}">
        <p14:creationId xmlns:p14="http://schemas.microsoft.com/office/powerpoint/2010/main" val="1882773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1D3B3-D2DD-492C-B26E-6832E6B2D1E4}"/>
              </a:ext>
            </a:extLst>
          </p:cNvPr>
          <p:cNvSpPr>
            <a:spLocks noGrp="1"/>
          </p:cNvSpPr>
          <p:nvPr>
            <p:ph type="title"/>
          </p:nvPr>
        </p:nvSpPr>
        <p:spPr>
          <a:xfrm>
            <a:off x="442385" y="68247"/>
            <a:ext cx="9208395" cy="517761"/>
          </a:xfrm>
        </p:spPr>
        <p:txBody>
          <a:bodyPr/>
          <a:lstStyle/>
          <a:p>
            <a:r>
              <a:rPr lang="en-US" altLang="zh-CN" sz="1400" dirty="0">
                <a:solidFill>
                  <a:srgbClr val="000000"/>
                </a:solidFill>
                <a:latin typeface="+mn-lt"/>
                <a:ea typeface="+mn-ea"/>
                <a:cs typeface="+mn-ea"/>
                <a:sym typeface="+mn-lt"/>
              </a:rPr>
              <a:t>2.3 </a:t>
            </a:r>
            <a:r>
              <a:rPr lang="zh-CN" altLang="en-US" sz="1400" dirty="0">
                <a:solidFill>
                  <a:srgbClr val="000000"/>
                </a:solidFill>
                <a:latin typeface="+mn-lt"/>
                <a:ea typeface="+mn-ea"/>
                <a:cs typeface="+mn-ea"/>
                <a:sym typeface="+mn-lt"/>
              </a:rPr>
              <a:t>松江区板块划分及价值梯度：</a:t>
            </a:r>
            <a:r>
              <a:rPr lang="zh-CN" altLang="en-US" sz="1400" dirty="0">
                <a:solidFill>
                  <a:srgbClr val="C00000"/>
                </a:solidFill>
                <a:latin typeface="+mn-lt"/>
                <a:ea typeface="+mn-ea"/>
                <a:cs typeface="+mn-ea"/>
                <a:sym typeface="+mn-lt"/>
              </a:rPr>
              <a:t>松江区呈现典型的哑铃式结构：九亭、松江新城位于板块价值第一梯队；中段泗泾、洞泾位于第二梯队；松江老城、新桥、佘山等偏外围板块属于第三梯队，小昆山、车墩位于第四梯队。</a:t>
            </a:r>
          </a:p>
        </p:txBody>
      </p:sp>
      <p:sp>
        <p:nvSpPr>
          <p:cNvPr id="50" name="内容占位符 2">
            <a:extLst>
              <a:ext uri="{FF2B5EF4-FFF2-40B4-BE49-F238E27FC236}">
                <a16:creationId xmlns:a16="http://schemas.microsoft.com/office/drawing/2014/main" id="{F209E089-9BB8-4FA7-9F05-6FBA68BB2782}"/>
              </a:ext>
            </a:extLst>
          </p:cNvPr>
          <p:cNvSpPr>
            <a:spLocks noGrp="1"/>
          </p:cNvSpPr>
          <p:nvPr>
            <p:ph idx="1"/>
          </p:nvPr>
        </p:nvSpPr>
        <p:spPr>
          <a:xfrm>
            <a:off x="496957" y="708565"/>
            <a:ext cx="11198086" cy="1184940"/>
          </a:xfrm>
        </p:spPr>
        <p:txBody>
          <a:bodyPr/>
          <a:lstStyle/>
          <a:p>
            <a:pPr algn="just" eaLnBrk="1" fontAlgn="auto" hangingPunct="1">
              <a:spcBef>
                <a:spcPts val="600"/>
              </a:spcBef>
              <a:spcAft>
                <a:spcPts val="0"/>
              </a:spcAft>
              <a:buSzTx/>
              <a:defRPr/>
            </a:pPr>
            <a:r>
              <a:rPr lang="zh-CN" altLang="en-US" dirty="0">
                <a:latin typeface="+mn-lt"/>
                <a:ea typeface="+mn-ea"/>
                <a:cs typeface="+mn-ea"/>
                <a:sym typeface="+mn-lt"/>
              </a:rPr>
              <a:t>第一梯队：松江新城，为松江发展的核心，配套和城市建设成熟、规划能级高，</a:t>
            </a:r>
            <a:r>
              <a:rPr lang="en-US" altLang="zh-CN" dirty="0">
                <a:latin typeface="+mn-lt"/>
                <a:ea typeface="+mn-ea"/>
                <a:cs typeface="+mn-ea"/>
                <a:sym typeface="+mn-lt"/>
              </a:rPr>
              <a:t>5.1-5.8w</a:t>
            </a:r>
            <a:r>
              <a:rPr lang="zh-CN" altLang="en-US" dirty="0">
                <a:latin typeface="+mn-lt"/>
                <a:ea typeface="+mn-ea"/>
                <a:cs typeface="+mn-ea"/>
                <a:sym typeface="+mn-lt"/>
              </a:rPr>
              <a:t>；九亭板块成熟但老旧，</a:t>
            </a:r>
            <a:r>
              <a:rPr lang="en-US" altLang="zh-CN" dirty="0">
                <a:latin typeface="+mn-lt"/>
                <a:ea typeface="+mn-ea"/>
                <a:cs typeface="+mn-ea"/>
                <a:sym typeface="+mn-lt"/>
              </a:rPr>
              <a:t>5.7-6.7w</a:t>
            </a:r>
            <a:r>
              <a:rPr lang="zh-CN" altLang="en-US" dirty="0">
                <a:latin typeface="+mn-lt"/>
                <a:ea typeface="+mn-ea"/>
                <a:cs typeface="+mn-ea"/>
                <a:sym typeface="+mn-lt"/>
              </a:rPr>
              <a:t>（暂无新盘）；</a:t>
            </a:r>
            <a:endParaRPr lang="en-US" altLang="zh-CN" dirty="0">
              <a:latin typeface="+mn-lt"/>
              <a:ea typeface="+mn-ea"/>
              <a:cs typeface="+mn-ea"/>
              <a:sym typeface="+mn-lt"/>
            </a:endParaRPr>
          </a:p>
          <a:p>
            <a:pPr algn="just" eaLnBrk="1" fontAlgn="auto" hangingPunct="1">
              <a:spcBef>
                <a:spcPts val="600"/>
              </a:spcBef>
              <a:spcAft>
                <a:spcPts val="0"/>
              </a:spcAft>
              <a:buSzTx/>
              <a:defRPr/>
            </a:pPr>
            <a:r>
              <a:rPr lang="zh-CN" altLang="en-US" dirty="0">
                <a:solidFill>
                  <a:srgbClr val="C00000"/>
                </a:solidFill>
                <a:latin typeface="+mn-lt"/>
                <a:ea typeface="+mn-ea"/>
                <a:cs typeface="+mn-ea"/>
                <a:sym typeface="+mn-lt"/>
              </a:rPr>
              <a:t>第二梯队：地块所属的泗泾板块，处于松江第二价值梯队，</a:t>
            </a:r>
            <a:r>
              <a:rPr lang="zh-CN" altLang="en-US" dirty="0">
                <a:latin typeface="+mn-lt"/>
                <a:ea typeface="+mn-ea"/>
                <a:cs typeface="+mn-ea"/>
                <a:sym typeface="+mn-lt"/>
              </a:rPr>
              <a:t>为强轨交外溢的成熟板块，高层售价</a:t>
            </a:r>
            <a:r>
              <a:rPr lang="en-US" altLang="zh-CN" dirty="0">
                <a:latin typeface="+mn-lt"/>
                <a:ea typeface="+mn-ea"/>
                <a:cs typeface="+mn-ea"/>
                <a:sym typeface="+mn-lt"/>
              </a:rPr>
              <a:t>4.4-5.1w</a:t>
            </a:r>
            <a:r>
              <a:rPr lang="zh-CN" altLang="en-US" dirty="0">
                <a:latin typeface="+mn-lt"/>
                <a:ea typeface="+mn-ea"/>
                <a:cs typeface="+mn-ea"/>
                <a:sym typeface="+mn-lt"/>
              </a:rPr>
              <a:t>，洞泾仍在发展中，</a:t>
            </a:r>
            <a:r>
              <a:rPr lang="en-US" altLang="zh-CN" dirty="0">
                <a:latin typeface="+mn-lt"/>
                <a:ea typeface="+mn-ea"/>
                <a:cs typeface="+mn-ea"/>
                <a:sym typeface="+mn-lt"/>
              </a:rPr>
              <a:t>4.2-4.6w</a:t>
            </a:r>
            <a:r>
              <a:rPr lang="zh-CN" altLang="en-US" dirty="0">
                <a:latin typeface="+mn-lt"/>
                <a:ea typeface="+mn-ea"/>
                <a:cs typeface="+mn-ea"/>
                <a:sym typeface="+mn-lt"/>
              </a:rPr>
              <a:t>。</a:t>
            </a:r>
            <a:endParaRPr lang="en-US" altLang="zh-CN" dirty="0">
              <a:latin typeface="+mn-lt"/>
              <a:ea typeface="+mn-ea"/>
              <a:cs typeface="+mn-ea"/>
              <a:sym typeface="+mn-lt"/>
            </a:endParaRPr>
          </a:p>
          <a:p>
            <a:pPr lvl="0" algn="just" eaLnBrk="1" fontAlgn="auto" hangingPunct="1">
              <a:spcBef>
                <a:spcPts val="600"/>
              </a:spcBef>
              <a:spcAft>
                <a:spcPts val="0"/>
              </a:spcAft>
              <a:buSzTx/>
              <a:defRPr/>
            </a:pPr>
            <a:r>
              <a:rPr lang="zh-CN" altLang="en-US" dirty="0">
                <a:latin typeface="+mn-lt"/>
                <a:ea typeface="+mn-ea"/>
                <a:cs typeface="+mn-ea"/>
                <a:sym typeface="+mn-lt"/>
              </a:rPr>
              <a:t>第三梯队为松江老城、新桥、佘山板块，</a:t>
            </a:r>
            <a:r>
              <a:rPr lang="en-US" altLang="zh-CN" dirty="0">
                <a:latin typeface="+mn-lt"/>
                <a:ea typeface="+mn-ea"/>
                <a:cs typeface="+mn-ea"/>
                <a:sym typeface="+mn-lt"/>
              </a:rPr>
              <a:t>4.2-4.7w</a:t>
            </a:r>
            <a:r>
              <a:rPr lang="zh-CN" altLang="en-US" dirty="0">
                <a:latin typeface="+mn-lt"/>
                <a:ea typeface="+mn-ea"/>
                <a:cs typeface="+mn-ea"/>
                <a:sym typeface="+mn-lt"/>
              </a:rPr>
              <a:t>，均无轨交，偏内生市场或自驾客为主。</a:t>
            </a:r>
            <a:endParaRPr lang="en-US" altLang="zh-CN" dirty="0">
              <a:latin typeface="+mn-lt"/>
              <a:ea typeface="+mn-ea"/>
              <a:cs typeface="+mn-ea"/>
              <a:sym typeface="+mn-lt"/>
            </a:endParaRPr>
          </a:p>
          <a:p>
            <a:pPr lvl="0" algn="just" eaLnBrk="1" fontAlgn="auto" hangingPunct="1">
              <a:spcBef>
                <a:spcPts val="600"/>
              </a:spcBef>
              <a:spcAft>
                <a:spcPts val="0"/>
              </a:spcAft>
              <a:buSzTx/>
              <a:defRPr/>
            </a:pPr>
            <a:r>
              <a:rPr lang="zh-CN" altLang="en-US" dirty="0">
                <a:latin typeface="+mn-lt"/>
                <a:ea typeface="+mn-ea"/>
                <a:cs typeface="+mn-ea"/>
                <a:sym typeface="+mn-lt"/>
              </a:rPr>
              <a:t>第四梯队为小昆山、车墩，松江价格最低区，售价</a:t>
            </a:r>
            <a:r>
              <a:rPr lang="en-US" altLang="zh-CN" dirty="0">
                <a:latin typeface="+mn-lt"/>
                <a:ea typeface="+mn-ea"/>
                <a:cs typeface="+mn-ea"/>
                <a:sym typeface="+mn-lt"/>
              </a:rPr>
              <a:t>3.0-3.7w</a:t>
            </a:r>
            <a:r>
              <a:rPr lang="zh-CN" altLang="en-US" dirty="0">
                <a:latin typeface="+mn-lt"/>
                <a:ea typeface="+mn-ea"/>
                <a:cs typeface="+mn-ea"/>
                <a:sym typeface="+mn-lt"/>
              </a:rPr>
              <a:t>，承接松江及外区低总价上车客户。</a:t>
            </a:r>
          </a:p>
        </p:txBody>
      </p:sp>
      <p:grpSp>
        <p:nvGrpSpPr>
          <p:cNvPr id="62" name="组合 61">
            <a:extLst>
              <a:ext uri="{FF2B5EF4-FFF2-40B4-BE49-F238E27FC236}">
                <a16:creationId xmlns:a16="http://schemas.microsoft.com/office/drawing/2014/main" id="{42C04E33-2084-4CC5-88AF-66ED5EEF798E}"/>
              </a:ext>
            </a:extLst>
          </p:cNvPr>
          <p:cNvGrpSpPr/>
          <p:nvPr/>
        </p:nvGrpSpPr>
        <p:grpSpPr>
          <a:xfrm>
            <a:off x="784686" y="2152953"/>
            <a:ext cx="7108125" cy="4579753"/>
            <a:chOff x="1403648" y="1642370"/>
            <a:chExt cx="6177620" cy="4727112"/>
          </a:xfrm>
        </p:grpSpPr>
        <p:grpSp>
          <p:nvGrpSpPr>
            <p:cNvPr id="63" name="组合 62">
              <a:extLst>
                <a:ext uri="{FF2B5EF4-FFF2-40B4-BE49-F238E27FC236}">
                  <a16:creationId xmlns:a16="http://schemas.microsoft.com/office/drawing/2014/main" id="{251ECDBA-C4DD-4A01-A07D-C5E2E4C14DE3}"/>
                </a:ext>
              </a:extLst>
            </p:cNvPr>
            <p:cNvGrpSpPr/>
            <p:nvPr/>
          </p:nvGrpSpPr>
          <p:grpSpPr>
            <a:xfrm>
              <a:off x="1403648" y="1674070"/>
              <a:ext cx="6177620" cy="4695412"/>
              <a:chOff x="2365614" y="730730"/>
              <a:chExt cx="8039569" cy="6110620"/>
            </a:xfrm>
          </p:grpSpPr>
          <p:pic>
            <p:nvPicPr>
              <p:cNvPr id="77" name="Picture 966" descr="http://img3.cache.netease.com/photo/0007/2017-05-10/CK2NLL4553DD0007.jpg">
                <a:extLst>
                  <a:ext uri="{FF2B5EF4-FFF2-40B4-BE49-F238E27FC236}">
                    <a16:creationId xmlns:a16="http://schemas.microsoft.com/office/drawing/2014/main" id="{A7657473-DECB-4670-AC7F-C90CA9C130CD}"/>
                  </a:ext>
                </a:extLst>
              </p:cNvPr>
              <p:cNvPicPr>
                <a:picLocks noChangeAspect="1" noChangeArrowheads="1"/>
              </p:cNvPicPr>
              <p:nvPr/>
            </p:nvPicPr>
            <p:blipFill rotWithShape="1">
              <a:blip r:embed="rId2" cstate="print">
                <a:duotone>
                  <a:srgbClr val="E7E6E6">
                    <a:shade val="45000"/>
                    <a:satMod val="135000"/>
                  </a:srgb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l="14079"/>
              <a:stretch>
                <a:fillRect/>
              </a:stretch>
            </p:blipFill>
            <p:spPr bwMode="auto">
              <a:xfrm>
                <a:off x="2557088" y="730730"/>
                <a:ext cx="7848095" cy="6110620"/>
              </a:xfrm>
              <a:prstGeom prst="rect">
                <a:avLst/>
              </a:prstGeom>
              <a:noFill/>
            </p:spPr>
          </p:pic>
          <p:sp>
            <p:nvSpPr>
              <p:cNvPr id="78" name="任意多边形 94">
                <a:extLst>
                  <a:ext uri="{FF2B5EF4-FFF2-40B4-BE49-F238E27FC236}">
                    <a16:creationId xmlns:a16="http://schemas.microsoft.com/office/drawing/2014/main" id="{A72E27A1-BA72-40AC-B593-4CBE4B670540}"/>
                  </a:ext>
                </a:extLst>
              </p:cNvPr>
              <p:cNvSpPr/>
              <p:nvPr/>
            </p:nvSpPr>
            <p:spPr>
              <a:xfrm>
                <a:off x="7419048" y="2215999"/>
                <a:ext cx="1889254" cy="1459878"/>
              </a:xfrm>
              <a:custGeom>
                <a:avLst/>
                <a:gdLst>
                  <a:gd name="connsiteX0" fmla="*/ 1397000 w 1536700"/>
                  <a:gd name="connsiteY0" fmla="*/ 0 h 1187450"/>
                  <a:gd name="connsiteX1" fmla="*/ 1085850 w 1536700"/>
                  <a:gd name="connsiteY1" fmla="*/ 76200 h 1187450"/>
                  <a:gd name="connsiteX2" fmla="*/ 958850 w 1536700"/>
                  <a:gd name="connsiteY2" fmla="*/ 44450 h 1187450"/>
                  <a:gd name="connsiteX3" fmla="*/ 863600 w 1536700"/>
                  <a:gd name="connsiteY3" fmla="*/ 127000 h 1187450"/>
                  <a:gd name="connsiteX4" fmla="*/ 736600 w 1536700"/>
                  <a:gd name="connsiteY4" fmla="*/ 0 h 1187450"/>
                  <a:gd name="connsiteX5" fmla="*/ 685800 w 1536700"/>
                  <a:gd name="connsiteY5" fmla="*/ 101600 h 1187450"/>
                  <a:gd name="connsiteX6" fmla="*/ 533400 w 1536700"/>
                  <a:gd name="connsiteY6" fmla="*/ 158750 h 1187450"/>
                  <a:gd name="connsiteX7" fmla="*/ 476250 w 1536700"/>
                  <a:gd name="connsiteY7" fmla="*/ 400050 h 1187450"/>
                  <a:gd name="connsiteX8" fmla="*/ 381000 w 1536700"/>
                  <a:gd name="connsiteY8" fmla="*/ 336550 h 1187450"/>
                  <a:gd name="connsiteX9" fmla="*/ 190500 w 1536700"/>
                  <a:gd name="connsiteY9" fmla="*/ 349250 h 1187450"/>
                  <a:gd name="connsiteX10" fmla="*/ 38100 w 1536700"/>
                  <a:gd name="connsiteY10" fmla="*/ 609600 h 1187450"/>
                  <a:gd name="connsiteX11" fmla="*/ 0 w 1536700"/>
                  <a:gd name="connsiteY11" fmla="*/ 1016000 h 1187450"/>
                  <a:gd name="connsiteX12" fmla="*/ 165100 w 1536700"/>
                  <a:gd name="connsiteY12" fmla="*/ 1187450 h 1187450"/>
                  <a:gd name="connsiteX13" fmla="*/ 622300 w 1536700"/>
                  <a:gd name="connsiteY13" fmla="*/ 971550 h 1187450"/>
                  <a:gd name="connsiteX14" fmla="*/ 660400 w 1536700"/>
                  <a:gd name="connsiteY14" fmla="*/ 838200 h 1187450"/>
                  <a:gd name="connsiteX15" fmla="*/ 501650 w 1536700"/>
                  <a:gd name="connsiteY15" fmla="*/ 857250 h 1187450"/>
                  <a:gd name="connsiteX16" fmla="*/ 488950 w 1536700"/>
                  <a:gd name="connsiteY16" fmla="*/ 692150 h 1187450"/>
                  <a:gd name="connsiteX17" fmla="*/ 850900 w 1536700"/>
                  <a:gd name="connsiteY17" fmla="*/ 711200 h 1187450"/>
                  <a:gd name="connsiteX18" fmla="*/ 1035050 w 1536700"/>
                  <a:gd name="connsiteY18" fmla="*/ 654050 h 1187450"/>
                  <a:gd name="connsiteX19" fmla="*/ 1060450 w 1536700"/>
                  <a:gd name="connsiteY19" fmla="*/ 711200 h 1187450"/>
                  <a:gd name="connsiteX20" fmla="*/ 1276350 w 1536700"/>
                  <a:gd name="connsiteY20" fmla="*/ 622300 h 1187450"/>
                  <a:gd name="connsiteX21" fmla="*/ 1289050 w 1536700"/>
                  <a:gd name="connsiteY21" fmla="*/ 546100 h 1187450"/>
                  <a:gd name="connsiteX22" fmla="*/ 1403350 w 1536700"/>
                  <a:gd name="connsiteY22" fmla="*/ 501650 h 1187450"/>
                  <a:gd name="connsiteX23" fmla="*/ 1416050 w 1536700"/>
                  <a:gd name="connsiteY23" fmla="*/ 393700 h 1187450"/>
                  <a:gd name="connsiteX24" fmla="*/ 1536700 w 1536700"/>
                  <a:gd name="connsiteY24" fmla="*/ 387350 h 1187450"/>
                  <a:gd name="connsiteX25" fmla="*/ 1397000 w 1536700"/>
                  <a:gd name="connsiteY25"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6700" h="1187450">
                    <a:moveTo>
                      <a:pt x="1397000" y="0"/>
                    </a:moveTo>
                    <a:lnTo>
                      <a:pt x="1085850" y="76200"/>
                    </a:lnTo>
                    <a:lnTo>
                      <a:pt x="958850" y="44450"/>
                    </a:lnTo>
                    <a:lnTo>
                      <a:pt x="863600" y="127000"/>
                    </a:lnTo>
                    <a:lnTo>
                      <a:pt x="736600" y="0"/>
                    </a:lnTo>
                    <a:lnTo>
                      <a:pt x="685800" y="101600"/>
                    </a:lnTo>
                    <a:lnTo>
                      <a:pt x="533400" y="158750"/>
                    </a:lnTo>
                    <a:lnTo>
                      <a:pt x="476250" y="400050"/>
                    </a:lnTo>
                    <a:lnTo>
                      <a:pt x="381000" y="336550"/>
                    </a:lnTo>
                    <a:cubicBezTo>
                      <a:pt x="188385" y="342971"/>
                      <a:pt x="190500" y="279365"/>
                      <a:pt x="190500" y="349250"/>
                    </a:cubicBezTo>
                    <a:lnTo>
                      <a:pt x="38100" y="609600"/>
                    </a:lnTo>
                    <a:lnTo>
                      <a:pt x="0" y="1016000"/>
                    </a:lnTo>
                    <a:lnTo>
                      <a:pt x="165100" y="1187450"/>
                    </a:lnTo>
                    <a:lnTo>
                      <a:pt x="622300" y="971550"/>
                    </a:lnTo>
                    <a:lnTo>
                      <a:pt x="660400" y="838200"/>
                    </a:lnTo>
                    <a:lnTo>
                      <a:pt x="501650" y="857250"/>
                    </a:lnTo>
                    <a:lnTo>
                      <a:pt x="488950" y="692150"/>
                    </a:lnTo>
                    <a:lnTo>
                      <a:pt x="850900" y="711200"/>
                    </a:lnTo>
                    <a:lnTo>
                      <a:pt x="1035050" y="654050"/>
                    </a:lnTo>
                    <a:lnTo>
                      <a:pt x="1060450" y="711200"/>
                    </a:lnTo>
                    <a:lnTo>
                      <a:pt x="1276350" y="622300"/>
                    </a:lnTo>
                    <a:lnTo>
                      <a:pt x="1289050" y="546100"/>
                    </a:lnTo>
                    <a:lnTo>
                      <a:pt x="1403350" y="501650"/>
                    </a:lnTo>
                    <a:lnTo>
                      <a:pt x="1416050" y="393700"/>
                    </a:lnTo>
                    <a:lnTo>
                      <a:pt x="1536700" y="387350"/>
                    </a:lnTo>
                    <a:lnTo>
                      <a:pt x="1397000" y="0"/>
                    </a:lnTo>
                    <a:close/>
                  </a:path>
                </a:pathLst>
              </a:custGeom>
              <a:solidFill>
                <a:srgbClr val="70AD47">
                  <a:lumMod val="60000"/>
                  <a:lumOff val="40000"/>
                  <a:alpha val="50000"/>
                </a:srgbClr>
              </a:solidFill>
              <a:ln w="12700" cap="flat" cmpd="sng" algn="ctr">
                <a:noFill/>
                <a:prstDash val="solid"/>
                <a:miter lim="800000"/>
              </a:ln>
              <a:effectLst/>
            </p:spPr>
            <p:txBody>
              <a:bodyPr rtlCol="0" anchor="ctr"/>
              <a:lstStyle/>
              <a:p>
                <a:pPr algn="ctr"/>
                <a:endParaRPr lang="zh-CN" altLang="en-US" sz="1400" kern="0">
                  <a:solidFill>
                    <a:srgbClr val="000000"/>
                  </a:solidFill>
                  <a:cs typeface="+mn-ea"/>
                  <a:sym typeface="+mn-lt"/>
                </a:endParaRPr>
              </a:p>
            </p:txBody>
          </p:sp>
          <p:sp>
            <p:nvSpPr>
              <p:cNvPr id="79" name="任意多边形 95">
                <a:extLst>
                  <a:ext uri="{FF2B5EF4-FFF2-40B4-BE49-F238E27FC236}">
                    <a16:creationId xmlns:a16="http://schemas.microsoft.com/office/drawing/2014/main" id="{7223434A-7A43-4420-AB6C-34F5A2645210}"/>
                  </a:ext>
                </a:extLst>
              </p:cNvPr>
              <p:cNvSpPr/>
              <p:nvPr/>
            </p:nvSpPr>
            <p:spPr>
              <a:xfrm>
                <a:off x="7431152" y="954414"/>
                <a:ext cx="1539495" cy="1405230"/>
              </a:xfrm>
              <a:custGeom>
                <a:avLst/>
                <a:gdLst>
                  <a:gd name="connsiteX0" fmla="*/ 208269 w 1252209"/>
                  <a:gd name="connsiteY0" fmla="*/ 114300 h 1143000"/>
                  <a:gd name="connsiteX1" fmla="*/ 162549 w 1252209"/>
                  <a:gd name="connsiteY1" fmla="*/ 137160 h 1143000"/>
                  <a:gd name="connsiteX2" fmla="*/ 2529 w 1252209"/>
                  <a:gd name="connsiteY2" fmla="*/ 160020 h 1143000"/>
                  <a:gd name="connsiteX3" fmla="*/ 93969 w 1252209"/>
                  <a:gd name="connsiteY3" fmla="*/ 297180 h 1143000"/>
                  <a:gd name="connsiteX4" fmla="*/ 177789 w 1252209"/>
                  <a:gd name="connsiteY4" fmla="*/ 342900 h 1143000"/>
                  <a:gd name="connsiteX5" fmla="*/ 86349 w 1252209"/>
                  <a:gd name="connsiteY5" fmla="*/ 426720 h 1143000"/>
                  <a:gd name="connsiteX6" fmla="*/ 375909 w 1252209"/>
                  <a:gd name="connsiteY6" fmla="*/ 533400 h 1143000"/>
                  <a:gd name="connsiteX7" fmla="*/ 375909 w 1252209"/>
                  <a:gd name="connsiteY7" fmla="*/ 754380 h 1143000"/>
                  <a:gd name="connsiteX8" fmla="*/ 520689 w 1252209"/>
                  <a:gd name="connsiteY8" fmla="*/ 1143000 h 1143000"/>
                  <a:gd name="connsiteX9" fmla="*/ 688329 w 1252209"/>
                  <a:gd name="connsiteY9" fmla="*/ 1104900 h 1143000"/>
                  <a:gd name="connsiteX10" fmla="*/ 734049 w 1252209"/>
                  <a:gd name="connsiteY10" fmla="*/ 1005840 h 1143000"/>
                  <a:gd name="connsiteX11" fmla="*/ 840729 w 1252209"/>
                  <a:gd name="connsiteY11" fmla="*/ 1112520 h 1143000"/>
                  <a:gd name="connsiteX12" fmla="*/ 1000749 w 1252209"/>
                  <a:gd name="connsiteY12" fmla="*/ 1036320 h 1143000"/>
                  <a:gd name="connsiteX13" fmla="*/ 1145529 w 1252209"/>
                  <a:gd name="connsiteY13" fmla="*/ 1059180 h 1143000"/>
                  <a:gd name="connsiteX14" fmla="*/ 1206489 w 1252209"/>
                  <a:gd name="connsiteY14" fmla="*/ 1066800 h 1143000"/>
                  <a:gd name="connsiteX15" fmla="*/ 1191249 w 1252209"/>
                  <a:gd name="connsiteY15" fmla="*/ 906780 h 1143000"/>
                  <a:gd name="connsiteX16" fmla="*/ 1252209 w 1252209"/>
                  <a:gd name="connsiteY16" fmla="*/ 883920 h 1143000"/>
                  <a:gd name="connsiteX17" fmla="*/ 1229349 w 1252209"/>
                  <a:gd name="connsiteY17" fmla="*/ 731520 h 1143000"/>
                  <a:gd name="connsiteX18" fmla="*/ 1160769 w 1252209"/>
                  <a:gd name="connsiteY18" fmla="*/ 632460 h 1143000"/>
                  <a:gd name="connsiteX19" fmla="*/ 1008369 w 1252209"/>
                  <a:gd name="connsiteY19" fmla="*/ 373380 h 1143000"/>
                  <a:gd name="connsiteX20" fmla="*/ 1000749 w 1252209"/>
                  <a:gd name="connsiteY20" fmla="*/ 342900 h 1143000"/>
                  <a:gd name="connsiteX21" fmla="*/ 878829 w 1252209"/>
                  <a:gd name="connsiteY21" fmla="*/ 137160 h 1143000"/>
                  <a:gd name="connsiteX22" fmla="*/ 787389 w 1252209"/>
                  <a:gd name="connsiteY22" fmla="*/ 76200 h 1143000"/>
                  <a:gd name="connsiteX23" fmla="*/ 612129 w 1252209"/>
                  <a:gd name="connsiteY23" fmla="*/ 0 h 1143000"/>
                  <a:gd name="connsiteX24" fmla="*/ 208269 w 1252209"/>
                  <a:gd name="connsiteY24" fmla="*/ 11430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2209" h="1143000">
                    <a:moveTo>
                      <a:pt x="208269" y="114300"/>
                    </a:moveTo>
                    <a:cubicBezTo>
                      <a:pt x="173725" y="140208"/>
                      <a:pt x="190489" y="137160"/>
                      <a:pt x="162549" y="137160"/>
                    </a:cubicBezTo>
                    <a:cubicBezTo>
                      <a:pt x="0" y="152641"/>
                      <a:pt x="2529" y="98819"/>
                      <a:pt x="2529" y="160020"/>
                    </a:cubicBezTo>
                    <a:lnTo>
                      <a:pt x="93969" y="297180"/>
                    </a:lnTo>
                    <a:lnTo>
                      <a:pt x="177789" y="342900"/>
                    </a:lnTo>
                    <a:lnTo>
                      <a:pt x="86349" y="426720"/>
                    </a:lnTo>
                    <a:lnTo>
                      <a:pt x="375909" y="533400"/>
                    </a:lnTo>
                    <a:lnTo>
                      <a:pt x="375909" y="754380"/>
                    </a:lnTo>
                    <a:lnTo>
                      <a:pt x="520689" y="1143000"/>
                    </a:lnTo>
                    <a:lnTo>
                      <a:pt x="688329" y="1104900"/>
                    </a:lnTo>
                    <a:lnTo>
                      <a:pt x="734049" y="1005840"/>
                    </a:lnTo>
                    <a:lnTo>
                      <a:pt x="840729" y="1112520"/>
                    </a:lnTo>
                    <a:lnTo>
                      <a:pt x="1000749" y="1036320"/>
                    </a:lnTo>
                    <a:lnTo>
                      <a:pt x="1145529" y="1059180"/>
                    </a:lnTo>
                    <a:lnTo>
                      <a:pt x="1206489" y="1066800"/>
                    </a:lnTo>
                    <a:lnTo>
                      <a:pt x="1191249" y="906780"/>
                    </a:lnTo>
                    <a:lnTo>
                      <a:pt x="1252209" y="883920"/>
                    </a:lnTo>
                    <a:lnTo>
                      <a:pt x="1229349" y="731520"/>
                    </a:lnTo>
                    <a:lnTo>
                      <a:pt x="1160769" y="632460"/>
                    </a:lnTo>
                    <a:lnTo>
                      <a:pt x="1008369" y="373380"/>
                    </a:lnTo>
                    <a:lnTo>
                      <a:pt x="1000749" y="342900"/>
                    </a:lnTo>
                    <a:lnTo>
                      <a:pt x="878829" y="137160"/>
                    </a:lnTo>
                    <a:lnTo>
                      <a:pt x="787389" y="76200"/>
                    </a:lnTo>
                    <a:lnTo>
                      <a:pt x="612129" y="0"/>
                    </a:lnTo>
                    <a:lnTo>
                      <a:pt x="208269" y="114300"/>
                    </a:lnTo>
                    <a:close/>
                  </a:path>
                </a:pathLst>
              </a:custGeom>
              <a:solidFill>
                <a:srgbClr val="FF9966">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0" name="任意多边形 96">
                <a:extLst>
                  <a:ext uri="{FF2B5EF4-FFF2-40B4-BE49-F238E27FC236}">
                    <a16:creationId xmlns:a16="http://schemas.microsoft.com/office/drawing/2014/main" id="{9035EFB9-4A28-4287-80AE-4FC44C0E0065}"/>
                  </a:ext>
                </a:extLst>
              </p:cNvPr>
              <p:cNvSpPr/>
              <p:nvPr/>
            </p:nvSpPr>
            <p:spPr>
              <a:xfrm>
                <a:off x="6452946" y="1469665"/>
                <a:ext cx="1648804" cy="1039871"/>
              </a:xfrm>
              <a:custGeom>
                <a:avLst/>
                <a:gdLst>
                  <a:gd name="connsiteX0" fmla="*/ 1341120 w 1341120"/>
                  <a:gd name="connsiteY0" fmla="*/ 784860 h 845820"/>
                  <a:gd name="connsiteX1" fmla="*/ 1173480 w 1341120"/>
                  <a:gd name="connsiteY1" fmla="*/ 845820 h 845820"/>
                  <a:gd name="connsiteX2" fmla="*/ 1028700 w 1341120"/>
                  <a:gd name="connsiteY2" fmla="*/ 624840 h 845820"/>
                  <a:gd name="connsiteX3" fmla="*/ 899160 w 1341120"/>
                  <a:gd name="connsiteY3" fmla="*/ 624840 h 845820"/>
                  <a:gd name="connsiteX4" fmla="*/ 891540 w 1341120"/>
                  <a:gd name="connsiteY4" fmla="*/ 533400 h 845820"/>
                  <a:gd name="connsiteX5" fmla="*/ 777240 w 1341120"/>
                  <a:gd name="connsiteY5" fmla="*/ 472440 h 845820"/>
                  <a:gd name="connsiteX6" fmla="*/ 563880 w 1341120"/>
                  <a:gd name="connsiteY6" fmla="*/ 586740 h 845820"/>
                  <a:gd name="connsiteX7" fmla="*/ 434340 w 1341120"/>
                  <a:gd name="connsiteY7" fmla="*/ 594360 h 845820"/>
                  <a:gd name="connsiteX8" fmla="*/ 175260 w 1341120"/>
                  <a:gd name="connsiteY8" fmla="*/ 762000 h 845820"/>
                  <a:gd name="connsiteX9" fmla="*/ 106680 w 1341120"/>
                  <a:gd name="connsiteY9" fmla="*/ 845820 h 845820"/>
                  <a:gd name="connsiteX10" fmla="*/ 0 w 1341120"/>
                  <a:gd name="connsiteY10" fmla="*/ 335280 h 845820"/>
                  <a:gd name="connsiteX11" fmla="*/ 106680 w 1341120"/>
                  <a:gd name="connsiteY11" fmla="*/ 259080 h 845820"/>
                  <a:gd name="connsiteX12" fmla="*/ 160020 w 1341120"/>
                  <a:gd name="connsiteY12" fmla="*/ 152400 h 845820"/>
                  <a:gd name="connsiteX13" fmla="*/ 289560 w 1341120"/>
                  <a:gd name="connsiteY13" fmla="*/ 160020 h 845820"/>
                  <a:gd name="connsiteX14" fmla="*/ 289560 w 1341120"/>
                  <a:gd name="connsiteY14" fmla="*/ 38100 h 845820"/>
                  <a:gd name="connsiteX15" fmla="*/ 518160 w 1341120"/>
                  <a:gd name="connsiteY15" fmla="*/ 60960 h 845820"/>
                  <a:gd name="connsiteX16" fmla="*/ 502920 w 1341120"/>
                  <a:gd name="connsiteY16" fmla="*/ 121920 h 845820"/>
                  <a:gd name="connsiteX17" fmla="*/ 579120 w 1341120"/>
                  <a:gd name="connsiteY17" fmla="*/ 129540 h 845820"/>
                  <a:gd name="connsiteX18" fmla="*/ 563880 w 1341120"/>
                  <a:gd name="connsiteY18" fmla="*/ 38100 h 845820"/>
                  <a:gd name="connsiteX19" fmla="*/ 617220 w 1341120"/>
                  <a:gd name="connsiteY19" fmla="*/ 0 h 845820"/>
                  <a:gd name="connsiteX20" fmla="*/ 1066800 w 1341120"/>
                  <a:gd name="connsiteY20" fmla="*/ 83820 h 845820"/>
                  <a:gd name="connsiteX21" fmla="*/ 1181100 w 1341120"/>
                  <a:gd name="connsiteY21" fmla="*/ 160020 h 845820"/>
                  <a:gd name="connsiteX22" fmla="*/ 1104900 w 1341120"/>
                  <a:gd name="connsiteY22" fmla="*/ 342900 h 845820"/>
                  <a:gd name="connsiteX23" fmla="*/ 1341120 w 1341120"/>
                  <a:gd name="connsiteY23" fmla="*/ 784860 h 8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0" h="845820">
                    <a:moveTo>
                      <a:pt x="1341120" y="784860"/>
                    </a:moveTo>
                    <a:lnTo>
                      <a:pt x="1173480" y="845820"/>
                    </a:lnTo>
                    <a:lnTo>
                      <a:pt x="1028700" y="624840"/>
                    </a:lnTo>
                    <a:lnTo>
                      <a:pt x="899160" y="624840"/>
                    </a:lnTo>
                    <a:lnTo>
                      <a:pt x="891540" y="533400"/>
                    </a:lnTo>
                    <a:lnTo>
                      <a:pt x="777240" y="472440"/>
                    </a:lnTo>
                    <a:lnTo>
                      <a:pt x="563880" y="586740"/>
                    </a:lnTo>
                    <a:lnTo>
                      <a:pt x="434340" y="594360"/>
                    </a:lnTo>
                    <a:lnTo>
                      <a:pt x="175260" y="762000"/>
                    </a:lnTo>
                    <a:lnTo>
                      <a:pt x="106680" y="845820"/>
                    </a:lnTo>
                    <a:lnTo>
                      <a:pt x="0" y="335280"/>
                    </a:lnTo>
                    <a:lnTo>
                      <a:pt x="106680" y="259080"/>
                    </a:lnTo>
                    <a:lnTo>
                      <a:pt x="160020" y="152400"/>
                    </a:lnTo>
                    <a:lnTo>
                      <a:pt x="289560" y="160020"/>
                    </a:lnTo>
                    <a:lnTo>
                      <a:pt x="289560" y="38100"/>
                    </a:lnTo>
                    <a:lnTo>
                      <a:pt x="518160" y="60960"/>
                    </a:lnTo>
                    <a:lnTo>
                      <a:pt x="502920" y="121920"/>
                    </a:lnTo>
                    <a:lnTo>
                      <a:pt x="579120" y="129540"/>
                    </a:lnTo>
                    <a:lnTo>
                      <a:pt x="563880" y="38100"/>
                    </a:lnTo>
                    <a:lnTo>
                      <a:pt x="617220" y="0"/>
                    </a:lnTo>
                    <a:lnTo>
                      <a:pt x="1066800" y="83820"/>
                    </a:lnTo>
                    <a:cubicBezTo>
                      <a:pt x="1183278" y="153707"/>
                      <a:pt x="1181100" y="107968"/>
                      <a:pt x="1181100" y="160020"/>
                    </a:cubicBezTo>
                    <a:lnTo>
                      <a:pt x="1104900" y="342900"/>
                    </a:lnTo>
                    <a:lnTo>
                      <a:pt x="1341120" y="784860"/>
                    </a:lnTo>
                    <a:close/>
                  </a:path>
                </a:pathLst>
              </a:custGeom>
              <a:solidFill>
                <a:srgbClr val="5B9BD5">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1" name="任意多边形 97">
                <a:extLst>
                  <a:ext uri="{FF2B5EF4-FFF2-40B4-BE49-F238E27FC236}">
                    <a16:creationId xmlns:a16="http://schemas.microsoft.com/office/drawing/2014/main" id="{438716F1-C30F-485D-BBB8-605953FB434A}"/>
                  </a:ext>
                </a:extLst>
              </p:cNvPr>
              <p:cNvSpPr/>
              <p:nvPr/>
            </p:nvSpPr>
            <p:spPr>
              <a:xfrm>
                <a:off x="5327598" y="2753109"/>
                <a:ext cx="2267105" cy="2463837"/>
              </a:xfrm>
              <a:custGeom>
                <a:avLst/>
                <a:gdLst>
                  <a:gd name="connsiteX0" fmla="*/ 0 w 1844040"/>
                  <a:gd name="connsiteY0" fmla="*/ 121920 h 2004060"/>
                  <a:gd name="connsiteX1" fmla="*/ 7620 w 1844040"/>
                  <a:gd name="connsiteY1" fmla="*/ 464820 h 2004060"/>
                  <a:gd name="connsiteX2" fmla="*/ 106680 w 1844040"/>
                  <a:gd name="connsiteY2" fmla="*/ 609600 h 2004060"/>
                  <a:gd name="connsiteX3" fmla="*/ 144780 w 1844040"/>
                  <a:gd name="connsiteY3" fmla="*/ 876300 h 2004060"/>
                  <a:gd name="connsiteX4" fmla="*/ 228600 w 1844040"/>
                  <a:gd name="connsiteY4" fmla="*/ 1005840 h 2004060"/>
                  <a:gd name="connsiteX5" fmla="*/ 205740 w 1844040"/>
                  <a:gd name="connsiteY5" fmla="*/ 1051560 h 2004060"/>
                  <a:gd name="connsiteX6" fmla="*/ 205740 w 1844040"/>
                  <a:gd name="connsiteY6" fmla="*/ 1158240 h 2004060"/>
                  <a:gd name="connsiteX7" fmla="*/ 121920 w 1844040"/>
                  <a:gd name="connsiteY7" fmla="*/ 1188720 h 2004060"/>
                  <a:gd name="connsiteX8" fmla="*/ 114300 w 1844040"/>
                  <a:gd name="connsiteY8" fmla="*/ 1569720 h 2004060"/>
                  <a:gd name="connsiteX9" fmla="*/ 327660 w 1844040"/>
                  <a:gd name="connsiteY9" fmla="*/ 1592580 h 2004060"/>
                  <a:gd name="connsiteX10" fmla="*/ 449580 w 1844040"/>
                  <a:gd name="connsiteY10" fmla="*/ 1424940 h 2004060"/>
                  <a:gd name="connsiteX11" fmla="*/ 556260 w 1844040"/>
                  <a:gd name="connsiteY11" fmla="*/ 1508760 h 2004060"/>
                  <a:gd name="connsiteX12" fmla="*/ 624840 w 1844040"/>
                  <a:gd name="connsiteY12" fmla="*/ 1699260 h 2004060"/>
                  <a:gd name="connsiteX13" fmla="*/ 548640 w 1844040"/>
                  <a:gd name="connsiteY13" fmla="*/ 1737360 h 2004060"/>
                  <a:gd name="connsiteX14" fmla="*/ 594360 w 1844040"/>
                  <a:gd name="connsiteY14" fmla="*/ 1973580 h 2004060"/>
                  <a:gd name="connsiteX15" fmla="*/ 830580 w 1844040"/>
                  <a:gd name="connsiteY15" fmla="*/ 2004060 h 2004060"/>
                  <a:gd name="connsiteX16" fmla="*/ 1143000 w 1844040"/>
                  <a:gd name="connsiteY16" fmla="*/ 1973580 h 2004060"/>
                  <a:gd name="connsiteX17" fmla="*/ 1082040 w 1844040"/>
                  <a:gd name="connsiteY17" fmla="*/ 1493520 h 2004060"/>
                  <a:gd name="connsiteX18" fmla="*/ 1135380 w 1844040"/>
                  <a:gd name="connsiteY18" fmla="*/ 1257300 h 2004060"/>
                  <a:gd name="connsiteX19" fmla="*/ 1432560 w 1844040"/>
                  <a:gd name="connsiteY19" fmla="*/ 1257300 h 2004060"/>
                  <a:gd name="connsiteX20" fmla="*/ 1508760 w 1844040"/>
                  <a:gd name="connsiteY20" fmla="*/ 998220 h 2004060"/>
                  <a:gd name="connsiteX21" fmla="*/ 1699260 w 1844040"/>
                  <a:gd name="connsiteY21" fmla="*/ 960120 h 2004060"/>
                  <a:gd name="connsiteX22" fmla="*/ 1844040 w 1844040"/>
                  <a:gd name="connsiteY22" fmla="*/ 685800 h 2004060"/>
                  <a:gd name="connsiteX23" fmla="*/ 1684020 w 1844040"/>
                  <a:gd name="connsiteY23" fmla="*/ 541020 h 2004060"/>
                  <a:gd name="connsiteX24" fmla="*/ 1767840 w 1844040"/>
                  <a:gd name="connsiteY24" fmla="*/ 342900 h 2004060"/>
                  <a:gd name="connsiteX25" fmla="*/ 1744980 w 1844040"/>
                  <a:gd name="connsiteY25" fmla="*/ 152400 h 2004060"/>
                  <a:gd name="connsiteX26" fmla="*/ 1493520 w 1844040"/>
                  <a:gd name="connsiteY26" fmla="*/ 137160 h 2004060"/>
                  <a:gd name="connsiteX27" fmla="*/ 1478280 w 1844040"/>
                  <a:gd name="connsiteY27" fmla="*/ 0 h 2004060"/>
                  <a:gd name="connsiteX28" fmla="*/ 1303020 w 1844040"/>
                  <a:gd name="connsiteY28" fmla="*/ 22860 h 2004060"/>
                  <a:gd name="connsiteX29" fmla="*/ 1120140 w 1844040"/>
                  <a:gd name="connsiteY29" fmla="*/ 76200 h 2004060"/>
                  <a:gd name="connsiteX30" fmla="*/ 0 w 1844040"/>
                  <a:gd name="connsiteY30" fmla="*/ 121920 h 200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44040" h="2004060">
                    <a:moveTo>
                      <a:pt x="0" y="121920"/>
                    </a:moveTo>
                    <a:lnTo>
                      <a:pt x="7620" y="464820"/>
                    </a:lnTo>
                    <a:lnTo>
                      <a:pt x="106680" y="609600"/>
                    </a:lnTo>
                    <a:lnTo>
                      <a:pt x="144780" y="876300"/>
                    </a:lnTo>
                    <a:lnTo>
                      <a:pt x="228600" y="1005840"/>
                    </a:lnTo>
                    <a:lnTo>
                      <a:pt x="205740" y="1051560"/>
                    </a:lnTo>
                    <a:lnTo>
                      <a:pt x="205740" y="1158240"/>
                    </a:lnTo>
                    <a:lnTo>
                      <a:pt x="121920" y="1188720"/>
                    </a:lnTo>
                    <a:lnTo>
                      <a:pt x="114300" y="1569720"/>
                    </a:lnTo>
                    <a:lnTo>
                      <a:pt x="327660" y="1592580"/>
                    </a:lnTo>
                    <a:lnTo>
                      <a:pt x="449580" y="1424940"/>
                    </a:lnTo>
                    <a:lnTo>
                      <a:pt x="556260" y="1508760"/>
                    </a:lnTo>
                    <a:lnTo>
                      <a:pt x="624840" y="1699260"/>
                    </a:lnTo>
                    <a:lnTo>
                      <a:pt x="548640" y="1737360"/>
                    </a:lnTo>
                    <a:lnTo>
                      <a:pt x="594360" y="1973580"/>
                    </a:lnTo>
                    <a:lnTo>
                      <a:pt x="830580" y="2004060"/>
                    </a:lnTo>
                    <a:lnTo>
                      <a:pt x="1143000" y="1973580"/>
                    </a:lnTo>
                    <a:lnTo>
                      <a:pt x="1082040" y="1493520"/>
                    </a:lnTo>
                    <a:lnTo>
                      <a:pt x="1135380" y="1257300"/>
                    </a:lnTo>
                    <a:lnTo>
                      <a:pt x="1432560" y="1257300"/>
                    </a:lnTo>
                    <a:lnTo>
                      <a:pt x="1508760" y="998220"/>
                    </a:lnTo>
                    <a:lnTo>
                      <a:pt x="1699260" y="960120"/>
                    </a:lnTo>
                    <a:lnTo>
                      <a:pt x="1844040" y="685800"/>
                    </a:lnTo>
                    <a:lnTo>
                      <a:pt x="1684020" y="541020"/>
                    </a:lnTo>
                    <a:lnTo>
                      <a:pt x="1767840" y="342900"/>
                    </a:lnTo>
                    <a:lnTo>
                      <a:pt x="1744980" y="152400"/>
                    </a:lnTo>
                    <a:lnTo>
                      <a:pt x="1493520" y="137160"/>
                    </a:lnTo>
                    <a:lnTo>
                      <a:pt x="1478280" y="0"/>
                    </a:lnTo>
                    <a:lnTo>
                      <a:pt x="1303020" y="22860"/>
                    </a:lnTo>
                    <a:lnTo>
                      <a:pt x="1120140" y="76200"/>
                    </a:lnTo>
                    <a:lnTo>
                      <a:pt x="0" y="121920"/>
                    </a:lnTo>
                    <a:close/>
                  </a:path>
                </a:pathLst>
              </a:custGeom>
              <a:solidFill>
                <a:srgbClr val="ED7D31">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2" name="任意多边形 98">
                <a:extLst>
                  <a:ext uri="{FF2B5EF4-FFF2-40B4-BE49-F238E27FC236}">
                    <a16:creationId xmlns:a16="http://schemas.microsoft.com/office/drawing/2014/main" id="{6A2B66BF-271D-44C4-BE96-9854AB189F63}"/>
                  </a:ext>
                </a:extLst>
              </p:cNvPr>
              <p:cNvSpPr/>
              <p:nvPr/>
            </p:nvSpPr>
            <p:spPr>
              <a:xfrm>
                <a:off x="6534914" y="2078599"/>
                <a:ext cx="1527017" cy="880611"/>
              </a:xfrm>
              <a:custGeom>
                <a:avLst/>
                <a:gdLst>
                  <a:gd name="connsiteX0" fmla="*/ 68580 w 1242060"/>
                  <a:gd name="connsiteY0" fmla="*/ 312420 h 716280"/>
                  <a:gd name="connsiteX1" fmla="*/ 0 w 1242060"/>
                  <a:gd name="connsiteY1" fmla="*/ 480060 h 716280"/>
                  <a:gd name="connsiteX2" fmla="*/ 76200 w 1242060"/>
                  <a:gd name="connsiteY2" fmla="*/ 586740 h 716280"/>
                  <a:gd name="connsiteX3" fmla="*/ 190500 w 1242060"/>
                  <a:gd name="connsiteY3" fmla="*/ 609600 h 716280"/>
                  <a:gd name="connsiteX4" fmla="*/ 259080 w 1242060"/>
                  <a:gd name="connsiteY4" fmla="*/ 556260 h 716280"/>
                  <a:gd name="connsiteX5" fmla="*/ 472440 w 1242060"/>
                  <a:gd name="connsiteY5" fmla="*/ 556260 h 716280"/>
                  <a:gd name="connsiteX6" fmla="*/ 487680 w 1242060"/>
                  <a:gd name="connsiteY6" fmla="*/ 693420 h 716280"/>
                  <a:gd name="connsiteX7" fmla="*/ 708660 w 1242060"/>
                  <a:gd name="connsiteY7" fmla="*/ 716280 h 716280"/>
                  <a:gd name="connsiteX8" fmla="*/ 822960 w 1242060"/>
                  <a:gd name="connsiteY8" fmla="*/ 579120 h 716280"/>
                  <a:gd name="connsiteX9" fmla="*/ 914400 w 1242060"/>
                  <a:gd name="connsiteY9" fmla="*/ 434340 h 716280"/>
                  <a:gd name="connsiteX10" fmla="*/ 1097280 w 1242060"/>
                  <a:gd name="connsiteY10" fmla="*/ 441960 h 716280"/>
                  <a:gd name="connsiteX11" fmla="*/ 1150620 w 1242060"/>
                  <a:gd name="connsiteY11" fmla="*/ 502920 h 716280"/>
                  <a:gd name="connsiteX12" fmla="*/ 1242060 w 1242060"/>
                  <a:gd name="connsiteY12" fmla="*/ 312420 h 716280"/>
                  <a:gd name="connsiteX13" fmla="*/ 1066800 w 1242060"/>
                  <a:gd name="connsiteY13" fmla="*/ 350520 h 716280"/>
                  <a:gd name="connsiteX14" fmla="*/ 975360 w 1242060"/>
                  <a:gd name="connsiteY14" fmla="*/ 160020 h 716280"/>
                  <a:gd name="connsiteX15" fmla="*/ 845820 w 1242060"/>
                  <a:gd name="connsiteY15" fmla="*/ 129540 h 716280"/>
                  <a:gd name="connsiteX16" fmla="*/ 792480 w 1242060"/>
                  <a:gd name="connsiteY16" fmla="*/ 60960 h 716280"/>
                  <a:gd name="connsiteX17" fmla="*/ 685800 w 1242060"/>
                  <a:gd name="connsiteY17" fmla="*/ 0 h 716280"/>
                  <a:gd name="connsiteX18" fmla="*/ 510540 w 1242060"/>
                  <a:gd name="connsiteY18" fmla="*/ 99060 h 716280"/>
                  <a:gd name="connsiteX19" fmla="*/ 297180 w 1242060"/>
                  <a:gd name="connsiteY19" fmla="*/ 129540 h 716280"/>
                  <a:gd name="connsiteX20" fmla="*/ 68580 w 1242060"/>
                  <a:gd name="connsiteY20" fmla="*/ 312420 h 71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42060" h="716280">
                    <a:moveTo>
                      <a:pt x="68580" y="312420"/>
                    </a:moveTo>
                    <a:lnTo>
                      <a:pt x="0" y="480060"/>
                    </a:lnTo>
                    <a:lnTo>
                      <a:pt x="76200" y="586740"/>
                    </a:lnTo>
                    <a:lnTo>
                      <a:pt x="190500" y="609600"/>
                    </a:lnTo>
                    <a:lnTo>
                      <a:pt x="259080" y="556260"/>
                    </a:lnTo>
                    <a:lnTo>
                      <a:pt x="472440" y="556260"/>
                    </a:lnTo>
                    <a:lnTo>
                      <a:pt x="487680" y="693420"/>
                    </a:lnTo>
                    <a:lnTo>
                      <a:pt x="708660" y="716280"/>
                    </a:lnTo>
                    <a:lnTo>
                      <a:pt x="822960" y="579120"/>
                    </a:lnTo>
                    <a:lnTo>
                      <a:pt x="914400" y="434340"/>
                    </a:lnTo>
                    <a:lnTo>
                      <a:pt x="1097280" y="441960"/>
                    </a:lnTo>
                    <a:lnTo>
                      <a:pt x="1150620" y="502920"/>
                    </a:lnTo>
                    <a:lnTo>
                      <a:pt x="1242060" y="312420"/>
                    </a:lnTo>
                    <a:lnTo>
                      <a:pt x="1066800" y="350520"/>
                    </a:lnTo>
                    <a:lnTo>
                      <a:pt x="975360" y="160020"/>
                    </a:lnTo>
                    <a:lnTo>
                      <a:pt x="845820" y="129540"/>
                    </a:lnTo>
                    <a:lnTo>
                      <a:pt x="792480" y="60960"/>
                    </a:lnTo>
                    <a:lnTo>
                      <a:pt x="685800" y="0"/>
                    </a:lnTo>
                    <a:lnTo>
                      <a:pt x="510540" y="99060"/>
                    </a:lnTo>
                    <a:lnTo>
                      <a:pt x="297180" y="129540"/>
                    </a:lnTo>
                    <a:lnTo>
                      <a:pt x="68580" y="312420"/>
                    </a:lnTo>
                    <a:close/>
                  </a:path>
                </a:pathLst>
              </a:custGeom>
              <a:solidFill>
                <a:srgbClr val="99CCFF">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3" name="任意多边形 99">
                <a:extLst>
                  <a:ext uri="{FF2B5EF4-FFF2-40B4-BE49-F238E27FC236}">
                    <a16:creationId xmlns:a16="http://schemas.microsoft.com/office/drawing/2014/main" id="{99FE8454-656F-48B9-8AF9-53776C272D07}"/>
                  </a:ext>
                </a:extLst>
              </p:cNvPr>
              <p:cNvSpPr/>
              <p:nvPr/>
            </p:nvSpPr>
            <p:spPr>
              <a:xfrm>
                <a:off x="6511493" y="730749"/>
                <a:ext cx="3349133" cy="3668039"/>
              </a:xfrm>
              <a:custGeom>
                <a:avLst/>
                <a:gdLst>
                  <a:gd name="connsiteX0" fmla="*/ 2724150 w 2724150"/>
                  <a:gd name="connsiteY0" fmla="*/ 0 h 2405062"/>
                  <a:gd name="connsiteX1" fmla="*/ 2176463 w 2724150"/>
                  <a:gd name="connsiteY1" fmla="*/ 214312 h 2405062"/>
                  <a:gd name="connsiteX2" fmla="*/ 1866900 w 2724150"/>
                  <a:gd name="connsiteY2" fmla="*/ 347662 h 2405062"/>
                  <a:gd name="connsiteX3" fmla="*/ 1514475 w 2724150"/>
                  <a:gd name="connsiteY3" fmla="*/ 533400 h 2405062"/>
                  <a:gd name="connsiteX4" fmla="*/ 1009650 w 2724150"/>
                  <a:gd name="connsiteY4" fmla="*/ 857250 h 2405062"/>
                  <a:gd name="connsiteX5" fmla="*/ 276225 w 2724150"/>
                  <a:gd name="connsiteY5" fmla="*/ 933450 h 2405062"/>
                  <a:gd name="connsiteX6" fmla="*/ 0 w 2724150"/>
                  <a:gd name="connsiteY6" fmla="*/ 1004887 h 2405062"/>
                  <a:gd name="connsiteX7" fmla="*/ 47625 w 2724150"/>
                  <a:gd name="connsiteY7" fmla="*/ 1366837 h 2405062"/>
                  <a:gd name="connsiteX8" fmla="*/ 19050 w 2724150"/>
                  <a:gd name="connsiteY8" fmla="*/ 1552575 h 2405062"/>
                  <a:gd name="connsiteX9" fmla="*/ 57150 w 2724150"/>
                  <a:gd name="connsiteY9" fmla="*/ 2062162 h 2405062"/>
                  <a:gd name="connsiteX10" fmla="*/ 19050 w 2724150"/>
                  <a:gd name="connsiteY10" fmla="*/ 2405062 h 2405062"/>
                  <a:gd name="connsiteX0-1" fmla="*/ 2724150 w 2724150"/>
                  <a:gd name="connsiteY0-2" fmla="*/ 0 h 2983545"/>
                  <a:gd name="connsiteX1-3" fmla="*/ 2176463 w 2724150"/>
                  <a:gd name="connsiteY1-4" fmla="*/ 214312 h 2983545"/>
                  <a:gd name="connsiteX2-5" fmla="*/ 1866900 w 2724150"/>
                  <a:gd name="connsiteY2-6" fmla="*/ 347662 h 2983545"/>
                  <a:gd name="connsiteX3-7" fmla="*/ 1514475 w 2724150"/>
                  <a:gd name="connsiteY3-8" fmla="*/ 533400 h 2983545"/>
                  <a:gd name="connsiteX4-9" fmla="*/ 1009650 w 2724150"/>
                  <a:gd name="connsiteY4-10" fmla="*/ 857250 h 2983545"/>
                  <a:gd name="connsiteX5-11" fmla="*/ 276225 w 2724150"/>
                  <a:gd name="connsiteY5-12" fmla="*/ 933450 h 2983545"/>
                  <a:gd name="connsiteX6-13" fmla="*/ 0 w 2724150"/>
                  <a:gd name="connsiteY6-14" fmla="*/ 1004887 h 2983545"/>
                  <a:gd name="connsiteX7-15" fmla="*/ 47625 w 2724150"/>
                  <a:gd name="connsiteY7-16" fmla="*/ 1366837 h 2983545"/>
                  <a:gd name="connsiteX8-17" fmla="*/ 19050 w 2724150"/>
                  <a:gd name="connsiteY8-18" fmla="*/ 1552575 h 2983545"/>
                  <a:gd name="connsiteX9-19" fmla="*/ 57150 w 2724150"/>
                  <a:gd name="connsiteY9-20" fmla="*/ 2062162 h 2983545"/>
                  <a:gd name="connsiteX10-21" fmla="*/ 7245 w 2724150"/>
                  <a:gd name="connsiteY10-22" fmla="*/ 2983545 h 29835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724150" h="2983545">
                    <a:moveTo>
                      <a:pt x="2724150" y="0"/>
                    </a:moveTo>
                    <a:lnTo>
                      <a:pt x="2176463" y="214312"/>
                    </a:lnTo>
                    <a:lnTo>
                      <a:pt x="1866900" y="347662"/>
                    </a:lnTo>
                    <a:lnTo>
                      <a:pt x="1514475" y="533400"/>
                    </a:lnTo>
                    <a:lnTo>
                      <a:pt x="1009650" y="857250"/>
                    </a:lnTo>
                    <a:lnTo>
                      <a:pt x="276225" y="933450"/>
                    </a:lnTo>
                    <a:lnTo>
                      <a:pt x="0" y="1004887"/>
                    </a:lnTo>
                    <a:lnTo>
                      <a:pt x="47625" y="1366837"/>
                    </a:lnTo>
                    <a:lnTo>
                      <a:pt x="19050" y="1552575"/>
                    </a:lnTo>
                    <a:lnTo>
                      <a:pt x="57150" y="2062162"/>
                    </a:lnTo>
                    <a:cubicBezTo>
                      <a:pt x="44450" y="2176462"/>
                      <a:pt x="19945" y="2869245"/>
                      <a:pt x="7245" y="2983545"/>
                    </a:cubicBezTo>
                  </a:path>
                </a:pathLst>
              </a:custGeom>
              <a:noFill/>
              <a:ln w="38100" cap="flat" cmpd="sng" algn="ctr">
                <a:solidFill>
                  <a:srgbClr val="00B0F0">
                    <a:alpha val="8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4" name="任意多边形 100">
                <a:extLst>
                  <a:ext uri="{FF2B5EF4-FFF2-40B4-BE49-F238E27FC236}">
                    <a16:creationId xmlns:a16="http://schemas.microsoft.com/office/drawing/2014/main" id="{AF2D3D91-C3A2-4021-8D11-3267C53F7475}"/>
                  </a:ext>
                </a:extLst>
              </p:cNvPr>
              <p:cNvSpPr/>
              <p:nvPr/>
            </p:nvSpPr>
            <p:spPr bwMode="auto">
              <a:xfrm>
                <a:off x="3927370" y="1230394"/>
                <a:ext cx="2577675" cy="2100748"/>
              </a:xfrm>
              <a:custGeom>
                <a:avLst/>
                <a:gdLst>
                  <a:gd name="connsiteX0" fmla="*/ 1330036 w 2096654"/>
                  <a:gd name="connsiteY0" fmla="*/ 0 h 1708727"/>
                  <a:gd name="connsiteX1" fmla="*/ 2096654 w 2096654"/>
                  <a:gd name="connsiteY1" fmla="*/ 101600 h 1708727"/>
                  <a:gd name="connsiteX2" fmla="*/ 1995054 w 2096654"/>
                  <a:gd name="connsiteY2" fmla="*/ 480291 h 1708727"/>
                  <a:gd name="connsiteX3" fmla="*/ 2068945 w 2096654"/>
                  <a:gd name="connsiteY3" fmla="*/ 803564 h 1708727"/>
                  <a:gd name="connsiteX4" fmla="*/ 2050472 w 2096654"/>
                  <a:gd name="connsiteY4" fmla="*/ 1089891 h 1708727"/>
                  <a:gd name="connsiteX5" fmla="*/ 2022763 w 2096654"/>
                  <a:gd name="connsiteY5" fmla="*/ 1330037 h 1708727"/>
                  <a:gd name="connsiteX6" fmla="*/ 1108363 w 2096654"/>
                  <a:gd name="connsiteY6" fmla="*/ 1302327 h 1708727"/>
                  <a:gd name="connsiteX7" fmla="*/ 1099127 w 2096654"/>
                  <a:gd name="connsiteY7" fmla="*/ 1634837 h 1708727"/>
                  <a:gd name="connsiteX8" fmla="*/ 609600 w 2096654"/>
                  <a:gd name="connsiteY8" fmla="*/ 1708727 h 1708727"/>
                  <a:gd name="connsiteX9" fmla="*/ 286327 w 2096654"/>
                  <a:gd name="connsiteY9" fmla="*/ 1246909 h 1708727"/>
                  <a:gd name="connsiteX10" fmla="*/ 36945 w 2096654"/>
                  <a:gd name="connsiteY10" fmla="*/ 1099127 h 1708727"/>
                  <a:gd name="connsiteX11" fmla="*/ 0 w 2096654"/>
                  <a:gd name="connsiteY11" fmla="*/ 803564 h 1708727"/>
                  <a:gd name="connsiteX12" fmla="*/ 193963 w 2096654"/>
                  <a:gd name="connsiteY12" fmla="*/ 600364 h 1708727"/>
                  <a:gd name="connsiteX13" fmla="*/ 757381 w 2096654"/>
                  <a:gd name="connsiteY13" fmla="*/ 849746 h 1708727"/>
                  <a:gd name="connsiteX14" fmla="*/ 1089891 w 2096654"/>
                  <a:gd name="connsiteY14" fmla="*/ 748146 h 1708727"/>
                  <a:gd name="connsiteX15" fmla="*/ 1200727 w 2096654"/>
                  <a:gd name="connsiteY15" fmla="*/ 609600 h 1708727"/>
                  <a:gd name="connsiteX16" fmla="*/ 1311563 w 2096654"/>
                  <a:gd name="connsiteY16" fmla="*/ 415637 h 1708727"/>
                  <a:gd name="connsiteX17" fmla="*/ 1330036 w 2096654"/>
                  <a:gd name="connsiteY17" fmla="*/ 0 h 170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6654" h="1708727">
                    <a:moveTo>
                      <a:pt x="1330036" y="0"/>
                    </a:moveTo>
                    <a:lnTo>
                      <a:pt x="2096654" y="101600"/>
                    </a:lnTo>
                    <a:lnTo>
                      <a:pt x="1995054" y="480291"/>
                    </a:lnTo>
                    <a:lnTo>
                      <a:pt x="2068945" y="803564"/>
                    </a:lnTo>
                    <a:lnTo>
                      <a:pt x="2050472" y="1089891"/>
                    </a:lnTo>
                    <a:lnTo>
                      <a:pt x="2022763" y="1330037"/>
                    </a:lnTo>
                    <a:lnTo>
                      <a:pt x="1108363" y="1302327"/>
                    </a:lnTo>
                    <a:lnTo>
                      <a:pt x="1099127" y="1634837"/>
                    </a:lnTo>
                    <a:lnTo>
                      <a:pt x="609600" y="1708727"/>
                    </a:lnTo>
                    <a:lnTo>
                      <a:pt x="286327" y="1246909"/>
                    </a:lnTo>
                    <a:lnTo>
                      <a:pt x="36945" y="1099127"/>
                    </a:lnTo>
                    <a:lnTo>
                      <a:pt x="0" y="803564"/>
                    </a:lnTo>
                    <a:lnTo>
                      <a:pt x="193963" y="600364"/>
                    </a:lnTo>
                    <a:lnTo>
                      <a:pt x="757381" y="849746"/>
                    </a:lnTo>
                    <a:lnTo>
                      <a:pt x="1089891" y="748146"/>
                    </a:lnTo>
                    <a:lnTo>
                      <a:pt x="1200727" y="609600"/>
                    </a:lnTo>
                    <a:lnTo>
                      <a:pt x="1311563" y="415637"/>
                    </a:lnTo>
                    <a:lnTo>
                      <a:pt x="1330036" y="0"/>
                    </a:lnTo>
                    <a:close/>
                  </a:path>
                </a:pathLst>
              </a:custGeom>
              <a:solidFill>
                <a:srgbClr val="70AD47">
                  <a:lumMod val="60000"/>
                  <a:lumOff val="4000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5" name="任意多边形 101">
                <a:extLst>
                  <a:ext uri="{FF2B5EF4-FFF2-40B4-BE49-F238E27FC236}">
                    <a16:creationId xmlns:a16="http://schemas.microsoft.com/office/drawing/2014/main" id="{3035BFC7-93D4-453C-BB30-504B7A970C1D}"/>
                  </a:ext>
                </a:extLst>
              </p:cNvPr>
              <p:cNvSpPr/>
              <p:nvPr/>
            </p:nvSpPr>
            <p:spPr bwMode="auto">
              <a:xfrm>
                <a:off x="3575416" y="3059137"/>
                <a:ext cx="1931497" cy="1544334"/>
              </a:xfrm>
              <a:custGeom>
                <a:avLst/>
                <a:gdLst>
                  <a:gd name="connsiteX0" fmla="*/ 0 w 1246909"/>
                  <a:gd name="connsiteY0" fmla="*/ 18473 h 1256145"/>
                  <a:gd name="connsiteX1" fmla="*/ 738909 w 1246909"/>
                  <a:gd name="connsiteY1" fmla="*/ 0 h 1256145"/>
                  <a:gd name="connsiteX2" fmla="*/ 1136072 w 1246909"/>
                  <a:gd name="connsiteY2" fmla="*/ 831273 h 1256145"/>
                  <a:gd name="connsiteX3" fmla="*/ 1246909 w 1246909"/>
                  <a:gd name="connsiteY3" fmla="*/ 1154545 h 1256145"/>
                  <a:gd name="connsiteX4" fmla="*/ 932872 w 1246909"/>
                  <a:gd name="connsiteY4" fmla="*/ 1256145 h 1256145"/>
                  <a:gd name="connsiteX5" fmla="*/ 665018 w 1246909"/>
                  <a:gd name="connsiteY5" fmla="*/ 951345 h 1256145"/>
                  <a:gd name="connsiteX6" fmla="*/ 332509 w 1246909"/>
                  <a:gd name="connsiteY6" fmla="*/ 831273 h 1256145"/>
                  <a:gd name="connsiteX7" fmla="*/ 83127 w 1246909"/>
                  <a:gd name="connsiteY7" fmla="*/ 609600 h 1256145"/>
                  <a:gd name="connsiteX8" fmla="*/ 230909 w 1246909"/>
                  <a:gd name="connsiteY8" fmla="*/ 406400 h 1256145"/>
                  <a:gd name="connsiteX9" fmla="*/ 9236 w 1246909"/>
                  <a:gd name="connsiteY9" fmla="*/ 203200 h 1256145"/>
                  <a:gd name="connsiteX10" fmla="*/ 0 w 1246909"/>
                  <a:gd name="connsiteY10" fmla="*/ 18473 h 1256145"/>
                  <a:gd name="connsiteX0-1" fmla="*/ 0 w 1246909"/>
                  <a:gd name="connsiteY0-2" fmla="*/ 18473 h 1256145"/>
                  <a:gd name="connsiteX1-3" fmla="*/ 738909 w 1246909"/>
                  <a:gd name="connsiteY1-4" fmla="*/ 0 h 1256145"/>
                  <a:gd name="connsiteX2-5" fmla="*/ 1016000 w 1246909"/>
                  <a:gd name="connsiteY2-6" fmla="*/ 554182 h 1256145"/>
                  <a:gd name="connsiteX3-7" fmla="*/ 1136072 w 1246909"/>
                  <a:gd name="connsiteY3-8" fmla="*/ 831273 h 1256145"/>
                  <a:gd name="connsiteX4-9" fmla="*/ 1246909 w 1246909"/>
                  <a:gd name="connsiteY4-10" fmla="*/ 1154545 h 1256145"/>
                  <a:gd name="connsiteX5-11" fmla="*/ 932872 w 1246909"/>
                  <a:gd name="connsiteY5-12" fmla="*/ 1256145 h 1256145"/>
                  <a:gd name="connsiteX6-13" fmla="*/ 665018 w 1246909"/>
                  <a:gd name="connsiteY6-14" fmla="*/ 951345 h 1256145"/>
                  <a:gd name="connsiteX7-15" fmla="*/ 332509 w 1246909"/>
                  <a:gd name="connsiteY7-16" fmla="*/ 831273 h 1256145"/>
                  <a:gd name="connsiteX8-17" fmla="*/ 83127 w 1246909"/>
                  <a:gd name="connsiteY8-18" fmla="*/ 609600 h 1256145"/>
                  <a:gd name="connsiteX9-19" fmla="*/ 230909 w 1246909"/>
                  <a:gd name="connsiteY9-20" fmla="*/ 406400 h 1256145"/>
                  <a:gd name="connsiteX10-21" fmla="*/ 9236 w 1246909"/>
                  <a:gd name="connsiteY10-22" fmla="*/ 203200 h 1256145"/>
                  <a:gd name="connsiteX11" fmla="*/ 0 w 1246909"/>
                  <a:gd name="connsiteY11" fmla="*/ 18473 h 1256145"/>
                  <a:gd name="connsiteX0-23" fmla="*/ 0 w 1246909"/>
                  <a:gd name="connsiteY0-24" fmla="*/ 18473 h 1256145"/>
                  <a:gd name="connsiteX1-25" fmla="*/ 738909 w 1246909"/>
                  <a:gd name="connsiteY1-26" fmla="*/ 0 h 1256145"/>
                  <a:gd name="connsiteX2-27" fmla="*/ 914400 w 1246909"/>
                  <a:gd name="connsiteY2-28" fmla="*/ 332509 h 1256145"/>
                  <a:gd name="connsiteX3-29" fmla="*/ 1136072 w 1246909"/>
                  <a:gd name="connsiteY3-30" fmla="*/ 831273 h 1256145"/>
                  <a:gd name="connsiteX4-31" fmla="*/ 1246909 w 1246909"/>
                  <a:gd name="connsiteY4-32" fmla="*/ 1154545 h 1256145"/>
                  <a:gd name="connsiteX5-33" fmla="*/ 932872 w 1246909"/>
                  <a:gd name="connsiteY5-34" fmla="*/ 1256145 h 1256145"/>
                  <a:gd name="connsiteX6-35" fmla="*/ 665018 w 1246909"/>
                  <a:gd name="connsiteY6-36" fmla="*/ 951345 h 1256145"/>
                  <a:gd name="connsiteX7-37" fmla="*/ 332509 w 1246909"/>
                  <a:gd name="connsiteY7-38" fmla="*/ 831273 h 1256145"/>
                  <a:gd name="connsiteX8-39" fmla="*/ 83127 w 1246909"/>
                  <a:gd name="connsiteY8-40" fmla="*/ 609600 h 1256145"/>
                  <a:gd name="connsiteX9-41" fmla="*/ 230909 w 1246909"/>
                  <a:gd name="connsiteY9-42" fmla="*/ 406400 h 1256145"/>
                  <a:gd name="connsiteX10-43" fmla="*/ 9236 w 1246909"/>
                  <a:gd name="connsiteY10-44" fmla="*/ 203200 h 1256145"/>
                  <a:gd name="connsiteX11-45" fmla="*/ 0 w 1246909"/>
                  <a:gd name="connsiteY11-46" fmla="*/ 18473 h 1256145"/>
                  <a:gd name="connsiteX0-47" fmla="*/ 0 w 1246909"/>
                  <a:gd name="connsiteY0-48" fmla="*/ 18473 h 1256145"/>
                  <a:gd name="connsiteX1-49" fmla="*/ 738909 w 1246909"/>
                  <a:gd name="connsiteY1-50" fmla="*/ 0 h 1256145"/>
                  <a:gd name="connsiteX2-51" fmla="*/ 914400 w 1246909"/>
                  <a:gd name="connsiteY2-52" fmla="*/ 332509 h 1256145"/>
                  <a:gd name="connsiteX3-53" fmla="*/ 1034472 w 1246909"/>
                  <a:gd name="connsiteY3-54" fmla="*/ 618836 h 1256145"/>
                  <a:gd name="connsiteX4-55" fmla="*/ 1136072 w 1246909"/>
                  <a:gd name="connsiteY4-56" fmla="*/ 831273 h 1256145"/>
                  <a:gd name="connsiteX5-57" fmla="*/ 1246909 w 1246909"/>
                  <a:gd name="connsiteY5-58" fmla="*/ 1154545 h 1256145"/>
                  <a:gd name="connsiteX6-59" fmla="*/ 932872 w 1246909"/>
                  <a:gd name="connsiteY6-60" fmla="*/ 1256145 h 1256145"/>
                  <a:gd name="connsiteX7-61" fmla="*/ 665018 w 1246909"/>
                  <a:gd name="connsiteY7-62" fmla="*/ 951345 h 1256145"/>
                  <a:gd name="connsiteX8-63" fmla="*/ 332509 w 1246909"/>
                  <a:gd name="connsiteY8-64" fmla="*/ 831273 h 1256145"/>
                  <a:gd name="connsiteX9-65" fmla="*/ 83127 w 1246909"/>
                  <a:gd name="connsiteY9-66" fmla="*/ 609600 h 1256145"/>
                  <a:gd name="connsiteX10-67" fmla="*/ 230909 w 1246909"/>
                  <a:gd name="connsiteY10-68" fmla="*/ 406400 h 1256145"/>
                  <a:gd name="connsiteX11-69" fmla="*/ 9236 w 1246909"/>
                  <a:gd name="connsiteY11-70" fmla="*/ 203200 h 1256145"/>
                  <a:gd name="connsiteX12" fmla="*/ 0 w 1246909"/>
                  <a:gd name="connsiteY12" fmla="*/ 18473 h 1256145"/>
                  <a:gd name="connsiteX0-71" fmla="*/ 0 w 1394691"/>
                  <a:gd name="connsiteY0-72" fmla="*/ 18473 h 1256145"/>
                  <a:gd name="connsiteX1-73" fmla="*/ 738909 w 1394691"/>
                  <a:gd name="connsiteY1-74" fmla="*/ 0 h 1256145"/>
                  <a:gd name="connsiteX2-75" fmla="*/ 914400 w 1394691"/>
                  <a:gd name="connsiteY2-76" fmla="*/ 332509 h 1256145"/>
                  <a:gd name="connsiteX3-77" fmla="*/ 1394691 w 1394691"/>
                  <a:gd name="connsiteY3-78" fmla="*/ 147781 h 1256145"/>
                  <a:gd name="connsiteX4-79" fmla="*/ 1136072 w 1394691"/>
                  <a:gd name="connsiteY4-80" fmla="*/ 831273 h 1256145"/>
                  <a:gd name="connsiteX5-81" fmla="*/ 1246909 w 1394691"/>
                  <a:gd name="connsiteY5-82" fmla="*/ 1154545 h 1256145"/>
                  <a:gd name="connsiteX6-83" fmla="*/ 932872 w 1394691"/>
                  <a:gd name="connsiteY6-84" fmla="*/ 1256145 h 1256145"/>
                  <a:gd name="connsiteX7-85" fmla="*/ 665018 w 1394691"/>
                  <a:gd name="connsiteY7-86" fmla="*/ 951345 h 1256145"/>
                  <a:gd name="connsiteX8-87" fmla="*/ 332509 w 1394691"/>
                  <a:gd name="connsiteY8-88" fmla="*/ 831273 h 1256145"/>
                  <a:gd name="connsiteX9-89" fmla="*/ 83127 w 1394691"/>
                  <a:gd name="connsiteY9-90" fmla="*/ 609600 h 1256145"/>
                  <a:gd name="connsiteX10-91" fmla="*/ 230909 w 1394691"/>
                  <a:gd name="connsiteY10-92" fmla="*/ 406400 h 1256145"/>
                  <a:gd name="connsiteX11-93" fmla="*/ 9236 w 1394691"/>
                  <a:gd name="connsiteY11-94" fmla="*/ 203200 h 1256145"/>
                  <a:gd name="connsiteX12-95" fmla="*/ 0 w 1394691"/>
                  <a:gd name="connsiteY12-96" fmla="*/ 18473 h 1256145"/>
                  <a:gd name="connsiteX0-97" fmla="*/ 0 w 1496290"/>
                  <a:gd name="connsiteY0-98" fmla="*/ 18473 h 1256145"/>
                  <a:gd name="connsiteX1-99" fmla="*/ 738909 w 1496290"/>
                  <a:gd name="connsiteY1-100" fmla="*/ 0 h 1256145"/>
                  <a:gd name="connsiteX2-101" fmla="*/ 914400 w 1496290"/>
                  <a:gd name="connsiteY2-102" fmla="*/ 332509 h 1256145"/>
                  <a:gd name="connsiteX3-103" fmla="*/ 1394691 w 1496290"/>
                  <a:gd name="connsiteY3-104" fmla="*/ 147781 h 1256145"/>
                  <a:gd name="connsiteX4-105" fmla="*/ 1496290 w 1496290"/>
                  <a:gd name="connsiteY4-106" fmla="*/ 397164 h 1256145"/>
                  <a:gd name="connsiteX5-107" fmla="*/ 1246909 w 1496290"/>
                  <a:gd name="connsiteY5-108" fmla="*/ 1154545 h 1256145"/>
                  <a:gd name="connsiteX6-109" fmla="*/ 932872 w 1496290"/>
                  <a:gd name="connsiteY6-110" fmla="*/ 1256145 h 1256145"/>
                  <a:gd name="connsiteX7-111" fmla="*/ 665018 w 1496290"/>
                  <a:gd name="connsiteY7-112" fmla="*/ 951345 h 1256145"/>
                  <a:gd name="connsiteX8-113" fmla="*/ 332509 w 1496290"/>
                  <a:gd name="connsiteY8-114" fmla="*/ 831273 h 1256145"/>
                  <a:gd name="connsiteX9-115" fmla="*/ 83127 w 1496290"/>
                  <a:gd name="connsiteY9-116" fmla="*/ 609600 h 1256145"/>
                  <a:gd name="connsiteX10-117" fmla="*/ 230909 w 1496290"/>
                  <a:gd name="connsiteY10-118" fmla="*/ 406400 h 1256145"/>
                  <a:gd name="connsiteX11-119" fmla="*/ 9236 w 1496290"/>
                  <a:gd name="connsiteY11-120" fmla="*/ 203200 h 1256145"/>
                  <a:gd name="connsiteX12-121" fmla="*/ 0 w 1496290"/>
                  <a:gd name="connsiteY12-122" fmla="*/ 18473 h 1256145"/>
                  <a:gd name="connsiteX0-123" fmla="*/ 0 w 1496290"/>
                  <a:gd name="connsiteY0-124" fmla="*/ 18473 h 1256145"/>
                  <a:gd name="connsiteX1-125" fmla="*/ 738909 w 1496290"/>
                  <a:gd name="connsiteY1-126" fmla="*/ 0 h 1256145"/>
                  <a:gd name="connsiteX2-127" fmla="*/ 914400 w 1496290"/>
                  <a:gd name="connsiteY2-128" fmla="*/ 332509 h 1256145"/>
                  <a:gd name="connsiteX3-129" fmla="*/ 1394691 w 1496290"/>
                  <a:gd name="connsiteY3-130" fmla="*/ 147781 h 1256145"/>
                  <a:gd name="connsiteX4-131" fmla="*/ 1496290 w 1496290"/>
                  <a:gd name="connsiteY4-132" fmla="*/ 397164 h 1256145"/>
                  <a:gd name="connsiteX5-133" fmla="*/ 1246909 w 1496290"/>
                  <a:gd name="connsiteY5-134" fmla="*/ 1154545 h 1256145"/>
                  <a:gd name="connsiteX6-135" fmla="*/ 932872 w 1496290"/>
                  <a:gd name="connsiteY6-136" fmla="*/ 1256145 h 1256145"/>
                  <a:gd name="connsiteX7-137" fmla="*/ 665018 w 1496290"/>
                  <a:gd name="connsiteY7-138" fmla="*/ 951345 h 1256145"/>
                  <a:gd name="connsiteX8-139" fmla="*/ 332509 w 1496290"/>
                  <a:gd name="connsiteY8-140" fmla="*/ 831273 h 1256145"/>
                  <a:gd name="connsiteX9-141" fmla="*/ 83127 w 1496290"/>
                  <a:gd name="connsiteY9-142" fmla="*/ 609600 h 1256145"/>
                  <a:gd name="connsiteX10-143" fmla="*/ 230909 w 1496290"/>
                  <a:gd name="connsiteY10-144" fmla="*/ 406400 h 1256145"/>
                  <a:gd name="connsiteX11-145" fmla="*/ 9236 w 1496290"/>
                  <a:gd name="connsiteY11-146" fmla="*/ 203200 h 1256145"/>
                  <a:gd name="connsiteX12-147" fmla="*/ 0 w 1496290"/>
                  <a:gd name="connsiteY12-148" fmla="*/ 18473 h 1256145"/>
                  <a:gd name="connsiteX0-149" fmla="*/ 0 w 1500724"/>
                  <a:gd name="connsiteY0-150" fmla="*/ 18473 h 1256145"/>
                  <a:gd name="connsiteX1-151" fmla="*/ 738909 w 1500724"/>
                  <a:gd name="connsiteY1-152" fmla="*/ 0 h 1256145"/>
                  <a:gd name="connsiteX2-153" fmla="*/ 914400 w 1500724"/>
                  <a:gd name="connsiteY2-154" fmla="*/ 332509 h 1256145"/>
                  <a:gd name="connsiteX3-155" fmla="*/ 1394691 w 1500724"/>
                  <a:gd name="connsiteY3-156" fmla="*/ 147781 h 1256145"/>
                  <a:gd name="connsiteX4-157" fmla="*/ 1496290 w 1500724"/>
                  <a:gd name="connsiteY4-158" fmla="*/ 397164 h 1256145"/>
                  <a:gd name="connsiteX5-159" fmla="*/ 1440873 w 1500724"/>
                  <a:gd name="connsiteY5-160" fmla="*/ 1145308 h 1256145"/>
                  <a:gd name="connsiteX6-161" fmla="*/ 932872 w 1500724"/>
                  <a:gd name="connsiteY6-162" fmla="*/ 1256145 h 1256145"/>
                  <a:gd name="connsiteX7-163" fmla="*/ 665018 w 1500724"/>
                  <a:gd name="connsiteY7-164" fmla="*/ 951345 h 1256145"/>
                  <a:gd name="connsiteX8-165" fmla="*/ 332509 w 1500724"/>
                  <a:gd name="connsiteY8-166" fmla="*/ 831273 h 1256145"/>
                  <a:gd name="connsiteX9-167" fmla="*/ 83127 w 1500724"/>
                  <a:gd name="connsiteY9-168" fmla="*/ 609600 h 1256145"/>
                  <a:gd name="connsiteX10-169" fmla="*/ 230909 w 1500724"/>
                  <a:gd name="connsiteY10-170" fmla="*/ 406400 h 1256145"/>
                  <a:gd name="connsiteX11-171" fmla="*/ 9236 w 1500724"/>
                  <a:gd name="connsiteY11-172" fmla="*/ 203200 h 1256145"/>
                  <a:gd name="connsiteX12-173" fmla="*/ 0 w 1500724"/>
                  <a:gd name="connsiteY12-174" fmla="*/ 18473 h 1256145"/>
                  <a:gd name="connsiteX0-175" fmla="*/ 0 w 1506307"/>
                  <a:gd name="connsiteY0-176" fmla="*/ 18473 h 1256145"/>
                  <a:gd name="connsiteX1-177" fmla="*/ 738909 w 1506307"/>
                  <a:gd name="connsiteY1-178" fmla="*/ 0 h 1256145"/>
                  <a:gd name="connsiteX2-179" fmla="*/ 914400 w 1506307"/>
                  <a:gd name="connsiteY2-180" fmla="*/ 332509 h 1256145"/>
                  <a:gd name="connsiteX3-181" fmla="*/ 1394691 w 1506307"/>
                  <a:gd name="connsiteY3-182" fmla="*/ 147781 h 1256145"/>
                  <a:gd name="connsiteX4-183" fmla="*/ 1496290 w 1506307"/>
                  <a:gd name="connsiteY4-184" fmla="*/ 397164 h 1256145"/>
                  <a:gd name="connsiteX5-185" fmla="*/ 1496290 w 1506307"/>
                  <a:gd name="connsiteY5-186" fmla="*/ 803564 h 1256145"/>
                  <a:gd name="connsiteX6-187" fmla="*/ 1440873 w 1506307"/>
                  <a:gd name="connsiteY6-188" fmla="*/ 1145308 h 1256145"/>
                  <a:gd name="connsiteX7-189" fmla="*/ 932872 w 1506307"/>
                  <a:gd name="connsiteY7-190" fmla="*/ 1256145 h 1256145"/>
                  <a:gd name="connsiteX8-191" fmla="*/ 665018 w 1506307"/>
                  <a:gd name="connsiteY8-192" fmla="*/ 951345 h 1256145"/>
                  <a:gd name="connsiteX9-193" fmla="*/ 332509 w 1506307"/>
                  <a:gd name="connsiteY9-194" fmla="*/ 831273 h 1256145"/>
                  <a:gd name="connsiteX10-195" fmla="*/ 83127 w 1506307"/>
                  <a:gd name="connsiteY10-196" fmla="*/ 609600 h 1256145"/>
                  <a:gd name="connsiteX11-197" fmla="*/ 230909 w 1506307"/>
                  <a:gd name="connsiteY11-198" fmla="*/ 406400 h 1256145"/>
                  <a:gd name="connsiteX12-199" fmla="*/ 9236 w 1506307"/>
                  <a:gd name="connsiteY12-200" fmla="*/ 203200 h 1256145"/>
                  <a:gd name="connsiteX13" fmla="*/ 0 w 1506307"/>
                  <a:gd name="connsiteY13" fmla="*/ 18473 h 1256145"/>
                  <a:gd name="connsiteX0-201" fmla="*/ 0 w 1571060"/>
                  <a:gd name="connsiteY0-202" fmla="*/ 18473 h 1256145"/>
                  <a:gd name="connsiteX1-203" fmla="*/ 738909 w 1571060"/>
                  <a:gd name="connsiteY1-204" fmla="*/ 0 h 1256145"/>
                  <a:gd name="connsiteX2-205" fmla="*/ 914400 w 1571060"/>
                  <a:gd name="connsiteY2-206" fmla="*/ 332509 h 1256145"/>
                  <a:gd name="connsiteX3-207" fmla="*/ 1394691 w 1571060"/>
                  <a:gd name="connsiteY3-208" fmla="*/ 147781 h 1256145"/>
                  <a:gd name="connsiteX4-209" fmla="*/ 1496290 w 1571060"/>
                  <a:gd name="connsiteY4-210" fmla="*/ 397164 h 1256145"/>
                  <a:gd name="connsiteX5-211" fmla="*/ 1570181 w 1571060"/>
                  <a:gd name="connsiteY5-212" fmla="*/ 775855 h 1256145"/>
                  <a:gd name="connsiteX6-213" fmla="*/ 1440873 w 1571060"/>
                  <a:gd name="connsiteY6-214" fmla="*/ 1145308 h 1256145"/>
                  <a:gd name="connsiteX7-215" fmla="*/ 932872 w 1571060"/>
                  <a:gd name="connsiteY7-216" fmla="*/ 1256145 h 1256145"/>
                  <a:gd name="connsiteX8-217" fmla="*/ 665018 w 1571060"/>
                  <a:gd name="connsiteY8-218" fmla="*/ 951345 h 1256145"/>
                  <a:gd name="connsiteX9-219" fmla="*/ 332509 w 1571060"/>
                  <a:gd name="connsiteY9-220" fmla="*/ 831273 h 1256145"/>
                  <a:gd name="connsiteX10-221" fmla="*/ 83127 w 1571060"/>
                  <a:gd name="connsiteY10-222" fmla="*/ 609600 h 1256145"/>
                  <a:gd name="connsiteX11-223" fmla="*/ 230909 w 1571060"/>
                  <a:gd name="connsiteY11-224" fmla="*/ 406400 h 1256145"/>
                  <a:gd name="connsiteX12-225" fmla="*/ 9236 w 1571060"/>
                  <a:gd name="connsiteY12-226" fmla="*/ 203200 h 1256145"/>
                  <a:gd name="connsiteX13-227" fmla="*/ 0 w 1571060"/>
                  <a:gd name="connsiteY13-228" fmla="*/ 18473 h 1256145"/>
                  <a:gd name="connsiteX0-229" fmla="*/ 0 w 1571060"/>
                  <a:gd name="connsiteY0-230" fmla="*/ 18473 h 1256145"/>
                  <a:gd name="connsiteX1-231" fmla="*/ 738909 w 1571060"/>
                  <a:gd name="connsiteY1-232" fmla="*/ 0 h 1256145"/>
                  <a:gd name="connsiteX2-233" fmla="*/ 895928 w 1571060"/>
                  <a:gd name="connsiteY2-234" fmla="*/ 258618 h 1256145"/>
                  <a:gd name="connsiteX3-235" fmla="*/ 1394691 w 1571060"/>
                  <a:gd name="connsiteY3-236" fmla="*/ 147781 h 1256145"/>
                  <a:gd name="connsiteX4-237" fmla="*/ 1496290 w 1571060"/>
                  <a:gd name="connsiteY4-238" fmla="*/ 397164 h 1256145"/>
                  <a:gd name="connsiteX5-239" fmla="*/ 1570181 w 1571060"/>
                  <a:gd name="connsiteY5-240" fmla="*/ 775855 h 1256145"/>
                  <a:gd name="connsiteX6-241" fmla="*/ 1440873 w 1571060"/>
                  <a:gd name="connsiteY6-242" fmla="*/ 1145308 h 1256145"/>
                  <a:gd name="connsiteX7-243" fmla="*/ 932872 w 1571060"/>
                  <a:gd name="connsiteY7-244" fmla="*/ 1256145 h 1256145"/>
                  <a:gd name="connsiteX8-245" fmla="*/ 665018 w 1571060"/>
                  <a:gd name="connsiteY8-246" fmla="*/ 951345 h 1256145"/>
                  <a:gd name="connsiteX9-247" fmla="*/ 332509 w 1571060"/>
                  <a:gd name="connsiteY9-248" fmla="*/ 831273 h 1256145"/>
                  <a:gd name="connsiteX10-249" fmla="*/ 83127 w 1571060"/>
                  <a:gd name="connsiteY10-250" fmla="*/ 609600 h 1256145"/>
                  <a:gd name="connsiteX11-251" fmla="*/ 230909 w 1571060"/>
                  <a:gd name="connsiteY11-252" fmla="*/ 406400 h 1256145"/>
                  <a:gd name="connsiteX12-253" fmla="*/ 9236 w 1571060"/>
                  <a:gd name="connsiteY12-254" fmla="*/ 203200 h 1256145"/>
                  <a:gd name="connsiteX13-255" fmla="*/ 0 w 1571060"/>
                  <a:gd name="connsiteY13-256" fmla="*/ 18473 h 12561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45" y="connsiteY11-46"/>
                  </a:cxn>
                  <a:cxn ang="0">
                    <a:pos x="connsiteX12-95" y="connsiteY12-96"/>
                  </a:cxn>
                  <a:cxn ang="0">
                    <a:pos x="connsiteX13-227" y="connsiteY13-228"/>
                  </a:cxn>
                </a:cxnLst>
                <a:rect l="l" t="t" r="r" b="b"/>
                <a:pathLst>
                  <a:path w="1571060" h="1256145">
                    <a:moveTo>
                      <a:pt x="0" y="18473"/>
                    </a:moveTo>
                    <a:lnTo>
                      <a:pt x="738909" y="0"/>
                    </a:lnTo>
                    <a:lnTo>
                      <a:pt x="895928" y="258618"/>
                    </a:lnTo>
                    <a:lnTo>
                      <a:pt x="1394691" y="147781"/>
                    </a:lnTo>
                    <a:lnTo>
                      <a:pt x="1496290" y="397164"/>
                    </a:lnTo>
                    <a:cubicBezTo>
                      <a:pt x="1513223" y="506461"/>
                      <a:pt x="1579417" y="651164"/>
                      <a:pt x="1570181" y="775855"/>
                    </a:cubicBezTo>
                    <a:cubicBezTo>
                      <a:pt x="1560945" y="900546"/>
                      <a:pt x="1534776" y="1069878"/>
                      <a:pt x="1440873" y="1145308"/>
                    </a:cubicBezTo>
                    <a:lnTo>
                      <a:pt x="932872" y="1256145"/>
                    </a:lnTo>
                    <a:lnTo>
                      <a:pt x="665018" y="951345"/>
                    </a:lnTo>
                    <a:lnTo>
                      <a:pt x="332509" y="831273"/>
                    </a:lnTo>
                    <a:lnTo>
                      <a:pt x="83127" y="609600"/>
                    </a:lnTo>
                    <a:lnTo>
                      <a:pt x="230909" y="406400"/>
                    </a:lnTo>
                    <a:lnTo>
                      <a:pt x="9236" y="203200"/>
                    </a:lnTo>
                    <a:lnTo>
                      <a:pt x="0" y="18473"/>
                    </a:lnTo>
                    <a:close/>
                  </a:path>
                </a:pathLst>
              </a:custGeom>
              <a:solidFill>
                <a:srgbClr val="FFC000">
                  <a:lumMod val="60000"/>
                  <a:lumOff val="40000"/>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6" name="任意多边形 102">
                <a:extLst>
                  <a:ext uri="{FF2B5EF4-FFF2-40B4-BE49-F238E27FC236}">
                    <a16:creationId xmlns:a16="http://schemas.microsoft.com/office/drawing/2014/main" id="{820451E6-8BDB-4CA9-AA22-9774EBDC676E}"/>
                  </a:ext>
                </a:extLst>
              </p:cNvPr>
              <p:cNvSpPr/>
              <p:nvPr/>
            </p:nvSpPr>
            <p:spPr bwMode="auto">
              <a:xfrm>
                <a:off x="2365614" y="4294140"/>
                <a:ext cx="6756461" cy="2259725"/>
              </a:xfrm>
              <a:custGeom>
                <a:avLst/>
                <a:gdLst>
                  <a:gd name="connsiteX0" fmla="*/ 1690254 w 5495636"/>
                  <a:gd name="connsiteY0" fmla="*/ 9237 h 1847273"/>
                  <a:gd name="connsiteX1" fmla="*/ 1302327 w 5495636"/>
                  <a:gd name="connsiteY1" fmla="*/ 0 h 1847273"/>
                  <a:gd name="connsiteX2" fmla="*/ 1145309 w 5495636"/>
                  <a:gd name="connsiteY2" fmla="*/ 526473 h 1847273"/>
                  <a:gd name="connsiteX3" fmla="*/ 1154545 w 5495636"/>
                  <a:gd name="connsiteY3" fmla="*/ 720437 h 1847273"/>
                  <a:gd name="connsiteX4" fmla="*/ 794327 w 5495636"/>
                  <a:gd name="connsiteY4" fmla="*/ 822037 h 1847273"/>
                  <a:gd name="connsiteX5" fmla="*/ 489527 w 5495636"/>
                  <a:gd name="connsiteY5" fmla="*/ 637309 h 1847273"/>
                  <a:gd name="connsiteX6" fmla="*/ 323272 w 5495636"/>
                  <a:gd name="connsiteY6" fmla="*/ 665018 h 1847273"/>
                  <a:gd name="connsiteX7" fmla="*/ 157018 w 5495636"/>
                  <a:gd name="connsiteY7" fmla="*/ 831273 h 1847273"/>
                  <a:gd name="connsiteX8" fmla="*/ 0 w 5495636"/>
                  <a:gd name="connsiteY8" fmla="*/ 1607128 h 1847273"/>
                  <a:gd name="connsiteX9" fmla="*/ 360218 w 5495636"/>
                  <a:gd name="connsiteY9" fmla="*/ 1801091 h 1847273"/>
                  <a:gd name="connsiteX10" fmla="*/ 1089890 w 5495636"/>
                  <a:gd name="connsiteY10" fmla="*/ 1717964 h 1847273"/>
                  <a:gd name="connsiteX11" fmla="*/ 1173018 w 5495636"/>
                  <a:gd name="connsiteY11" fmla="*/ 1736437 h 1847273"/>
                  <a:gd name="connsiteX12" fmla="*/ 1182254 w 5495636"/>
                  <a:gd name="connsiteY12" fmla="*/ 1653309 h 1847273"/>
                  <a:gd name="connsiteX13" fmla="*/ 1108363 w 5495636"/>
                  <a:gd name="connsiteY13" fmla="*/ 1570182 h 1847273"/>
                  <a:gd name="connsiteX14" fmla="*/ 1274618 w 5495636"/>
                  <a:gd name="connsiteY14" fmla="*/ 1366982 h 1847273"/>
                  <a:gd name="connsiteX15" fmla="*/ 1597890 w 5495636"/>
                  <a:gd name="connsiteY15" fmla="*/ 1496291 h 1847273"/>
                  <a:gd name="connsiteX16" fmla="*/ 1450109 w 5495636"/>
                  <a:gd name="connsiteY16" fmla="*/ 1782618 h 1847273"/>
                  <a:gd name="connsiteX17" fmla="*/ 1921163 w 5495636"/>
                  <a:gd name="connsiteY17" fmla="*/ 1745673 h 1847273"/>
                  <a:gd name="connsiteX18" fmla="*/ 1911927 w 5495636"/>
                  <a:gd name="connsiteY18" fmla="*/ 1477818 h 1847273"/>
                  <a:gd name="connsiteX19" fmla="*/ 2697018 w 5495636"/>
                  <a:gd name="connsiteY19" fmla="*/ 1551709 h 1847273"/>
                  <a:gd name="connsiteX20" fmla="*/ 3269672 w 5495636"/>
                  <a:gd name="connsiteY20" fmla="*/ 1265382 h 1847273"/>
                  <a:gd name="connsiteX21" fmla="*/ 3546763 w 5495636"/>
                  <a:gd name="connsiteY21" fmla="*/ 1357746 h 1847273"/>
                  <a:gd name="connsiteX22" fmla="*/ 4091709 w 5495636"/>
                  <a:gd name="connsiteY22" fmla="*/ 1847273 h 1847273"/>
                  <a:gd name="connsiteX23" fmla="*/ 4331854 w 5495636"/>
                  <a:gd name="connsiteY23" fmla="*/ 1838037 h 1847273"/>
                  <a:gd name="connsiteX24" fmla="*/ 4359563 w 5495636"/>
                  <a:gd name="connsiteY24" fmla="*/ 1542473 h 1847273"/>
                  <a:gd name="connsiteX25" fmla="*/ 5070763 w 5495636"/>
                  <a:gd name="connsiteY25" fmla="*/ 1671782 h 1847273"/>
                  <a:gd name="connsiteX26" fmla="*/ 5366327 w 5495636"/>
                  <a:gd name="connsiteY26" fmla="*/ 1542473 h 1847273"/>
                  <a:gd name="connsiteX27" fmla="*/ 5329381 w 5495636"/>
                  <a:gd name="connsiteY27" fmla="*/ 1302328 h 1847273"/>
                  <a:gd name="connsiteX28" fmla="*/ 5440218 w 5495636"/>
                  <a:gd name="connsiteY28" fmla="*/ 1173018 h 1847273"/>
                  <a:gd name="connsiteX29" fmla="*/ 5495636 w 5495636"/>
                  <a:gd name="connsiteY29" fmla="*/ 1200728 h 1847273"/>
                  <a:gd name="connsiteX30" fmla="*/ 5458690 w 5495636"/>
                  <a:gd name="connsiteY30" fmla="*/ 415637 h 1847273"/>
                  <a:gd name="connsiteX31" fmla="*/ 4950690 w 5495636"/>
                  <a:gd name="connsiteY31" fmla="*/ 387928 h 1847273"/>
                  <a:gd name="connsiteX32" fmla="*/ 4451927 w 5495636"/>
                  <a:gd name="connsiteY32" fmla="*/ 701964 h 1847273"/>
                  <a:gd name="connsiteX33" fmla="*/ 4137890 w 5495636"/>
                  <a:gd name="connsiteY33" fmla="*/ 812800 h 1847273"/>
                  <a:gd name="connsiteX34" fmla="*/ 2927927 w 5495636"/>
                  <a:gd name="connsiteY34" fmla="*/ 738909 h 1847273"/>
                  <a:gd name="connsiteX35" fmla="*/ 2927927 w 5495636"/>
                  <a:gd name="connsiteY35" fmla="*/ 434109 h 1847273"/>
                  <a:gd name="connsiteX36" fmla="*/ 3001818 w 5495636"/>
                  <a:gd name="connsiteY36" fmla="*/ 443346 h 1847273"/>
                  <a:gd name="connsiteX37" fmla="*/ 2872509 w 5495636"/>
                  <a:gd name="connsiteY37" fmla="*/ 203200 h 1847273"/>
                  <a:gd name="connsiteX38" fmla="*/ 2715490 w 5495636"/>
                  <a:gd name="connsiteY38" fmla="*/ 323273 h 1847273"/>
                  <a:gd name="connsiteX39" fmla="*/ 2484581 w 5495636"/>
                  <a:gd name="connsiteY39" fmla="*/ 323273 h 1847273"/>
                  <a:gd name="connsiteX40" fmla="*/ 2493818 w 5495636"/>
                  <a:gd name="connsiteY40" fmla="*/ 157018 h 1847273"/>
                  <a:gd name="connsiteX41" fmla="*/ 2170545 w 5495636"/>
                  <a:gd name="connsiteY41" fmla="*/ 166255 h 1847273"/>
                  <a:gd name="connsiteX42" fmla="*/ 1865745 w 5495636"/>
                  <a:gd name="connsiteY42" fmla="*/ 249382 h 1847273"/>
                  <a:gd name="connsiteX43" fmla="*/ 1690254 w 5495636"/>
                  <a:gd name="connsiteY43" fmla="*/ 9237 h 1847273"/>
                  <a:gd name="connsiteX0-1" fmla="*/ 1690254 w 5495636"/>
                  <a:gd name="connsiteY0-2" fmla="*/ 9237 h 1847273"/>
                  <a:gd name="connsiteX1-3" fmla="*/ 1302327 w 5495636"/>
                  <a:gd name="connsiteY1-4" fmla="*/ 0 h 1847273"/>
                  <a:gd name="connsiteX2-5" fmla="*/ 1145309 w 5495636"/>
                  <a:gd name="connsiteY2-6" fmla="*/ 526473 h 1847273"/>
                  <a:gd name="connsiteX3-7" fmla="*/ 1154545 w 5495636"/>
                  <a:gd name="connsiteY3-8" fmla="*/ 720437 h 1847273"/>
                  <a:gd name="connsiteX4-9" fmla="*/ 794327 w 5495636"/>
                  <a:gd name="connsiteY4-10" fmla="*/ 822037 h 1847273"/>
                  <a:gd name="connsiteX5-11" fmla="*/ 489527 w 5495636"/>
                  <a:gd name="connsiteY5-12" fmla="*/ 637309 h 1847273"/>
                  <a:gd name="connsiteX6-13" fmla="*/ 323272 w 5495636"/>
                  <a:gd name="connsiteY6-14" fmla="*/ 665018 h 1847273"/>
                  <a:gd name="connsiteX7-15" fmla="*/ 157018 w 5495636"/>
                  <a:gd name="connsiteY7-16" fmla="*/ 831273 h 1847273"/>
                  <a:gd name="connsiteX8-17" fmla="*/ 0 w 5495636"/>
                  <a:gd name="connsiteY8-18" fmla="*/ 1607128 h 1847273"/>
                  <a:gd name="connsiteX9-19" fmla="*/ 360218 w 5495636"/>
                  <a:gd name="connsiteY9-20" fmla="*/ 1801091 h 1847273"/>
                  <a:gd name="connsiteX10-21" fmla="*/ 1089890 w 5495636"/>
                  <a:gd name="connsiteY10-22" fmla="*/ 1717964 h 1847273"/>
                  <a:gd name="connsiteX11-23" fmla="*/ 1173018 w 5495636"/>
                  <a:gd name="connsiteY11-24" fmla="*/ 1736437 h 1847273"/>
                  <a:gd name="connsiteX12-25" fmla="*/ 1182254 w 5495636"/>
                  <a:gd name="connsiteY12-26" fmla="*/ 1653309 h 1847273"/>
                  <a:gd name="connsiteX13-27" fmla="*/ 1108363 w 5495636"/>
                  <a:gd name="connsiteY13-28" fmla="*/ 1570182 h 1847273"/>
                  <a:gd name="connsiteX14-29" fmla="*/ 1274618 w 5495636"/>
                  <a:gd name="connsiteY14-30" fmla="*/ 1366982 h 1847273"/>
                  <a:gd name="connsiteX15-31" fmla="*/ 1597890 w 5495636"/>
                  <a:gd name="connsiteY15-32" fmla="*/ 1496291 h 1847273"/>
                  <a:gd name="connsiteX16-33" fmla="*/ 1450109 w 5495636"/>
                  <a:gd name="connsiteY16-34" fmla="*/ 1782618 h 1847273"/>
                  <a:gd name="connsiteX17-35" fmla="*/ 1921163 w 5495636"/>
                  <a:gd name="connsiteY17-36" fmla="*/ 1745673 h 1847273"/>
                  <a:gd name="connsiteX18-37" fmla="*/ 1911927 w 5495636"/>
                  <a:gd name="connsiteY18-38" fmla="*/ 1477818 h 1847273"/>
                  <a:gd name="connsiteX19-39" fmla="*/ 2697018 w 5495636"/>
                  <a:gd name="connsiteY19-40" fmla="*/ 1551709 h 1847273"/>
                  <a:gd name="connsiteX20-41" fmla="*/ 3269672 w 5495636"/>
                  <a:gd name="connsiteY20-42" fmla="*/ 1265382 h 1847273"/>
                  <a:gd name="connsiteX21-43" fmla="*/ 3565236 w 5495636"/>
                  <a:gd name="connsiteY21-44" fmla="*/ 1403928 h 1847273"/>
                  <a:gd name="connsiteX22-45" fmla="*/ 4091709 w 5495636"/>
                  <a:gd name="connsiteY22-46" fmla="*/ 1847273 h 1847273"/>
                  <a:gd name="connsiteX23-47" fmla="*/ 4331854 w 5495636"/>
                  <a:gd name="connsiteY23-48" fmla="*/ 1838037 h 1847273"/>
                  <a:gd name="connsiteX24-49" fmla="*/ 4359563 w 5495636"/>
                  <a:gd name="connsiteY24-50" fmla="*/ 1542473 h 1847273"/>
                  <a:gd name="connsiteX25-51" fmla="*/ 5070763 w 5495636"/>
                  <a:gd name="connsiteY25-52" fmla="*/ 1671782 h 1847273"/>
                  <a:gd name="connsiteX26-53" fmla="*/ 5366327 w 5495636"/>
                  <a:gd name="connsiteY26-54" fmla="*/ 1542473 h 1847273"/>
                  <a:gd name="connsiteX27-55" fmla="*/ 5329381 w 5495636"/>
                  <a:gd name="connsiteY27-56" fmla="*/ 1302328 h 1847273"/>
                  <a:gd name="connsiteX28-57" fmla="*/ 5440218 w 5495636"/>
                  <a:gd name="connsiteY28-58" fmla="*/ 1173018 h 1847273"/>
                  <a:gd name="connsiteX29-59" fmla="*/ 5495636 w 5495636"/>
                  <a:gd name="connsiteY29-60" fmla="*/ 1200728 h 1847273"/>
                  <a:gd name="connsiteX30-61" fmla="*/ 5458690 w 5495636"/>
                  <a:gd name="connsiteY30-62" fmla="*/ 415637 h 1847273"/>
                  <a:gd name="connsiteX31-63" fmla="*/ 4950690 w 5495636"/>
                  <a:gd name="connsiteY31-64" fmla="*/ 387928 h 1847273"/>
                  <a:gd name="connsiteX32-65" fmla="*/ 4451927 w 5495636"/>
                  <a:gd name="connsiteY32-66" fmla="*/ 701964 h 1847273"/>
                  <a:gd name="connsiteX33-67" fmla="*/ 4137890 w 5495636"/>
                  <a:gd name="connsiteY33-68" fmla="*/ 812800 h 1847273"/>
                  <a:gd name="connsiteX34-69" fmla="*/ 2927927 w 5495636"/>
                  <a:gd name="connsiteY34-70" fmla="*/ 738909 h 1847273"/>
                  <a:gd name="connsiteX35-71" fmla="*/ 2927927 w 5495636"/>
                  <a:gd name="connsiteY35-72" fmla="*/ 434109 h 1847273"/>
                  <a:gd name="connsiteX36-73" fmla="*/ 3001818 w 5495636"/>
                  <a:gd name="connsiteY36-74" fmla="*/ 443346 h 1847273"/>
                  <a:gd name="connsiteX37-75" fmla="*/ 2872509 w 5495636"/>
                  <a:gd name="connsiteY37-76" fmla="*/ 203200 h 1847273"/>
                  <a:gd name="connsiteX38-77" fmla="*/ 2715490 w 5495636"/>
                  <a:gd name="connsiteY38-78" fmla="*/ 323273 h 1847273"/>
                  <a:gd name="connsiteX39-79" fmla="*/ 2484581 w 5495636"/>
                  <a:gd name="connsiteY39-80" fmla="*/ 323273 h 1847273"/>
                  <a:gd name="connsiteX40-81" fmla="*/ 2493818 w 5495636"/>
                  <a:gd name="connsiteY40-82" fmla="*/ 157018 h 1847273"/>
                  <a:gd name="connsiteX41-83" fmla="*/ 2170545 w 5495636"/>
                  <a:gd name="connsiteY41-84" fmla="*/ 166255 h 1847273"/>
                  <a:gd name="connsiteX42-85" fmla="*/ 1865745 w 5495636"/>
                  <a:gd name="connsiteY42-86" fmla="*/ 249382 h 1847273"/>
                  <a:gd name="connsiteX43-87" fmla="*/ 1690254 w 5495636"/>
                  <a:gd name="connsiteY43-88" fmla="*/ 9237 h 1847273"/>
                  <a:gd name="connsiteX0-89" fmla="*/ 1690254 w 5495636"/>
                  <a:gd name="connsiteY0-90" fmla="*/ 9237 h 1847273"/>
                  <a:gd name="connsiteX1-91" fmla="*/ 1302327 w 5495636"/>
                  <a:gd name="connsiteY1-92" fmla="*/ 0 h 1847273"/>
                  <a:gd name="connsiteX2-93" fmla="*/ 1145309 w 5495636"/>
                  <a:gd name="connsiteY2-94" fmla="*/ 526473 h 1847273"/>
                  <a:gd name="connsiteX3-95" fmla="*/ 1154545 w 5495636"/>
                  <a:gd name="connsiteY3-96" fmla="*/ 720437 h 1847273"/>
                  <a:gd name="connsiteX4-97" fmla="*/ 794327 w 5495636"/>
                  <a:gd name="connsiteY4-98" fmla="*/ 822037 h 1847273"/>
                  <a:gd name="connsiteX5-99" fmla="*/ 489527 w 5495636"/>
                  <a:gd name="connsiteY5-100" fmla="*/ 637309 h 1847273"/>
                  <a:gd name="connsiteX6-101" fmla="*/ 323272 w 5495636"/>
                  <a:gd name="connsiteY6-102" fmla="*/ 665018 h 1847273"/>
                  <a:gd name="connsiteX7-103" fmla="*/ 157018 w 5495636"/>
                  <a:gd name="connsiteY7-104" fmla="*/ 831273 h 1847273"/>
                  <a:gd name="connsiteX8-105" fmla="*/ 0 w 5495636"/>
                  <a:gd name="connsiteY8-106" fmla="*/ 1607128 h 1847273"/>
                  <a:gd name="connsiteX9-107" fmla="*/ 360218 w 5495636"/>
                  <a:gd name="connsiteY9-108" fmla="*/ 1801091 h 1847273"/>
                  <a:gd name="connsiteX10-109" fmla="*/ 1089890 w 5495636"/>
                  <a:gd name="connsiteY10-110" fmla="*/ 1717964 h 1847273"/>
                  <a:gd name="connsiteX11-111" fmla="*/ 1173018 w 5495636"/>
                  <a:gd name="connsiteY11-112" fmla="*/ 1736437 h 1847273"/>
                  <a:gd name="connsiteX12-113" fmla="*/ 1182254 w 5495636"/>
                  <a:gd name="connsiteY12-114" fmla="*/ 1653309 h 1847273"/>
                  <a:gd name="connsiteX13-115" fmla="*/ 1108363 w 5495636"/>
                  <a:gd name="connsiteY13-116" fmla="*/ 1570182 h 1847273"/>
                  <a:gd name="connsiteX14-117" fmla="*/ 1274618 w 5495636"/>
                  <a:gd name="connsiteY14-118" fmla="*/ 1366982 h 1847273"/>
                  <a:gd name="connsiteX15-119" fmla="*/ 1597890 w 5495636"/>
                  <a:gd name="connsiteY15-120" fmla="*/ 1496291 h 1847273"/>
                  <a:gd name="connsiteX16-121" fmla="*/ 1450109 w 5495636"/>
                  <a:gd name="connsiteY16-122" fmla="*/ 1782618 h 1847273"/>
                  <a:gd name="connsiteX17-123" fmla="*/ 1921163 w 5495636"/>
                  <a:gd name="connsiteY17-124" fmla="*/ 1745673 h 1847273"/>
                  <a:gd name="connsiteX18-125" fmla="*/ 1911927 w 5495636"/>
                  <a:gd name="connsiteY18-126" fmla="*/ 1477818 h 1847273"/>
                  <a:gd name="connsiteX19-127" fmla="*/ 2697018 w 5495636"/>
                  <a:gd name="connsiteY19-128" fmla="*/ 1551709 h 1847273"/>
                  <a:gd name="connsiteX20-129" fmla="*/ 3269672 w 5495636"/>
                  <a:gd name="connsiteY20-130" fmla="*/ 1265382 h 1847273"/>
                  <a:gd name="connsiteX21-131" fmla="*/ 3565236 w 5495636"/>
                  <a:gd name="connsiteY21-132" fmla="*/ 1403928 h 1847273"/>
                  <a:gd name="connsiteX22-133" fmla="*/ 4091709 w 5495636"/>
                  <a:gd name="connsiteY22-134" fmla="*/ 1847273 h 1847273"/>
                  <a:gd name="connsiteX23-135" fmla="*/ 3713018 w 5495636"/>
                  <a:gd name="connsiteY23-136" fmla="*/ 1533237 h 1847273"/>
                  <a:gd name="connsiteX24-137" fmla="*/ 4331854 w 5495636"/>
                  <a:gd name="connsiteY24-138" fmla="*/ 1838037 h 1847273"/>
                  <a:gd name="connsiteX25-139" fmla="*/ 4359563 w 5495636"/>
                  <a:gd name="connsiteY25-140" fmla="*/ 1542473 h 1847273"/>
                  <a:gd name="connsiteX26-141" fmla="*/ 5070763 w 5495636"/>
                  <a:gd name="connsiteY26-142" fmla="*/ 1671782 h 1847273"/>
                  <a:gd name="connsiteX27-143" fmla="*/ 5366327 w 5495636"/>
                  <a:gd name="connsiteY27-144" fmla="*/ 1542473 h 1847273"/>
                  <a:gd name="connsiteX28-145" fmla="*/ 5329381 w 5495636"/>
                  <a:gd name="connsiteY28-146" fmla="*/ 1302328 h 1847273"/>
                  <a:gd name="connsiteX29-147" fmla="*/ 5440218 w 5495636"/>
                  <a:gd name="connsiteY29-148" fmla="*/ 1173018 h 1847273"/>
                  <a:gd name="connsiteX30-149" fmla="*/ 5495636 w 5495636"/>
                  <a:gd name="connsiteY30-150" fmla="*/ 1200728 h 1847273"/>
                  <a:gd name="connsiteX31-151" fmla="*/ 5458690 w 5495636"/>
                  <a:gd name="connsiteY31-152" fmla="*/ 415637 h 1847273"/>
                  <a:gd name="connsiteX32-153" fmla="*/ 4950690 w 5495636"/>
                  <a:gd name="connsiteY32-154" fmla="*/ 387928 h 1847273"/>
                  <a:gd name="connsiteX33-155" fmla="*/ 4451927 w 5495636"/>
                  <a:gd name="connsiteY33-156" fmla="*/ 701964 h 1847273"/>
                  <a:gd name="connsiteX34-157" fmla="*/ 4137890 w 5495636"/>
                  <a:gd name="connsiteY34-158" fmla="*/ 812800 h 1847273"/>
                  <a:gd name="connsiteX35-159" fmla="*/ 2927927 w 5495636"/>
                  <a:gd name="connsiteY35-160" fmla="*/ 738909 h 1847273"/>
                  <a:gd name="connsiteX36-161" fmla="*/ 2927927 w 5495636"/>
                  <a:gd name="connsiteY36-162" fmla="*/ 434109 h 1847273"/>
                  <a:gd name="connsiteX37-163" fmla="*/ 3001818 w 5495636"/>
                  <a:gd name="connsiteY37-164" fmla="*/ 443346 h 1847273"/>
                  <a:gd name="connsiteX38-165" fmla="*/ 2872509 w 5495636"/>
                  <a:gd name="connsiteY38-166" fmla="*/ 203200 h 1847273"/>
                  <a:gd name="connsiteX39-167" fmla="*/ 2715490 w 5495636"/>
                  <a:gd name="connsiteY39-168" fmla="*/ 323273 h 1847273"/>
                  <a:gd name="connsiteX40-169" fmla="*/ 2484581 w 5495636"/>
                  <a:gd name="connsiteY40-170" fmla="*/ 323273 h 1847273"/>
                  <a:gd name="connsiteX41-171" fmla="*/ 2493818 w 5495636"/>
                  <a:gd name="connsiteY41-172" fmla="*/ 157018 h 1847273"/>
                  <a:gd name="connsiteX42-173" fmla="*/ 2170545 w 5495636"/>
                  <a:gd name="connsiteY42-174" fmla="*/ 166255 h 1847273"/>
                  <a:gd name="connsiteX43-175" fmla="*/ 1865745 w 5495636"/>
                  <a:gd name="connsiteY43-176" fmla="*/ 249382 h 1847273"/>
                  <a:gd name="connsiteX44" fmla="*/ 1690254 w 5495636"/>
                  <a:gd name="connsiteY44" fmla="*/ 9237 h 1847273"/>
                  <a:gd name="connsiteX0-177" fmla="*/ 1690254 w 5495636"/>
                  <a:gd name="connsiteY0-178" fmla="*/ 9237 h 1847273"/>
                  <a:gd name="connsiteX1-179" fmla="*/ 1302327 w 5495636"/>
                  <a:gd name="connsiteY1-180" fmla="*/ 0 h 1847273"/>
                  <a:gd name="connsiteX2-181" fmla="*/ 1145309 w 5495636"/>
                  <a:gd name="connsiteY2-182" fmla="*/ 526473 h 1847273"/>
                  <a:gd name="connsiteX3-183" fmla="*/ 1154545 w 5495636"/>
                  <a:gd name="connsiteY3-184" fmla="*/ 720437 h 1847273"/>
                  <a:gd name="connsiteX4-185" fmla="*/ 794327 w 5495636"/>
                  <a:gd name="connsiteY4-186" fmla="*/ 822037 h 1847273"/>
                  <a:gd name="connsiteX5-187" fmla="*/ 489527 w 5495636"/>
                  <a:gd name="connsiteY5-188" fmla="*/ 637309 h 1847273"/>
                  <a:gd name="connsiteX6-189" fmla="*/ 323272 w 5495636"/>
                  <a:gd name="connsiteY6-190" fmla="*/ 665018 h 1847273"/>
                  <a:gd name="connsiteX7-191" fmla="*/ 157018 w 5495636"/>
                  <a:gd name="connsiteY7-192" fmla="*/ 831273 h 1847273"/>
                  <a:gd name="connsiteX8-193" fmla="*/ 0 w 5495636"/>
                  <a:gd name="connsiteY8-194" fmla="*/ 1607128 h 1847273"/>
                  <a:gd name="connsiteX9-195" fmla="*/ 360218 w 5495636"/>
                  <a:gd name="connsiteY9-196" fmla="*/ 1801091 h 1847273"/>
                  <a:gd name="connsiteX10-197" fmla="*/ 1089890 w 5495636"/>
                  <a:gd name="connsiteY10-198" fmla="*/ 1717964 h 1847273"/>
                  <a:gd name="connsiteX11-199" fmla="*/ 1173018 w 5495636"/>
                  <a:gd name="connsiteY11-200" fmla="*/ 1736437 h 1847273"/>
                  <a:gd name="connsiteX12-201" fmla="*/ 1182254 w 5495636"/>
                  <a:gd name="connsiteY12-202" fmla="*/ 1653309 h 1847273"/>
                  <a:gd name="connsiteX13-203" fmla="*/ 1108363 w 5495636"/>
                  <a:gd name="connsiteY13-204" fmla="*/ 1570182 h 1847273"/>
                  <a:gd name="connsiteX14-205" fmla="*/ 1274618 w 5495636"/>
                  <a:gd name="connsiteY14-206" fmla="*/ 1366982 h 1847273"/>
                  <a:gd name="connsiteX15-207" fmla="*/ 1597890 w 5495636"/>
                  <a:gd name="connsiteY15-208" fmla="*/ 1496291 h 1847273"/>
                  <a:gd name="connsiteX16-209" fmla="*/ 1450109 w 5495636"/>
                  <a:gd name="connsiteY16-210" fmla="*/ 1782618 h 1847273"/>
                  <a:gd name="connsiteX17-211" fmla="*/ 1921163 w 5495636"/>
                  <a:gd name="connsiteY17-212" fmla="*/ 1745673 h 1847273"/>
                  <a:gd name="connsiteX18-213" fmla="*/ 1911927 w 5495636"/>
                  <a:gd name="connsiteY18-214" fmla="*/ 1477818 h 1847273"/>
                  <a:gd name="connsiteX19-215" fmla="*/ 2697018 w 5495636"/>
                  <a:gd name="connsiteY19-216" fmla="*/ 1551709 h 1847273"/>
                  <a:gd name="connsiteX20-217" fmla="*/ 3269672 w 5495636"/>
                  <a:gd name="connsiteY20-218" fmla="*/ 1265382 h 1847273"/>
                  <a:gd name="connsiteX21-219" fmla="*/ 3565236 w 5495636"/>
                  <a:gd name="connsiteY21-220" fmla="*/ 1403928 h 1847273"/>
                  <a:gd name="connsiteX22-221" fmla="*/ 4091709 w 5495636"/>
                  <a:gd name="connsiteY22-222" fmla="*/ 1847273 h 1847273"/>
                  <a:gd name="connsiteX23-223" fmla="*/ 3851564 w 5495636"/>
                  <a:gd name="connsiteY23-224" fmla="*/ 1838037 h 1847273"/>
                  <a:gd name="connsiteX24-225" fmla="*/ 4331854 w 5495636"/>
                  <a:gd name="connsiteY24-226" fmla="*/ 1838037 h 1847273"/>
                  <a:gd name="connsiteX25-227" fmla="*/ 4359563 w 5495636"/>
                  <a:gd name="connsiteY25-228" fmla="*/ 1542473 h 1847273"/>
                  <a:gd name="connsiteX26-229" fmla="*/ 5070763 w 5495636"/>
                  <a:gd name="connsiteY26-230" fmla="*/ 1671782 h 1847273"/>
                  <a:gd name="connsiteX27-231" fmla="*/ 5366327 w 5495636"/>
                  <a:gd name="connsiteY27-232" fmla="*/ 1542473 h 1847273"/>
                  <a:gd name="connsiteX28-233" fmla="*/ 5329381 w 5495636"/>
                  <a:gd name="connsiteY28-234" fmla="*/ 1302328 h 1847273"/>
                  <a:gd name="connsiteX29-235" fmla="*/ 5440218 w 5495636"/>
                  <a:gd name="connsiteY29-236" fmla="*/ 1173018 h 1847273"/>
                  <a:gd name="connsiteX30-237" fmla="*/ 5495636 w 5495636"/>
                  <a:gd name="connsiteY30-238" fmla="*/ 1200728 h 1847273"/>
                  <a:gd name="connsiteX31-239" fmla="*/ 5458690 w 5495636"/>
                  <a:gd name="connsiteY31-240" fmla="*/ 415637 h 1847273"/>
                  <a:gd name="connsiteX32-241" fmla="*/ 4950690 w 5495636"/>
                  <a:gd name="connsiteY32-242" fmla="*/ 387928 h 1847273"/>
                  <a:gd name="connsiteX33-243" fmla="*/ 4451927 w 5495636"/>
                  <a:gd name="connsiteY33-244" fmla="*/ 701964 h 1847273"/>
                  <a:gd name="connsiteX34-245" fmla="*/ 4137890 w 5495636"/>
                  <a:gd name="connsiteY34-246" fmla="*/ 812800 h 1847273"/>
                  <a:gd name="connsiteX35-247" fmla="*/ 2927927 w 5495636"/>
                  <a:gd name="connsiteY35-248" fmla="*/ 738909 h 1847273"/>
                  <a:gd name="connsiteX36-249" fmla="*/ 2927927 w 5495636"/>
                  <a:gd name="connsiteY36-250" fmla="*/ 434109 h 1847273"/>
                  <a:gd name="connsiteX37-251" fmla="*/ 3001818 w 5495636"/>
                  <a:gd name="connsiteY37-252" fmla="*/ 443346 h 1847273"/>
                  <a:gd name="connsiteX38-253" fmla="*/ 2872509 w 5495636"/>
                  <a:gd name="connsiteY38-254" fmla="*/ 203200 h 1847273"/>
                  <a:gd name="connsiteX39-255" fmla="*/ 2715490 w 5495636"/>
                  <a:gd name="connsiteY39-256" fmla="*/ 323273 h 1847273"/>
                  <a:gd name="connsiteX40-257" fmla="*/ 2484581 w 5495636"/>
                  <a:gd name="connsiteY40-258" fmla="*/ 323273 h 1847273"/>
                  <a:gd name="connsiteX41-259" fmla="*/ 2493818 w 5495636"/>
                  <a:gd name="connsiteY41-260" fmla="*/ 157018 h 1847273"/>
                  <a:gd name="connsiteX42-261" fmla="*/ 2170545 w 5495636"/>
                  <a:gd name="connsiteY42-262" fmla="*/ 166255 h 1847273"/>
                  <a:gd name="connsiteX43-263" fmla="*/ 1865745 w 5495636"/>
                  <a:gd name="connsiteY43-264" fmla="*/ 249382 h 1847273"/>
                  <a:gd name="connsiteX44-265" fmla="*/ 1690254 w 5495636"/>
                  <a:gd name="connsiteY44-266" fmla="*/ 9237 h 1847273"/>
                  <a:gd name="connsiteX0-267" fmla="*/ 1690254 w 5495636"/>
                  <a:gd name="connsiteY0-268" fmla="*/ 9237 h 1847273"/>
                  <a:gd name="connsiteX1-269" fmla="*/ 1302327 w 5495636"/>
                  <a:gd name="connsiteY1-270" fmla="*/ 0 h 1847273"/>
                  <a:gd name="connsiteX2-271" fmla="*/ 1145309 w 5495636"/>
                  <a:gd name="connsiteY2-272" fmla="*/ 526473 h 1847273"/>
                  <a:gd name="connsiteX3-273" fmla="*/ 1154545 w 5495636"/>
                  <a:gd name="connsiteY3-274" fmla="*/ 720437 h 1847273"/>
                  <a:gd name="connsiteX4-275" fmla="*/ 794327 w 5495636"/>
                  <a:gd name="connsiteY4-276" fmla="*/ 822037 h 1847273"/>
                  <a:gd name="connsiteX5-277" fmla="*/ 489527 w 5495636"/>
                  <a:gd name="connsiteY5-278" fmla="*/ 637309 h 1847273"/>
                  <a:gd name="connsiteX6-279" fmla="*/ 323272 w 5495636"/>
                  <a:gd name="connsiteY6-280" fmla="*/ 665018 h 1847273"/>
                  <a:gd name="connsiteX7-281" fmla="*/ 157018 w 5495636"/>
                  <a:gd name="connsiteY7-282" fmla="*/ 831273 h 1847273"/>
                  <a:gd name="connsiteX8-283" fmla="*/ 0 w 5495636"/>
                  <a:gd name="connsiteY8-284" fmla="*/ 1607128 h 1847273"/>
                  <a:gd name="connsiteX9-285" fmla="*/ 360218 w 5495636"/>
                  <a:gd name="connsiteY9-286" fmla="*/ 1801091 h 1847273"/>
                  <a:gd name="connsiteX10-287" fmla="*/ 1089890 w 5495636"/>
                  <a:gd name="connsiteY10-288" fmla="*/ 1717964 h 1847273"/>
                  <a:gd name="connsiteX11-289" fmla="*/ 1173018 w 5495636"/>
                  <a:gd name="connsiteY11-290" fmla="*/ 1736437 h 1847273"/>
                  <a:gd name="connsiteX12-291" fmla="*/ 1182254 w 5495636"/>
                  <a:gd name="connsiteY12-292" fmla="*/ 1653309 h 1847273"/>
                  <a:gd name="connsiteX13-293" fmla="*/ 1108363 w 5495636"/>
                  <a:gd name="connsiteY13-294" fmla="*/ 1570182 h 1847273"/>
                  <a:gd name="connsiteX14-295" fmla="*/ 1274618 w 5495636"/>
                  <a:gd name="connsiteY14-296" fmla="*/ 1366982 h 1847273"/>
                  <a:gd name="connsiteX15-297" fmla="*/ 1597890 w 5495636"/>
                  <a:gd name="connsiteY15-298" fmla="*/ 1496291 h 1847273"/>
                  <a:gd name="connsiteX16-299" fmla="*/ 1450109 w 5495636"/>
                  <a:gd name="connsiteY16-300" fmla="*/ 1782618 h 1847273"/>
                  <a:gd name="connsiteX17-301" fmla="*/ 1921163 w 5495636"/>
                  <a:gd name="connsiteY17-302" fmla="*/ 1745673 h 1847273"/>
                  <a:gd name="connsiteX18-303" fmla="*/ 1911927 w 5495636"/>
                  <a:gd name="connsiteY18-304" fmla="*/ 1477818 h 1847273"/>
                  <a:gd name="connsiteX19-305" fmla="*/ 2697018 w 5495636"/>
                  <a:gd name="connsiteY19-306" fmla="*/ 1551709 h 1847273"/>
                  <a:gd name="connsiteX20-307" fmla="*/ 3269672 w 5495636"/>
                  <a:gd name="connsiteY20-308" fmla="*/ 1265382 h 1847273"/>
                  <a:gd name="connsiteX21-309" fmla="*/ 3565236 w 5495636"/>
                  <a:gd name="connsiteY21-310" fmla="*/ 1403928 h 1847273"/>
                  <a:gd name="connsiteX22-311" fmla="*/ 4091709 w 5495636"/>
                  <a:gd name="connsiteY22-312" fmla="*/ 1847273 h 1847273"/>
                  <a:gd name="connsiteX23-313" fmla="*/ 3925455 w 5495636"/>
                  <a:gd name="connsiteY23-314" fmla="*/ 1450110 h 1847273"/>
                  <a:gd name="connsiteX24-315" fmla="*/ 4331854 w 5495636"/>
                  <a:gd name="connsiteY24-316" fmla="*/ 1838037 h 1847273"/>
                  <a:gd name="connsiteX25-317" fmla="*/ 4359563 w 5495636"/>
                  <a:gd name="connsiteY25-318" fmla="*/ 1542473 h 1847273"/>
                  <a:gd name="connsiteX26-319" fmla="*/ 5070763 w 5495636"/>
                  <a:gd name="connsiteY26-320" fmla="*/ 1671782 h 1847273"/>
                  <a:gd name="connsiteX27-321" fmla="*/ 5366327 w 5495636"/>
                  <a:gd name="connsiteY27-322" fmla="*/ 1542473 h 1847273"/>
                  <a:gd name="connsiteX28-323" fmla="*/ 5329381 w 5495636"/>
                  <a:gd name="connsiteY28-324" fmla="*/ 1302328 h 1847273"/>
                  <a:gd name="connsiteX29-325" fmla="*/ 5440218 w 5495636"/>
                  <a:gd name="connsiteY29-326" fmla="*/ 1173018 h 1847273"/>
                  <a:gd name="connsiteX30-327" fmla="*/ 5495636 w 5495636"/>
                  <a:gd name="connsiteY30-328" fmla="*/ 1200728 h 1847273"/>
                  <a:gd name="connsiteX31-329" fmla="*/ 5458690 w 5495636"/>
                  <a:gd name="connsiteY31-330" fmla="*/ 415637 h 1847273"/>
                  <a:gd name="connsiteX32-331" fmla="*/ 4950690 w 5495636"/>
                  <a:gd name="connsiteY32-332" fmla="*/ 387928 h 1847273"/>
                  <a:gd name="connsiteX33-333" fmla="*/ 4451927 w 5495636"/>
                  <a:gd name="connsiteY33-334" fmla="*/ 701964 h 1847273"/>
                  <a:gd name="connsiteX34-335" fmla="*/ 4137890 w 5495636"/>
                  <a:gd name="connsiteY34-336" fmla="*/ 812800 h 1847273"/>
                  <a:gd name="connsiteX35-337" fmla="*/ 2927927 w 5495636"/>
                  <a:gd name="connsiteY35-338" fmla="*/ 738909 h 1847273"/>
                  <a:gd name="connsiteX36-339" fmla="*/ 2927927 w 5495636"/>
                  <a:gd name="connsiteY36-340" fmla="*/ 434109 h 1847273"/>
                  <a:gd name="connsiteX37-341" fmla="*/ 3001818 w 5495636"/>
                  <a:gd name="connsiteY37-342" fmla="*/ 443346 h 1847273"/>
                  <a:gd name="connsiteX38-343" fmla="*/ 2872509 w 5495636"/>
                  <a:gd name="connsiteY38-344" fmla="*/ 203200 h 1847273"/>
                  <a:gd name="connsiteX39-345" fmla="*/ 2715490 w 5495636"/>
                  <a:gd name="connsiteY39-346" fmla="*/ 323273 h 1847273"/>
                  <a:gd name="connsiteX40-347" fmla="*/ 2484581 w 5495636"/>
                  <a:gd name="connsiteY40-348" fmla="*/ 323273 h 1847273"/>
                  <a:gd name="connsiteX41-349" fmla="*/ 2493818 w 5495636"/>
                  <a:gd name="connsiteY41-350" fmla="*/ 157018 h 1847273"/>
                  <a:gd name="connsiteX42-351" fmla="*/ 2170545 w 5495636"/>
                  <a:gd name="connsiteY42-352" fmla="*/ 166255 h 1847273"/>
                  <a:gd name="connsiteX43-353" fmla="*/ 1865745 w 5495636"/>
                  <a:gd name="connsiteY43-354" fmla="*/ 249382 h 1847273"/>
                  <a:gd name="connsiteX44-355" fmla="*/ 1690254 w 5495636"/>
                  <a:gd name="connsiteY44-356" fmla="*/ 9237 h 1847273"/>
                  <a:gd name="connsiteX0-357" fmla="*/ 1690254 w 5495636"/>
                  <a:gd name="connsiteY0-358" fmla="*/ 9237 h 1838037"/>
                  <a:gd name="connsiteX1-359" fmla="*/ 1302327 w 5495636"/>
                  <a:gd name="connsiteY1-360" fmla="*/ 0 h 1838037"/>
                  <a:gd name="connsiteX2-361" fmla="*/ 1145309 w 5495636"/>
                  <a:gd name="connsiteY2-362" fmla="*/ 526473 h 1838037"/>
                  <a:gd name="connsiteX3-363" fmla="*/ 1154545 w 5495636"/>
                  <a:gd name="connsiteY3-364" fmla="*/ 720437 h 1838037"/>
                  <a:gd name="connsiteX4-365" fmla="*/ 794327 w 5495636"/>
                  <a:gd name="connsiteY4-366" fmla="*/ 822037 h 1838037"/>
                  <a:gd name="connsiteX5-367" fmla="*/ 489527 w 5495636"/>
                  <a:gd name="connsiteY5-368" fmla="*/ 637309 h 1838037"/>
                  <a:gd name="connsiteX6-369" fmla="*/ 323272 w 5495636"/>
                  <a:gd name="connsiteY6-370" fmla="*/ 665018 h 1838037"/>
                  <a:gd name="connsiteX7-371" fmla="*/ 157018 w 5495636"/>
                  <a:gd name="connsiteY7-372" fmla="*/ 831273 h 1838037"/>
                  <a:gd name="connsiteX8-373" fmla="*/ 0 w 5495636"/>
                  <a:gd name="connsiteY8-374" fmla="*/ 1607128 h 1838037"/>
                  <a:gd name="connsiteX9-375" fmla="*/ 360218 w 5495636"/>
                  <a:gd name="connsiteY9-376" fmla="*/ 1801091 h 1838037"/>
                  <a:gd name="connsiteX10-377" fmla="*/ 1089890 w 5495636"/>
                  <a:gd name="connsiteY10-378" fmla="*/ 1717964 h 1838037"/>
                  <a:gd name="connsiteX11-379" fmla="*/ 1173018 w 5495636"/>
                  <a:gd name="connsiteY11-380" fmla="*/ 1736437 h 1838037"/>
                  <a:gd name="connsiteX12-381" fmla="*/ 1182254 w 5495636"/>
                  <a:gd name="connsiteY12-382" fmla="*/ 1653309 h 1838037"/>
                  <a:gd name="connsiteX13-383" fmla="*/ 1108363 w 5495636"/>
                  <a:gd name="connsiteY13-384" fmla="*/ 1570182 h 1838037"/>
                  <a:gd name="connsiteX14-385" fmla="*/ 1274618 w 5495636"/>
                  <a:gd name="connsiteY14-386" fmla="*/ 1366982 h 1838037"/>
                  <a:gd name="connsiteX15-387" fmla="*/ 1597890 w 5495636"/>
                  <a:gd name="connsiteY15-388" fmla="*/ 1496291 h 1838037"/>
                  <a:gd name="connsiteX16-389" fmla="*/ 1450109 w 5495636"/>
                  <a:gd name="connsiteY16-390" fmla="*/ 1782618 h 1838037"/>
                  <a:gd name="connsiteX17-391" fmla="*/ 1921163 w 5495636"/>
                  <a:gd name="connsiteY17-392" fmla="*/ 1745673 h 1838037"/>
                  <a:gd name="connsiteX18-393" fmla="*/ 1911927 w 5495636"/>
                  <a:gd name="connsiteY18-394" fmla="*/ 1477818 h 1838037"/>
                  <a:gd name="connsiteX19-395" fmla="*/ 2697018 w 5495636"/>
                  <a:gd name="connsiteY19-396" fmla="*/ 1551709 h 1838037"/>
                  <a:gd name="connsiteX20-397" fmla="*/ 3269672 w 5495636"/>
                  <a:gd name="connsiteY20-398" fmla="*/ 1265382 h 1838037"/>
                  <a:gd name="connsiteX21-399" fmla="*/ 3565236 w 5495636"/>
                  <a:gd name="connsiteY21-400" fmla="*/ 1403928 h 1838037"/>
                  <a:gd name="connsiteX22-401" fmla="*/ 3657600 w 5495636"/>
                  <a:gd name="connsiteY22-402" fmla="*/ 1717964 h 1838037"/>
                  <a:gd name="connsiteX23-403" fmla="*/ 3925455 w 5495636"/>
                  <a:gd name="connsiteY23-404" fmla="*/ 1450110 h 1838037"/>
                  <a:gd name="connsiteX24-405" fmla="*/ 4331854 w 5495636"/>
                  <a:gd name="connsiteY24-406" fmla="*/ 1838037 h 1838037"/>
                  <a:gd name="connsiteX25-407" fmla="*/ 4359563 w 5495636"/>
                  <a:gd name="connsiteY25-408" fmla="*/ 1542473 h 1838037"/>
                  <a:gd name="connsiteX26-409" fmla="*/ 5070763 w 5495636"/>
                  <a:gd name="connsiteY26-410" fmla="*/ 1671782 h 1838037"/>
                  <a:gd name="connsiteX27-411" fmla="*/ 5366327 w 5495636"/>
                  <a:gd name="connsiteY27-412" fmla="*/ 1542473 h 1838037"/>
                  <a:gd name="connsiteX28-413" fmla="*/ 5329381 w 5495636"/>
                  <a:gd name="connsiteY28-414" fmla="*/ 1302328 h 1838037"/>
                  <a:gd name="connsiteX29-415" fmla="*/ 5440218 w 5495636"/>
                  <a:gd name="connsiteY29-416" fmla="*/ 1173018 h 1838037"/>
                  <a:gd name="connsiteX30-417" fmla="*/ 5495636 w 5495636"/>
                  <a:gd name="connsiteY30-418" fmla="*/ 1200728 h 1838037"/>
                  <a:gd name="connsiteX31-419" fmla="*/ 5458690 w 5495636"/>
                  <a:gd name="connsiteY31-420" fmla="*/ 415637 h 1838037"/>
                  <a:gd name="connsiteX32-421" fmla="*/ 4950690 w 5495636"/>
                  <a:gd name="connsiteY32-422" fmla="*/ 387928 h 1838037"/>
                  <a:gd name="connsiteX33-423" fmla="*/ 4451927 w 5495636"/>
                  <a:gd name="connsiteY33-424" fmla="*/ 701964 h 1838037"/>
                  <a:gd name="connsiteX34-425" fmla="*/ 4137890 w 5495636"/>
                  <a:gd name="connsiteY34-426" fmla="*/ 812800 h 1838037"/>
                  <a:gd name="connsiteX35-427" fmla="*/ 2927927 w 5495636"/>
                  <a:gd name="connsiteY35-428" fmla="*/ 738909 h 1838037"/>
                  <a:gd name="connsiteX36-429" fmla="*/ 2927927 w 5495636"/>
                  <a:gd name="connsiteY36-430" fmla="*/ 434109 h 1838037"/>
                  <a:gd name="connsiteX37-431" fmla="*/ 3001818 w 5495636"/>
                  <a:gd name="connsiteY37-432" fmla="*/ 443346 h 1838037"/>
                  <a:gd name="connsiteX38-433" fmla="*/ 2872509 w 5495636"/>
                  <a:gd name="connsiteY38-434" fmla="*/ 203200 h 1838037"/>
                  <a:gd name="connsiteX39-435" fmla="*/ 2715490 w 5495636"/>
                  <a:gd name="connsiteY39-436" fmla="*/ 323273 h 1838037"/>
                  <a:gd name="connsiteX40-437" fmla="*/ 2484581 w 5495636"/>
                  <a:gd name="connsiteY40-438" fmla="*/ 323273 h 1838037"/>
                  <a:gd name="connsiteX41-439" fmla="*/ 2493818 w 5495636"/>
                  <a:gd name="connsiteY41-440" fmla="*/ 157018 h 1838037"/>
                  <a:gd name="connsiteX42-441" fmla="*/ 2170545 w 5495636"/>
                  <a:gd name="connsiteY42-442" fmla="*/ 166255 h 1838037"/>
                  <a:gd name="connsiteX43-443" fmla="*/ 1865745 w 5495636"/>
                  <a:gd name="connsiteY43-444" fmla="*/ 249382 h 1838037"/>
                  <a:gd name="connsiteX44-445" fmla="*/ 1690254 w 5495636"/>
                  <a:gd name="connsiteY44-446" fmla="*/ 9237 h 1838037"/>
                  <a:gd name="connsiteX0-447" fmla="*/ 1690254 w 5495636"/>
                  <a:gd name="connsiteY0-448" fmla="*/ 9237 h 1838037"/>
                  <a:gd name="connsiteX1-449" fmla="*/ 1302327 w 5495636"/>
                  <a:gd name="connsiteY1-450" fmla="*/ 0 h 1838037"/>
                  <a:gd name="connsiteX2-451" fmla="*/ 1145309 w 5495636"/>
                  <a:gd name="connsiteY2-452" fmla="*/ 526473 h 1838037"/>
                  <a:gd name="connsiteX3-453" fmla="*/ 1154545 w 5495636"/>
                  <a:gd name="connsiteY3-454" fmla="*/ 720437 h 1838037"/>
                  <a:gd name="connsiteX4-455" fmla="*/ 794327 w 5495636"/>
                  <a:gd name="connsiteY4-456" fmla="*/ 822037 h 1838037"/>
                  <a:gd name="connsiteX5-457" fmla="*/ 489527 w 5495636"/>
                  <a:gd name="connsiteY5-458" fmla="*/ 637309 h 1838037"/>
                  <a:gd name="connsiteX6-459" fmla="*/ 323272 w 5495636"/>
                  <a:gd name="connsiteY6-460" fmla="*/ 665018 h 1838037"/>
                  <a:gd name="connsiteX7-461" fmla="*/ 157018 w 5495636"/>
                  <a:gd name="connsiteY7-462" fmla="*/ 831273 h 1838037"/>
                  <a:gd name="connsiteX8-463" fmla="*/ 0 w 5495636"/>
                  <a:gd name="connsiteY8-464" fmla="*/ 1607128 h 1838037"/>
                  <a:gd name="connsiteX9-465" fmla="*/ 360218 w 5495636"/>
                  <a:gd name="connsiteY9-466" fmla="*/ 1801091 h 1838037"/>
                  <a:gd name="connsiteX10-467" fmla="*/ 1089890 w 5495636"/>
                  <a:gd name="connsiteY10-468" fmla="*/ 1717964 h 1838037"/>
                  <a:gd name="connsiteX11-469" fmla="*/ 1173018 w 5495636"/>
                  <a:gd name="connsiteY11-470" fmla="*/ 1736437 h 1838037"/>
                  <a:gd name="connsiteX12-471" fmla="*/ 1182254 w 5495636"/>
                  <a:gd name="connsiteY12-472" fmla="*/ 1653309 h 1838037"/>
                  <a:gd name="connsiteX13-473" fmla="*/ 1108363 w 5495636"/>
                  <a:gd name="connsiteY13-474" fmla="*/ 1570182 h 1838037"/>
                  <a:gd name="connsiteX14-475" fmla="*/ 1274618 w 5495636"/>
                  <a:gd name="connsiteY14-476" fmla="*/ 1366982 h 1838037"/>
                  <a:gd name="connsiteX15-477" fmla="*/ 1597890 w 5495636"/>
                  <a:gd name="connsiteY15-478" fmla="*/ 1496291 h 1838037"/>
                  <a:gd name="connsiteX16-479" fmla="*/ 1450109 w 5495636"/>
                  <a:gd name="connsiteY16-480" fmla="*/ 1782618 h 1838037"/>
                  <a:gd name="connsiteX17-481" fmla="*/ 1921163 w 5495636"/>
                  <a:gd name="connsiteY17-482" fmla="*/ 1745673 h 1838037"/>
                  <a:gd name="connsiteX18-483" fmla="*/ 1911927 w 5495636"/>
                  <a:gd name="connsiteY18-484" fmla="*/ 1477818 h 1838037"/>
                  <a:gd name="connsiteX19-485" fmla="*/ 2697018 w 5495636"/>
                  <a:gd name="connsiteY19-486" fmla="*/ 1551709 h 1838037"/>
                  <a:gd name="connsiteX20-487" fmla="*/ 3269672 w 5495636"/>
                  <a:gd name="connsiteY20-488" fmla="*/ 1265382 h 1838037"/>
                  <a:gd name="connsiteX21-489" fmla="*/ 3565236 w 5495636"/>
                  <a:gd name="connsiteY21-490" fmla="*/ 1403928 h 1838037"/>
                  <a:gd name="connsiteX22-491" fmla="*/ 3657600 w 5495636"/>
                  <a:gd name="connsiteY22-492" fmla="*/ 1717964 h 1838037"/>
                  <a:gd name="connsiteX23-493" fmla="*/ 3971637 w 5495636"/>
                  <a:gd name="connsiteY23-494" fmla="*/ 1754910 h 1838037"/>
                  <a:gd name="connsiteX24-495" fmla="*/ 4331854 w 5495636"/>
                  <a:gd name="connsiteY24-496" fmla="*/ 1838037 h 1838037"/>
                  <a:gd name="connsiteX25-497" fmla="*/ 4359563 w 5495636"/>
                  <a:gd name="connsiteY25-498" fmla="*/ 1542473 h 1838037"/>
                  <a:gd name="connsiteX26-499" fmla="*/ 5070763 w 5495636"/>
                  <a:gd name="connsiteY26-500" fmla="*/ 1671782 h 1838037"/>
                  <a:gd name="connsiteX27-501" fmla="*/ 5366327 w 5495636"/>
                  <a:gd name="connsiteY27-502" fmla="*/ 1542473 h 1838037"/>
                  <a:gd name="connsiteX28-503" fmla="*/ 5329381 w 5495636"/>
                  <a:gd name="connsiteY28-504" fmla="*/ 1302328 h 1838037"/>
                  <a:gd name="connsiteX29-505" fmla="*/ 5440218 w 5495636"/>
                  <a:gd name="connsiteY29-506" fmla="*/ 1173018 h 1838037"/>
                  <a:gd name="connsiteX30-507" fmla="*/ 5495636 w 5495636"/>
                  <a:gd name="connsiteY30-508" fmla="*/ 1200728 h 1838037"/>
                  <a:gd name="connsiteX31-509" fmla="*/ 5458690 w 5495636"/>
                  <a:gd name="connsiteY31-510" fmla="*/ 415637 h 1838037"/>
                  <a:gd name="connsiteX32-511" fmla="*/ 4950690 w 5495636"/>
                  <a:gd name="connsiteY32-512" fmla="*/ 387928 h 1838037"/>
                  <a:gd name="connsiteX33-513" fmla="*/ 4451927 w 5495636"/>
                  <a:gd name="connsiteY33-514" fmla="*/ 701964 h 1838037"/>
                  <a:gd name="connsiteX34-515" fmla="*/ 4137890 w 5495636"/>
                  <a:gd name="connsiteY34-516" fmla="*/ 812800 h 1838037"/>
                  <a:gd name="connsiteX35-517" fmla="*/ 2927927 w 5495636"/>
                  <a:gd name="connsiteY35-518" fmla="*/ 738909 h 1838037"/>
                  <a:gd name="connsiteX36-519" fmla="*/ 2927927 w 5495636"/>
                  <a:gd name="connsiteY36-520" fmla="*/ 434109 h 1838037"/>
                  <a:gd name="connsiteX37-521" fmla="*/ 3001818 w 5495636"/>
                  <a:gd name="connsiteY37-522" fmla="*/ 443346 h 1838037"/>
                  <a:gd name="connsiteX38-523" fmla="*/ 2872509 w 5495636"/>
                  <a:gd name="connsiteY38-524" fmla="*/ 203200 h 1838037"/>
                  <a:gd name="connsiteX39-525" fmla="*/ 2715490 w 5495636"/>
                  <a:gd name="connsiteY39-526" fmla="*/ 323273 h 1838037"/>
                  <a:gd name="connsiteX40-527" fmla="*/ 2484581 w 5495636"/>
                  <a:gd name="connsiteY40-528" fmla="*/ 323273 h 1838037"/>
                  <a:gd name="connsiteX41-529" fmla="*/ 2493818 w 5495636"/>
                  <a:gd name="connsiteY41-530" fmla="*/ 157018 h 1838037"/>
                  <a:gd name="connsiteX42-531" fmla="*/ 2170545 w 5495636"/>
                  <a:gd name="connsiteY42-532" fmla="*/ 166255 h 1838037"/>
                  <a:gd name="connsiteX43-533" fmla="*/ 1865745 w 5495636"/>
                  <a:gd name="connsiteY43-534" fmla="*/ 249382 h 1838037"/>
                  <a:gd name="connsiteX44-535" fmla="*/ 1690254 w 5495636"/>
                  <a:gd name="connsiteY44-536" fmla="*/ 9237 h 1838037"/>
                  <a:gd name="connsiteX0-537" fmla="*/ 1690254 w 5495636"/>
                  <a:gd name="connsiteY0-538" fmla="*/ 9237 h 1838037"/>
                  <a:gd name="connsiteX1-539" fmla="*/ 1302327 w 5495636"/>
                  <a:gd name="connsiteY1-540" fmla="*/ 0 h 1838037"/>
                  <a:gd name="connsiteX2-541" fmla="*/ 1145309 w 5495636"/>
                  <a:gd name="connsiteY2-542" fmla="*/ 526473 h 1838037"/>
                  <a:gd name="connsiteX3-543" fmla="*/ 1154545 w 5495636"/>
                  <a:gd name="connsiteY3-544" fmla="*/ 720437 h 1838037"/>
                  <a:gd name="connsiteX4-545" fmla="*/ 794327 w 5495636"/>
                  <a:gd name="connsiteY4-546" fmla="*/ 822037 h 1838037"/>
                  <a:gd name="connsiteX5-547" fmla="*/ 489527 w 5495636"/>
                  <a:gd name="connsiteY5-548" fmla="*/ 637309 h 1838037"/>
                  <a:gd name="connsiteX6-549" fmla="*/ 323272 w 5495636"/>
                  <a:gd name="connsiteY6-550" fmla="*/ 665018 h 1838037"/>
                  <a:gd name="connsiteX7-551" fmla="*/ 157018 w 5495636"/>
                  <a:gd name="connsiteY7-552" fmla="*/ 831273 h 1838037"/>
                  <a:gd name="connsiteX8-553" fmla="*/ 0 w 5495636"/>
                  <a:gd name="connsiteY8-554" fmla="*/ 1607128 h 1838037"/>
                  <a:gd name="connsiteX9-555" fmla="*/ 360218 w 5495636"/>
                  <a:gd name="connsiteY9-556" fmla="*/ 1801091 h 1838037"/>
                  <a:gd name="connsiteX10-557" fmla="*/ 1089890 w 5495636"/>
                  <a:gd name="connsiteY10-558" fmla="*/ 1717964 h 1838037"/>
                  <a:gd name="connsiteX11-559" fmla="*/ 1173018 w 5495636"/>
                  <a:gd name="connsiteY11-560" fmla="*/ 1736437 h 1838037"/>
                  <a:gd name="connsiteX12-561" fmla="*/ 1182254 w 5495636"/>
                  <a:gd name="connsiteY12-562" fmla="*/ 1653309 h 1838037"/>
                  <a:gd name="connsiteX13-563" fmla="*/ 1108363 w 5495636"/>
                  <a:gd name="connsiteY13-564" fmla="*/ 1570182 h 1838037"/>
                  <a:gd name="connsiteX14-565" fmla="*/ 1274618 w 5495636"/>
                  <a:gd name="connsiteY14-566" fmla="*/ 1366982 h 1838037"/>
                  <a:gd name="connsiteX15-567" fmla="*/ 1597890 w 5495636"/>
                  <a:gd name="connsiteY15-568" fmla="*/ 1496291 h 1838037"/>
                  <a:gd name="connsiteX16-569" fmla="*/ 1450109 w 5495636"/>
                  <a:gd name="connsiteY16-570" fmla="*/ 1782618 h 1838037"/>
                  <a:gd name="connsiteX17-571" fmla="*/ 1921163 w 5495636"/>
                  <a:gd name="connsiteY17-572" fmla="*/ 1745673 h 1838037"/>
                  <a:gd name="connsiteX18-573" fmla="*/ 2096654 w 5495636"/>
                  <a:gd name="connsiteY18-574" fmla="*/ 1551709 h 1838037"/>
                  <a:gd name="connsiteX19-575" fmla="*/ 2697018 w 5495636"/>
                  <a:gd name="connsiteY19-576" fmla="*/ 1551709 h 1838037"/>
                  <a:gd name="connsiteX20-577" fmla="*/ 3269672 w 5495636"/>
                  <a:gd name="connsiteY20-578" fmla="*/ 1265382 h 1838037"/>
                  <a:gd name="connsiteX21-579" fmla="*/ 3565236 w 5495636"/>
                  <a:gd name="connsiteY21-580" fmla="*/ 1403928 h 1838037"/>
                  <a:gd name="connsiteX22-581" fmla="*/ 3657600 w 5495636"/>
                  <a:gd name="connsiteY22-582" fmla="*/ 1717964 h 1838037"/>
                  <a:gd name="connsiteX23-583" fmla="*/ 3971637 w 5495636"/>
                  <a:gd name="connsiteY23-584" fmla="*/ 1754910 h 1838037"/>
                  <a:gd name="connsiteX24-585" fmla="*/ 4331854 w 5495636"/>
                  <a:gd name="connsiteY24-586" fmla="*/ 1838037 h 1838037"/>
                  <a:gd name="connsiteX25-587" fmla="*/ 4359563 w 5495636"/>
                  <a:gd name="connsiteY25-588" fmla="*/ 1542473 h 1838037"/>
                  <a:gd name="connsiteX26-589" fmla="*/ 5070763 w 5495636"/>
                  <a:gd name="connsiteY26-590" fmla="*/ 1671782 h 1838037"/>
                  <a:gd name="connsiteX27-591" fmla="*/ 5366327 w 5495636"/>
                  <a:gd name="connsiteY27-592" fmla="*/ 1542473 h 1838037"/>
                  <a:gd name="connsiteX28-593" fmla="*/ 5329381 w 5495636"/>
                  <a:gd name="connsiteY28-594" fmla="*/ 1302328 h 1838037"/>
                  <a:gd name="connsiteX29-595" fmla="*/ 5440218 w 5495636"/>
                  <a:gd name="connsiteY29-596" fmla="*/ 1173018 h 1838037"/>
                  <a:gd name="connsiteX30-597" fmla="*/ 5495636 w 5495636"/>
                  <a:gd name="connsiteY30-598" fmla="*/ 1200728 h 1838037"/>
                  <a:gd name="connsiteX31-599" fmla="*/ 5458690 w 5495636"/>
                  <a:gd name="connsiteY31-600" fmla="*/ 415637 h 1838037"/>
                  <a:gd name="connsiteX32-601" fmla="*/ 4950690 w 5495636"/>
                  <a:gd name="connsiteY32-602" fmla="*/ 387928 h 1838037"/>
                  <a:gd name="connsiteX33-603" fmla="*/ 4451927 w 5495636"/>
                  <a:gd name="connsiteY33-604" fmla="*/ 701964 h 1838037"/>
                  <a:gd name="connsiteX34-605" fmla="*/ 4137890 w 5495636"/>
                  <a:gd name="connsiteY34-606" fmla="*/ 812800 h 1838037"/>
                  <a:gd name="connsiteX35-607" fmla="*/ 2927927 w 5495636"/>
                  <a:gd name="connsiteY35-608" fmla="*/ 738909 h 1838037"/>
                  <a:gd name="connsiteX36-609" fmla="*/ 2927927 w 5495636"/>
                  <a:gd name="connsiteY36-610" fmla="*/ 434109 h 1838037"/>
                  <a:gd name="connsiteX37-611" fmla="*/ 3001818 w 5495636"/>
                  <a:gd name="connsiteY37-612" fmla="*/ 443346 h 1838037"/>
                  <a:gd name="connsiteX38-613" fmla="*/ 2872509 w 5495636"/>
                  <a:gd name="connsiteY38-614" fmla="*/ 203200 h 1838037"/>
                  <a:gd name="connsiteX39-615" fmla="*/ 2715490 w 5495636"/>
                  <a:gd name="connsiteY39-616" fmla="*/ 323273 h 1838037"/>
                  <a:gd name="connsiteX40-617" fmla="*/ 2484581 w 5495636"/>
                  <a:gd name="connsiteY40-618" fmla="*/ 323273 h 1838037"/>
                  <a:gd name="connsiteX41-619" fmla="*/ 2493818 w 5495636"/>
                  <a:gd name="connsiteY41-620" fmla="*/ 157018 h 1838037"/>
                  <a:gd name="connsiteX42-621" fmla="*/ 2170545 w 5495636"/>
                  <a:gd name="connsiteY42-622" fmla="*/ 166255 h 1838037"/>
                  <a:gd name="connsiteX43-623" fmla="*/ 1865745 w 5495636"/>
                  <a:gd name="connsiteY43-624" fmla="*/ 249382 h 1838037"/>
                  <a:gd name="connsiteX44-625" fmla="*/ 1690254 w 5495636"/>
                  <a:gd name="connsiteY44-626" fmla="*/ 9237 h 18380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265" y="connsiteY44-266"/>
                  </a:cxn>
                </a:cxnLst>
                <a:rect l="l" t="t" r="r" b="b"/>
                <a:pathLst>
                  <a:path w="5495636" h="1838037">
                    <a:moveTo>
                      <a:pt x="1690254" y="9237"/>
                    </a:moveTo>
                    <a:lnTo>
                      <a:pt x="1302327" y="0"/>
                    </a:lnTo>
                    <a:lnTo>
                      <a:pt x="1145309" y="526473"/>
                    </a:lnTo>
                    <a:lnTo>
                      <a:pt x="1154545" y="720437"/>
                    </a:lnTo>
                    <a:lnTo>
                      <a:pt x="794327" y="822037"/>
                    </a:lnTo>
                    <a:lnTo>
                      <a:pt x="489527" y="637309"/>
                    </a:lnTo>
                    <a:lnTo>
                      <a:pt x="323272" y="665018"/>
                    </a:lnTo>
                    <a:lnTo>
                      <a:pt x="157018" y="831273"/>
                    </a:lnTo>
                    <a:lnTo>
                      <a:pt x="0" y="1607128"/>
                    </a:lnTo>
                    <a:lnTo>
                      <a:pt x="360218" y="1801091"/>
                    </a:lnTo>
                    <a:lnTo>
                      <a:pt x="1089890" y="1717964"/>
                    </a:lnTo>
                    <a:lnTo>
                      <a:pt x="1173018" y="1736437"/>
                    </a:lnTo>
                    <a:lnTo>
                      <a:pt x="1182254" y="1653309"/>
                    </a:lnTo>
                    <a:lnTo>
                      <a:pt x="1108363" y="1570182"/>
                    </a:lnTo>
                    <a:lnTo>
                      <a:pt x="1274618" y="1366982"/>
                    </a:lnTo>
                    <a:lnTo>
                      <a:pt x="1597890" y="1496291"/>
                    </a:lnTo>
                    <a:lnTo>
                      <a:pt x="1450109" y="1782618"/>
                    </a:lnTo>
                    <a:lnTo>
                      <a:pt x="1921163" y="1745673"/>
                    </a:lnTo>
                    <a:lnTo>
                      <a:pt x="2096654" y="1551709"/>
                    </a:lnTo>
                    <a:lnTo>
                      <a:pt x="2697018" y="1551709"/>
                    </a:lnTo>
                    <a:lnTo>
                      <a:pt x="3269672" y="1265382"/>
                    </a:lnTo>
                    <a:lnTo>
                      <a:pt x="3565236" y="1403928"/>
                    </a:lnTo>
                    <a:lnTo>
                      <a:pt x="3657600" y="1717964"/>
                    </a:lnTo>
                    <a:lnTo>
                      <a:pt x="3971637" y="1754910"/>
                    </a:lnTo>
                    <a:lnTo>
                      <a:pt x="4331854" y="1838037"/>
                    </a:lnTo>
                    <a:lnTo>
                      <a:pt x="4359563" y="1542473"/>
                    </a:lnTo>
                    <a:lnTo>
                      <a:pt x="5070763" y="1671782"/>
                    </a:lnTo>
                    <a:lnTo>
                      <a:pt x="5366327" y="1542473"/>
                    </a:lnTo>
                    <a:lnTo>
                      <a:pt x="5329381" y="1302328"/>
                    </a:lnTo>
                    <a:lnTo>
                      <a:pt x="5440218" y="1173018"/>
                    </a:lnTo>
                    <a:lnTo>
                      <a:pt x="5495636" y="1200728"/>
                    </a:lnTo>
                    <a:lnTo>
                      <a:pt x="5458690" y="415637"/>
                    </a:lnTo>
                    <a:lnTo>
                      <a:pt x="4950690" y="387928"/>
                    </a:lnTo>
                    <a:lnTo>
                      <a:pt x="4451927" y="701964"/>
                    </a:lnTo>
                    <a:lnTo>
                      <a:pt x="4137890" y="812800"/>
                    </a:lnTo>
                    <a:lnTo>
                      <a:pt x="2927927" y="738909"/>
                    </a:lnTo>
                    <a:lnTo>
                      <a:pt x="2927927" y="434109"/>
                    </a:lnTo>
                    <a:lnTo>
                      <a:pt x="3001818" y="443346"/>
                    </a:lnTo>
                    <a:lnTo>
                      <a:pt x="2872509" y="203200"/>
                    </a:lnTo>
                    <a:lnTo>
                      <a:pt x="2715490" y="323273"/>
                    </a:lnTo>
                    <a:lnTo>
                      <a:pt x="2484581" y="323273"/>
                    </a:lnTo>
                    <a:lnTo>
                      <a:pt x="2493818" y="157018"/>
                    </a:lnTo>
                    <a:lnTo>
                      <a:pt x="2170545" y="166255"/>
                    </a:lnTo>
                    <a:lnTo>
                      <a:pt x="1865745" y="249382"/>
                    </a:lnTo>
                    <a:lnTo>
                      <a:pt x="1690254" y="9237"/>
                    </a:lnTo>
                    <a:close/>
                  </a:path>
                </a:pathLst>
              </a:custGeom>
              <a:solidFill>
                <a:srgbClr val="E7E6E6">
                  <a:lumMod val="75000"/>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7" name="任意多边形 103">
                <a:extLst>
                  <a:ext uri="{FF2B5EF4-FFF2-40B4-BE49-F238E27FC236}">
                    <a16:creationId xmlns:a16="http://schemas.microsoft.com/office/drawing/2014/main" id="{AE70E259-BFD0-4378-94F8-87E9E6FC941D}"/>
                  </a:ext>
                </a:extLst>
              </p:cNvPr>
              <p:cNvSpPr/>
              <p:nvPr/>
            </p:nvSpPr>
            <p:spPr bwMode="auto">
              <a:xfrm>
                <a:off x="6652724" y="3052690"/>
                <a:ext cx="2106679" cy="2209395"/>
              </a:xfrm>
              <a:custGeom>
                <a:avLst/>
                <a:gdLst>
                  <a:gd name="connsiteX0" fmla="*/ 277091 w 1736437"/>
                  <a:gd name="connsiteY0" fmla="*/ 665019 h 1450110"/>
                  <a:gd name="connsiteX1" fmla="*/ 73891 w 1736437"/>
                  <a:gd name="connsiteY1" fmla="*/ 674255 h 1450110"/>
                  <a:gd name="connsiteX2" fmla="*/ 0 w 1736437"/>
                  <a:gd name="connsiteY2" fmla="*/ 932873 h 1450110"/>
                  <a:gd name="connsiteX3" fmla="*/ 55418 w 1736437"/>
                  <a:gd name="connsiteY3" fmla="*/ 1200728 h 1450110"/>
                  <a:gd name="connsiteX4" fmla="*/ 64655 w 1736437"/>
                  <a:gd name="connsiteY4" fmla="*/ 1413164 h 1450110"/>
                  <a:gd name="connsiteX5" fmla="*/ 655782 w 1736437"/>
                  <a:gd name="connsiteY5" fmla="*/ 1450110 h 1450110"/>
                  <a:gd name="connsiteX6" fmla="*/ 1413164 w 1736437"/>
                  <a:gd name="connsiteY6" fmla="*/ 1117600 h 1450110"/>
                  <a:gd name="connsiteX7" fmla="*/ 1468582 w 1736437"/>
                  <a:gd name="connsiteY7" fmla="*/ 822037 h 1450110"/>
                  <a:gd name="connsiteX8" fmla="*/ 1736437 w 1736437"/>
                  <a:gd name="connsiteY8" fmla="*/ 406400 h 1450110"/>
                  <a:gd name="connsiteX9" fmla="*/ 1366982 w 1736437"/>
                  <a:gd name="connsiteY9" fmla="*/ 424873 h 1450110"/>
                  <a:gd name="connsiteX10" fmla="*/ 1145309 w 1736437"/>
                  <a:gd name="connsiteY10" fmla="*/ 0 h 1450110"/>
                  <a:gd name="connsiteX11" fmla="*/ 794328 w 1736437"/>
                  <a:gd name="connsiteY11" fmla="*/ 157019 h 1450110"/>
                  <a:gd name="connsiteX12" fmla="*/ 526473 w 1736437"/>
                  <a:gd name="connsiteY12" fmla="*/ 424873 h 1450110"/>
                  <a:gd name="connsiteX13" fmla="*/ 387928 w 1736437"/>
                  <a:gd name="connsiteY13" fmla="*/ 424873 h 1450110"/>
                  <a:gd name="connsiteX14" fmla="*/ 424873 w 1736437"/>
                  <a:gd name="connsiteY14" fmla="*/ 655782 h 1450110"/>
                  <a:gd name="connsiteX15" fmla="*/ 277091 w 1736437"/>
                  <a:gd name="connsiteY15" fmla="*/ 665019 h 1450110"/>
                  <a:gd name="connsiteX0-1" fmla="*/ 277091 w 1713551"/>
                  <a:gd name="connsiteY0-2" fmla="*/ 665019 h 1450110"/>
                  <a:gd name="connsiteX1-3" fmla="*/ 73891 w 1713551"/>
                  <a:gd name="connsiteY1-4" fmla="*/ 674255 h 1450110"/>
                  <a:gd name="connsiteX2-5" fmla="*/ 0 w 1713551"/>
                  <a:gd name="connsiteY2-6" fmla="*/ 932873 h 1450110"/>
                  <a:gd name="connsiteX3-7" fmla="*/ 55418 w 1713551"/>
                  <a:gd name="connsiteY3-8" fmla="*/ 1200728 h 1450110"/>
                  <a:gd name="connsiteX4-9" fmla="*/ 64655 w 1713551"/>
                  <a:gd name="connsiteY4-10" fmla="*/ 1413164 h 1450110"/>
                  <a:gd name="connsiteX5-11" fmla="*/ 655782 w 1713551"/>
                  <a:gd name="connsiteY5-12" fmla="*/ 1450110 h 1450110"/>
                  <a:gd name="connsiteX6-13" fmla="*/ 1413164 w 1713551"/>
                  <a:gd name="connsiteY6-14" fmla="*/ 1117600 h 1450110"/>
                  <a:gd name="connsiteX7-15" fmla="*/ 1468582 w 1713551"/>
                  <a:gd name="connsiteY7-16" fmla="*/ 822037 h 1450110"/>
                  <a:gd name="connsiteX8-17" fmla="*/ 1713551 w 1713551"/>
                  <a:gd name="connsiteY8-18" fmla="*/ 423564 h 1450110"/>
                  <a:gd name="connsiteX9-19" fmla="*/ 1366982 w 1713551"/>
                  <a:gd name="connsiteY9-20" fmla="*/ 424873 h 1450110"/>
                  <a:gd name="connsiteX10-21" fmla="*/ 1145309 w 1713551"/>
                  <a:gd name="connsiteY10-22" fmla="*/ 0 h 1450110"/>
                  <a:gd name="connsiteX11-23" fmla="*/ 794328 w 1713551"/>
                  <a:gd name="connsiteY11-24" fmla="*/ 157019 h 1450110"/>
                  <a:gd name="connsiteX12-25" fmla="*/ 526473 w 1713551"/>
                  <a:gd name="connsiteY12-26" fmla="*/ 424873 h 1450110"/>
                  <a:gd name="connsiteX13-27" fmla="*/ 387928 w 1713551"/>
                  <a:gd name="connsiteY13-28" fmla="*/ 424873 h 1450110"/>
                  <a:gd name="connsiteX14-29" fmla="*/ 424873 w 1713551"/>
                  <a:gd name="connsiteY14-30" fmla="*/ 655782 h 1450110"/>
                  <a:gd name="connsiteX15-31" fmla="*/ 277091 w 1713551"/>
                  <a:gd name="connsiteY15-32" fmla="*/ 665019 h 1450110"/>
                  <a:gd name="connsiteX0-33" fmla="*/ 277091 w 1713551"/>
                  <a:gd name="connsiteY0-34" fmla="*/ 665019 h 1450110"/>
                  <a:gd name="connsiteX1-35" fmla="*/ 73891 w 1713551"/>
                  <a:gd name="connsiteY1-36" fmla="*/ 674255 h 1450110"/>
                  <a:gd name="connsiteX2-37" fmla="*/ 0 w 1713551"/>
                  <a:gd name="connsiteY2-38" fmla="*/ 932873 h 1450110"/>
                  <a:gd name="connsiteX3-39" fmla="*/ 55418 w 1713551"/>
                  <a:gd name="connsiteY3-40" fmla="*/ 1200728 h 1450110"/>
                  <a:gd name="connsiteX4-41" fmla="*/ 64655 w 1713551"/>
                  <a:gd name="connsiteY4-42" fmla="*/ 1413164 h 1450110"/>
                  <a:gd name="connsiteX5-43" fmla="*/ 655782 w 1713551"/>
                  <a:gd name="connsiteY5-44" fmla="*/ 1450110 h 1450110"/>
                  <a:gd name="connsiteX6-45" fmla="*/ 1413164 w 1713551"/>
                  <a:gd name="connsiteY6-46" fmla="*/ 1117600 h 1450110"/>
                  <a:gd name="connsiteX7-47" fmla="*/ 1468582 w 1713551"/>
                  <a:gd name="connsiteY7-48" fmla="*/ 822037 h 1450110"/>
                  <a:gd name="connsiteX8-49" fmla="*/ 1713551 w 1713551"/>
                  <a:gd name="connsiteY8-50" fmla="*/ 423564 h 1450110"/>
                  <a:gd name="connsiteX9-51" fmla="*/ 1366982 w 1713551"/>
                  <a:gd name="connsiteY9-52" fmla="*/ 424873 h 1450110"/>
                  <a:gd name="connsiteX10-53" fmla="*/ 1254009 w 1713551"/>
                  <a:gd name="connsiteY10-54" fmla="*/ 185088 h 1450110"/>
                  <a:gd name="connsiteX11-55" fmla="*/ 1145309 w 1713551"/>
                  <a:gd name="connsiteY11-56" fmla="*/ 0 h 1450110"/>
                  <a:gd name="connsiteX12-57" fmla="*/ 794328 w 1713551"/>
                  <a:gd name="connsiteY12-58" fmla="*/ 157019 h 1450110"/>
                  <a:gd name="connsiteX13-59" fmla="*/ 526473 w 1713551"/>
                  <a:gd name="connsiteY13-60" fmla="*/ 424873 h 1450110"/>
                  <a:gd name="connsiteX14-61" fmla="*/ 387928 w 1713551"/>
                  <a:gd name="connsiteY14-62" fmla="*/ 424873 h 1450110"/>
                  <a:gd name="connsiteX15-63" fmla="*/ 424873 w 1713551"/>
                  <a:gd name="connsiteY15-64" fmla="*/ 655782 h 1450110"/>
                  <a:gd name="connsiteX16" fmla="*/ 277091 w 1713551"/>
                  <a:gd name="connsiteY16" fmla="*/ 665019 h 1450110"/>
                  <a:gd name="connsiteX0-65" fmla="*/ 277091 w 1713551"/>
                  <a:gd name="connsiteY0-66" fmla="*/ 1012008 h 1797099"/>
                  <a:gd name="connsiteX1-67" fmla="*/ 73891 w 1713551"/>
                  <a:gd name="connsiteY1-68" fmla="*/ 1021244 h 1797099"/>
                  <a:gd name="connsiteX2-69" fmla="*/ 0 w 1713551"/>
                  <a:gd name="connsiteY2-70" fmla="*/ 1279862 h 1797099"/>
                  <a:gd name="connsiteX3-71" fmla="*/ 55418 w 1713551"/>
                  <a:gd name="connsiteY3-72" fmla="*/ 1547717 h 1797099"/>
                  <a:gd name="connsiteX4-73" fmla="*/ 64655 w 1713551"/>
                  <a:gd name="connsiteY4-74" fmla="*/ 1760153 h 1797099"/>
                  <a:gd name="connsiteX5-75" fmla="*/ 655782 w 1713551"/>
                  <a:gd name="connsiteY5-76" fmla="*/ 1797099 h 1797099"/>
                  <a:gd name="connsiteX6-77" fmla="*/ 1413164 w 1713551"/>
                  <a:gd name="connsiteY6-78" fmla="*/ 1464589 h 1797099"/>
                  <a:gd name="connsiteX7-79" fmla="*/ 1468582 w 1713551"/>
                  <a:gd name="connsiteY7-80" fmla="*/ 1169026 h 1797099"/>
                  <a:gd name="connsiteX8-81" fmla="*/ 1713551 w 1713551"/>
                  <a:gd name="connsiteY8-82" fmla="*/ 770553 h 1797099"/>
                  <a:gd name="connsiteX9-83" fmla="*/ 1366982 w 1713551"/>
                  <a:gd name="connsiteY9-84" fmla="*/ 771862 h 1797099"/>
                  <a:gd name="connsiteX10-85" fmla="*/ 1557236 w 1713551"/>
                  <a:gd name="connsiteY10-86" fmla="*/ 0 h 1797099"/>
                  <a:gd name="connsiteX11-87" fmla="*/ 1145309 w 1713551"/>
                  <a:gd name="connsiteY11-88" fmla="*/ 346989 h 1797099"/>
                  <a:gd name="connsiteX12-89" fmla="*/ 794328 w 1713551"/>
                  <a:gd name="connsiteY12-90" fmla="*/ 504008 h 1797099"/>
                  <a:gd name="connsiteX13-91" fmla="*/ 526473 w 1713551"/>
                  <a:gd name="connsiteY13-92" fmla="*/ 771862 h 1797099"/>
                  <a:gd name="connsiteX14-93" fmla="*/ 387928 w 1713551"/>
                  <a:gd name="connsiteY14-94" fmla="*/ 771862 h 1797099"/>
                  <a:gd name="connsiteX15-95" fmla="*/ 424873 w 1713551"/>
                  <a:gd name="connsiteY15-96" fmla="*/ 1002771 h 1797099"/>
                  <a:gd name="connsiteX16-97" fmla="*/ 277091 w 1713551"/>
                  <a:gd name="connsiteY16-98" fmla="*/ 1012008 h 1797099"/>
                  <a:gd name="connsiteX0-99" fmla="*/ 277091 w 1713551"/>
                  <a:gd name="connsiteY0-100" fmla="*/ 1012008 h 1797099"/>
                  <a:gd name="connsiteX1-101" fmla="*/ 73891 w 1713551"/>
                  <a:gd name="connsiteY1-102" fmla="*/ 1021244 h 1797099"/>
                  <a:gd name="connsiteX2-103" fmla="*/ 0 w 1713551"/>
                  <a:gd name="connsiteY2-104" fmla="*/ 1279862 h 1797099"/>
                  <a:gd name="connsiteX3-105" fmla="*/ 55418 w 1713551"/>
                  <a:gd name="connsiteY3-106" fmla="*/ 1547717 h 1797099"/>
                  <a:gd name="connsiteX4-107" fmla="*/ 64655 w 1713551"/>
                  <a:gd name="connsiteY4-108" fmla="*/ 1760153 h 1797099"/>
                  <a:gd name="connsiteX5-109" fmla="*/ 655782 w 1713551"/>
                  <a:gd name="connsiteY5-110" fmla="*/ 1797099 h 1797099"/>
                  <a:gd name="connsiteX6-111" fmla="*/ 1413164 w 1713551"/>
                  <a:gd name="connsiteY6-112" fmla="*/ 1464589 h 1797099"/>
                  <a:gd name="connsiteX7-113" fmla="*/ 1468582 w 1713551"/>
                  <a:gd name="connsiteY7-114" fmla="*/ 1169026 h 1797099"/>
                  <a:gd name="connsiteX8-115" fmla="*/ 1713551 w 1713551"/>
                  <a:gd name="connsiteY8-116" fmla="*/ 770553 h 1797099"/>
                  <a:gd name="connsiteX9-117" fmla="*/ 1567226 w 1713551"/>
                  <a:gd name="connsiteY9-118" fmla="*/ 789025 h 1797099"/>
                  <a:gd name="connsiteX10-119" fmla="*/ 1557236 w 1713551"/>
                  <a:gd name="connsiteY10-120" fmla="*/ 0 h 1797099"/>
                  <a:gd name="connsiteX11-121" fmla="*/ 1145309 w 1713551"/>
                  <a:gd name="connsiteY11-122" fmla="*/ 346989 h 1797099"/>
                  <a:gd name="connsiteX12-123" fmla="*/ 794328 w 1713551"/>
                  <a:gd name="connsiteY12-124" fmla="*/ 504008 h 1797099"/>
                  <a:gd name="connsiteX13-125" fmla="*/ 526473 w 1713551"/>
                  <a:gd name="connsiteY13-126" fmla="*/ 771862 h 1797099"/>
                  <a:gd name="connsiteX14-127" fmla="*/ 387928 w 1713551"/>
                  <a:gd name="connsiteY14-128" fmla="*/ 771862 h 1797099"/>
                  <a:gd name="connsiteX15-129" fmla="*/ 424873 w 1713551"/>
                  <a:gd name="connsiteY15-130" fmla="*/ 1002771 h 1797099"/>
                  <a:gd name="connsiteX16-131" fmla="*/ 277091 w 1713551"/>
                  <a:gd name="connsiteY16-132" fmla="*/ 1012008 h 17970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97" y="connsiteY16-98"/>
                  </a:cxn>
                </a:cxnLst>
                <a:rect l="l" t="t" r="r" b="b"/>
                <a:pathLst>
                  <a:path w="1713551" h="1797099">
                    <a:moveTo>
                      <a:pt x="277091" y="1012008"/>
                    </a:moveTo>
                    <a:lnTo>
                      <a:pt x="73891" y="1021244"/>
                    </a:lnTo>
                    <a:lnTo>
                      <a:pt x="0" y="1279862"/>
                    </a:lnTo>
                    <a:lnTo>
                      <a:pt x="55418" y="1547717"/>
                    </a:lnTo>
                    <a:lnTo>
                      <a:pt x="64655" y="1760153"/>
                    </a:lnTo>
                    <a:lnTo>
                      <a:pt x="655782" y="1797099"/>
                    </a:lnTo>
                    <a:lnTo>
                      <a:pt x="1413164" y="1464589"/>
                    </a:lnTo>
                    <a:lnTo>
                      <a:pt x="1468582" y="1169026"/>
                    </a:lnTo>
                    <a:lnTo>
                      <a:pt x="1713551" y="770553"/>
                    </a:lnTo>
                    <a:lnTo>
                      <a:pt x="1567226" y="789025"/>
                    </a:lnTo>
                    <a:lnTo>
                      <a:pt x="1557236" y="0"/>
                    </a:lnTo>
                    <a:lnTo>
                      <a:pt x="1145309" y="346989"/>
                    </a:lnTo>
                    <a:lnTo>
                      <a:pt x="794328" y="504008"/>
                    </a:lnTo>
                    <a:lnTo>
                      <a:pt x="526473" y="771862"/>
                    </a:lnTo>
                    <a:lnTo>
                      <a:pt x="387928" y="771862"/>
                    </a:lnTo>
                    <a:lnTo>
                      <a:pt x="424873" y="1002771"/>
                    </a:lnTo>
                    <a:lnTo>
                      <a:pt x="277091" y="1012008"/>
                    </a:lnTo>
                    <a:close/>
                  </a:path>
                </a:pathLst>
              </a:custGeom>
              <a:solidFill>
                <a:srgbClr val="FFC000">
                  <a:lumMod val="60000"/>
                  <a:lumOff val="40000"/>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8" name="任意多边形 105">
                <a:extLst>
                  <a:ext uri="{FF2B5EF4-FFF2-40B4-BE49-F238E27FC236}">
                    <a16:creationId xmlns:a16="http://schemas.microsoft.com/office/drawing/2014/main" id="{B75E30BE-836A-4853-B6E1-63E8DB5DFCE0}"/>
                  </a:ext>
                </a:extLst>
              </p:cNvPr>
              <p:cNvSpPr/>
              <p:nvPr/>
            </p:nvSpPr>
            <p:spPr>
              <a:xfrm>
                <a:off x="4028919" y="1817850"/>
                <a:ext cx="6300117" cy="2966599"/>
              </a:xfrm>
              <a:custGeom>
                <a:avLst/>
                <a:gdLst>
                  <a:gd name="connsiteX0" fmla="*/ 5124450 w 5124450"/>
                  <a:gd name="connsiteY0" fmla="*/ 0 h 2413000"/>
                  <a:gd name="connsiteX1" fmla="*/ 4368800 w 5124450"/>
                  <a:gd name="connsiteY1" fmla="*/ 25400 h 2413000"/>
                  <a:gd name="connsiteX2" fmla="*/ 3968750 w 5124450"/>
                  <a:gd name="connsiteY2" fmla="*/ 165100 h 2413000"/>
                  <a:gd name="connsiteX3" fmla="*/ 3409950 w 5124450"/>
                  <a:gd name="connsiteY3" fmla="*/ 736600 h 2413000"/>
                  <a:gd name="connsiteX4" fmla="*/ 3092450 w 5124450"/>
                  <a:gd name="connsiteY4" fmla="*/ 1117600 h 2413000"/>
                  <a:gd name="connsiteX5" fmla="*/ 2679700 w 5124450"/>
                  <a:gd name="connsiteY5" fmla="*/ 1409700 h 2413000"/>
                  <a:gd name="connsiteX6" fmla="*/ 2101850 w 5124450"/>
                  <a:gd name="connsiteY6" fmla="*/ 1701800 h 2413000"/>
                  <a:gd name="connsiteX7" fmla="*/ 1155700 w 5124450"/>
                  <a:gd name="connsiteY7" fmla="*/ 1727200 h 2413000"/>
                  <a:gd name="connsiteX8" fmla="*/ 285750 w 5124450"/>
                  <a:gd name="connsiteY8" fmla="*/ 2114550 h 2413000"/>
                  <a:gd name="connsiteX9" fmla="*/ 0 w 5124450"/>
                  <a:gd name="connsiteY9" fmla="*/ 241300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4450" h="2413000">
                    <a:moveTo>
                      <a:pt x="5124450" y="0"/>
                    </a:moveTo>
                    <a:lnTo>
                      <a:pt x="4368800" y="25400"/>
                    </a:lnTo>
                    <a:lnTo>
                      <a:pt x="3968750" y="165100"/>
                    </a:lnTo>
                    <a:lnTo>
                      <a:pt x="3409950" y="736600"/>
                    </a:lnTo>
                    <a:lnTo>
                      <a:pt x="3092450" y="1117600"/>
                    </a:lnTo>
                    <a:lnTo>
                      <a:pt x="2679700" y="1409700"/>
                    </a:lnTo>
                    <a:lnTo>
                      <a:pt x="2101850" y="1701800"/>
                    </a:lnTo>
                    <a:lnTo>
                      <a:pt x="1155700" y="1727200"/>
                    </a:lnTo>
                    <a:lnTo>
                      <a:pt x="285750" y="2114550"/>
                    </a:lnTo>
                    <a:lnTo>
                      <a:pt x="0" y="2413000"/>
                    </a:lnTo>
                  </a:path>
                </a:pathLst>
              </a:custGeom>
              <a:noFill/>
              <a:ln w="25400" cap="flat" cmpd="sng" algn="ctr">
                <a:solidFill>
                  <a:srgbClr val="FFFF00"/>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89" name="任意多边形 106">
                <a:extLst>
                  <a:ext uri="{FF2B5EF4-FFF2-40B4-BE49-F238E27FC236}">
                    <a16:creationId xmlns:a16="http://schemas.microsoft.com/office/drawing/2014/main" id="{31A3482C-F8A8-4FBC-9B5A-BB3598903FDD}"/>
                  </a:ext>
                </a:extLst>
              </p:cNvPr>
              <p:cNvSpPr/>
              <p:nvPr/>
            </p:nvSpPr>
            <p:spPr>
              <a:xfrm>
                <a:off x="2615882" y="4768834"/>
                <a:ext cx="1397424" cy="1951709"/>
              </a:xfrm>
              <a:custGeom>
                <a:avLst/>
                <a:gdLst>
                  <a:gd name="connsiteX0" fmla="*/ 1136650 w 1136650"/>
                  <a:gd name="connsiteY0" fmla="*/ 0 h 1587500"/>
                  <a:gd name="connsiteX1" fmla="*/ 958850 w 1136650"/>
                  <a:gd name="connsiteY1" fmla="*/ 609600 h 1587500"/>
                  <a:gd name="connsiteX2" fmla="*/ 628650 w 1136650"/>
                  <a:gd name="connsiteY2" fmla="*/ 1073150 h 1587500"/>
                  <a:gd name="connsiteX3" fmla="*/ 88900 w 1136650"/>
                  <a:gd name="connsiteY3" fmla="*/ 1428750 h 1587500"/>
                  <a:gd name="connsiteX4" fmla="*/ 0 w 1136650"/>
                  <a:gd name="connsiteY4" fmla="*/ 1587500 h 158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1587500">
                    <a:moveTo>
                      <a:pt x="1136650" y="0"/>
                    </a:moveTo>
                    <a:lnTo>
                      <a:pt x="958850" y="609600"/>
                    </a:lnTo>
                    <a:lnTo>
                      <a:pt x="628650" y="1073150"/>
                    </a:lnTo>
                    <a:lnTo>
                      <a:pt x="88900" y="1428750"/>
                    </a:lnTo>
                    <a:lnTo>
                      <a:pt x="0" y="1587500"/>
                    </a:lnTo>
                  </a:path>
                </a:pathLst>
              </a:custGeom>
              <a:noFill/>
              <a:ln w="25400" cap="flat" cmpd="sng" algn="ctr">
                <a:solidFill>
                  <a:srgbClr val="FFFF00"/>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90" name="文本框 89">
                <a:extLst>
                  <a:ext uri="{FF2B5EF4-FFF2-40B4-BE49-F238E27FC236}">
                    <a16:creationId xmlns:a16="http://schemas.microsoft.com/office/drawing/2014/main" id="{CC50D59A-6E74-48D0-AD7E-0B371B5F4D72}"/>
                  </a:ext>
                </a:extLst>
              </p:cNvPr>
              <p:cNvSpPr txBox="1"/>
              <p:nvPr/>
            </p:nvSpPr>
            <p:spPr>
              <a:xfrm rot="1673793">
                <a:off x="3905850" y="4619033"/>
                <a:ext cx="522161" cy="968113"/>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E7BA10">
                        <a:lumMod val="75000"/>
                      </a:srgbClr>
                    </a:solidFill>
                    <a:effectLst/>
                    <a:uLnTx/>
                    <a:uFillTx/>
                    <a:cs typeface="+mn-ea"/>
                    <a:sym typeface="+mn-lt"/>
                  </a:rPr>
                  <a:t>沪杭高速</a:t>
                </a:r>
                <a:endParaRPr kumimoji="0" lang="en-US" altLang="zh-CN" sz="900" b="1" i="0" u="none" strike="noStrike" kern="0" cap="none" spc="0" normalizeH="0" baseline="0" noProof="0" dirty="0">
                  <a:ln>
                    <a:noFill/>
                  </a:ln>
                  <a:solidFill>
                    <a:srgbClr val="E7BA10">
                      <a:lumMod val="75000"/>
                    </a:srgbClr>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E7BA10">
                        <a:lumMod val="75000"/>
                      </a:srgbClr>
                    </a:solidFill>
                    <a:effectLst/>
                    <a:uLnTx/>
                    <a:uFillTx/>
                    <a:cs typeface="+mn-ea"/>
                    <a:sym typeface="+mn-lt"/>
                  </a:rPr>
                  <a:t>G60</a:t>
                </a:r>
                <a:r>
                  <a:rPr kumimoji="0" lang="zh-CN" altLang="en-US" sz="900" b="1" i="0" u="none" strike="noStrike" kern="0" cap="none" spc="0" normalizeH="0" baseline="0" noProof="0" dirty="0">
                    <a:ln>
                      <a:noFill/>
                    </a:ln>
                    <a:solidFill>
                      <a:srgbClr val="E7BA10">
                        <a:lumMod val="75000"/>
                      </a:srgbClr>
                    </a:solidFill>
                    <a:effectLst/>
                    <a:uLnTx/>
                    <a:uFillTx/>
                    <a:cs typeface="+mn-ea"/>
                    <a:sym typeface="+mn-lt"/>
                  </a:rPr>
                  <a:t>科创走廊</a:t>
                </a:r>
              </a:p>
            </p:txBody>
          </p:sp>
          <p:sp>
            <p:nvSpPr>
              <p:cNvPr id="91" name="文本框 2">
                <a:extLst>
                  <a:ext uri="{FF2B5EF4-FFF2-40B4-BE49-F238E27FC236}">
                    <a16:creationId xmlns:a16="http://schemas.microsoft.com/office/drawing/2014/main" id="{F17D2354-616C-42A0-8B80-8750693E994B}"/>
                  </a:ext>
                </a:extLst>
              </p:cNvPr>
              <p:cNvSpPr txBox="1"/>
              <p:nvPr/>
            </p:nvSpPr>
            <p:spPr>
              <a:xfrm>
                <a:off x="6206533" y="2255846"/>
                <a:ext cx="365512" cy="813077"/>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0070C0"/>
                    </a:solidFill>
                    <a:effectLst/>
                    <a:uLnTx/>
                    <a:uFillTx/>
                    <a:cs typeface="+mn-ea"/>
                    <a:sym typeface="+mn-lt"/>
                  </a:rPr>
                  <a:t>地铁</a:t>
                </a:r>
                <a:r>
                  <a:rPr kumimoji="0" lang="en-US" altLang="zh-CN" sz="900" b="1" i="0" u="none" strike="noStrike" kern="0" cap="none" spc="0" normalizeH="0" baseline="0" noProof="0" dirty="0">
                    <a:ln>
                      <a:noFill/>
                    </a:ln>
                    <a:solidFill>
                      <a:srgbClr val="0070C0"/>
                    </a:solidFill>
                    <a:effectLst/>
                    <a:uLnTx/>
                    <a:uFillTx/>
                    <a:cs typeface="+mn-ea"/>
                    <a:sym typeface="+mn-lt"/>
                  </a:rPr>
                  <a:t>9</a:t>
                </a:r>
                <a:r>
                  <a:rPr kumimoji="0" lang="zh-CN" altLang="en-US" sz="900" b="1" i="0" u="none" strike="noStrike" kern="0" cap="none" spc="0" normalizeH="0" baseline="0" noProof="0" dirty="0">
                    <a:ln>
                      <a:noFill/>
                    </a:ln>
                    <a:solidFill>
                      <a:srgbClr val="0070C0"/>
                    </a:solidFill>
                    <a:effectLst/>
                    <a:uLnTx/>
                    <a:uFillTx/>
                    <a:cs typeface="+mn-ea"/>
                    <a:sym typeface="+mn-lt"/>
                  </a:rPr>
                  <a:t>号线</a:t>
                </a:r>
              </a:p>
            </p:txBody>
          </p:sp>
          <p:sp>
            <p:nvSpPr>
              <p:cNvPr id="92" name="任意多边形 109">
                <a:extLst>
                  <a:ext uri="{FF2B5EF4-FFF2-40B4-BE49-F238E27FC236}">
                    <a16:creationId xmlns:a16="http://schemas.microsoft.com/office/drawing/2014/main" id="{35A7D268-2DA0-41E7-BBC6-A67DFCFBB76B}"/>
                  </a:ext>
                </a:extLst>
              </p:cNvPr>
              <p:cNvSpPr/>
              <p:nvPr/>
            </p:nvSpPr>
            <p:spPr>
              <a:xfrm>
                <a:off x="7986985" y="1863130"/>
                <a:ext cx="1658172" cy="4684102"/>
              </a:xfrm>
              <a:custGeom>
                <a:avLst/>
                <a:gdLst>
                  <a:gd name="connsiteX0" fmla="*/ 1348740 w 1348740"/>
                  <a:gd name="connsiteY0" fmla="*/ 0 h 3810000"/>
                  <a:gd name="connsiteX1" fmla="*/ 800100 w 1348740"/>
                  <a:gd name="connsiteY1" fmla="*/ 685800 h 3810000"/>
                  <a:gd name="connsiteX2" fmla="*/ 495300 w 1348740"/>
                  <a:gd name="connsiteY2" fmla="*/ 914400 h 3810000"/>
                  <a:gd name="connsiteX3" fmla="*/ 38100 w 1348740"/>
                  <a:gd name="connsiteY3" fmla="*/ 1211580 h 3810000"/>
                  <a:gd name="connsiteX4" fmla="*/ 327660 w 1348740"/>
                  <a:gd name="connsiteY4" fmla="*/ 1844040 h 3810000"/>
                  <a:gd name="connsiteX5" fmla="*/ 0 w 1348740"/>
                  <a:gd name="connsiteY5" fmla="*/ 2354580 h 3810000"/>
                  <a:gd name="connsiteX6" fmla="*/ 586740 w 1348740"/>
                  <a:gd name="connsiteY6" fmla="*/ 3413760 h 3810000"/>
                  <a:gd name="connsiteX7" fmla="*/ 876300 w 1348740"/>
                  <a:gd name="connsiteY7" fmla="*/ 3810000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8740" h="3810000">
                    <a:moveTo>
                      <a:pt x="1348740" y="0"/>
                    </a:moveTo>
                    <a:lnTo>
                      <a:pt x="800100" y="685800"/>
                    </a:lnTo>
                    <a:lnTo>
                      <a:pt x="495300" y="914400"/>
                    </a:lnTo>
                    <a:lnTo>
                      <a:pt x="38100" y="1211580"/>
                    </a:lnTo>
                    <a:lnTo>
                      <a:pt x="327660" y="1844040"/>
                    </a:lnTo>
                    <a:lnTo>
                      <a:pt x="0" y="2354580"/>
                    </a:lnTo>
                    <a:lnTo>
                      <a:pt x="586740" y="3413760"/>
                    </a:lnTo>
                    <a:lnTo>
                      <a:pt x="876300" y="3810000"/>
                    </a:lnTo>
                  </a:path>
                </a:pathLst>
              </a:custGeom>
              <a:noFill/>
              <a:ln w="25400" cap="flat" cmpd="sng" algn="ctr">
                <a:solidFill>
                  <a:srgbClr val="C0000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93" name="TextBox 75">
                <a:extLst>
                  <a:ext uri="{FF2B5EF4-FFF2-40B4-BE49-F238E27FC236}">
                    <a16:creationId xmlns:a16="http://schemas.microsoft.com/office/drawing/2014/main" id="{F5AD850D-5AF4-4A8B-A1EC-677811AE25B8}"/>
                  </a:ext>
                </a:extLst>
              </p:cNvPr>
              <p:cNvSpPr txBox="1"/>
              <p:nvPr/>
            </p:nvSpPr>
            <p:spPr>
              <a:xfrm>
                <a:off x="7931267" y="5440112"/>
                <a:ext cx="1268021" cy="3100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C00000"/>
                    </a:solidFill>
                    <a:effectLst/>
                    <a:uLnTx/>
                    <a:uFillTx/>
                    <a:cs typeface="+mn-ea"/>
                    <a:sym typeface="+mn-lt"/>
                  </a:rPr>
                  <a:t>轨交</a:t>
                </a:r>
                <a:r>
                  <a:rPr kumimoji="0" lang="en-US" altLang="zh-CN" sz="900" b="1" i="0" u="none" strike="noStrike" kern="0" cap="none" spc="0" normalizeH="0" baseline="0" noProof="0" dirty="0">
                    <a:ln>
                      <a:noFill/>
                    </a:ln>
                    <a:solidFill>
                      <a:srgbClr val="C00000"/>
                    </a:solidFill>
                    <a:effectLst/>
                    <a:uLnTx/>
                    <a:uFillTx/>
                    <a:cs typeface="+mn-ea"/>
                    <a:sym typeface="+mn-lt"/>
                  </a:rPr>
                  <a:t>22</a:t>
                </a:r>
                <a:r>
                  <a:rPr kumimoji="0" lang="zh-CN" altLang="en-US" sz="900" b="1" i="0" u="none" strike="noStrike" kern="0" cap="none" spc="0" normalizeH="0" baseline="0" noProof="0" dirty="0">
                    <a:ln>
                      <a:noFill/>
                    </a:ln>
                    <a:solidFill>
                      <a:srgbClr val="C00000"/>
                    </a:solidFill>
                    <a:effectLst/>
                    <a:uLnTx/>
                    <a:uFillTx/>
                    <a:cs typeface="+mn-ea"/>
                    <a:sym typeface="+mn-lt"/>
                  </a:rPr>
                  <a:t>号线</a:t>
                </a:r>
              </a:p>
            </p:txBody>
          </p:sp>
        </p:grpSp>
        <p:sp>
          <p:nvSpPr>
            <p:cNvPr id="64" name="任意多边形 79">
              <a:extLst>
                <a:ext uri="{FF2B5EF4-FFF2-40B4-BE49-F238E27FC236}">
                  <a16:creationId xmlns:a16="http://schemas.microsoft.com/office/drawing/2014/main" id="{6C582CF8-7089-4F37-9D9B-FEE3D38DBC5A}"/>
                </a:ext>
              </a:extLst>
            </p:cNvPr>
            <p:cNvSpPr/>
            <p:nvPr/>
          </p:nvSpPr>
          <p:spPr>
            <a:xfrm>
              <a:off x="1703933" y="3823149"/>
              <a:ext cx="4631063" cy="1141036"/>
            </a:xfrm>
            <a:custGeom>
              <a:avLst/>
              <a:gdLst>
                <a:gd name="connsiteX0" fmla="*/ 0 w 3848100"/>
                <a:gd name="connsiteY0" fmla="*/ 939800 h 939800"/>
                <a:gd name="connsiteX1" fmla="*/ 3848100 w 3848100"/>
                <a:gd name="connsiteY1" fmla="*/ 0 h 939800"/>
              </a:gdLst>
              <a:ahLst/>
              <a:cxnLst>
                <a:cxn ang="0">
                  <a:pos x="connsiteX0" y="connsiteY0"/>
                </a:cxn>
                <a:cxn ang="0">
                  <a:pos x="connsiteX1" y="connsiteY1"/>
                </a:cxn>
              </a:cxnLst>
              <a:rect l="l" t="t" r="r" b="b"/>
              <a:pathLst>
                <a:path w="3848100" h="939800">
                  <a:moveTo>
                    <a:pt x="0" y="939800"/>
                  </a:moveTo>
                  <a:lnTo>
                    <a:pt x="3848100" y="0"/>
                  </a:lnTo>
                </a:path>
              </a:pathLst>
            </a:custGeom>
            <a:noFill/>
            <a:ln w="12700" cap="flat" cmpd="sng" algn="ctr">
              <a:solidFill>
                <a:srgbClr val="E7E6E6"/>
              </a:solidFill>
              <a:prstDash val="dash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cs typeface="+mn-ea"/>
                <a:sym typeface="+mn-lt"/>
              </a:endParaRPr>
            </a:p>
          </p:txBody>
        </p:sp>
        <p:sp>
          <p:nvSpPr>
            <p:cNvPr id="65" name="文本框 64">
              <a:extLst>
                <a:ext uri="{FF2B5EF4-FFF2-40B4-BE49-F238E27FC236}">
                  <a16:creationId xmlns:a16="http://schemas.microsoft.com/office/drawing/2014/main" id="{85D0897E-A32F-47A8-99F4-833E67B7DDC9}"/>
                </a:ext>
              </a:extLst>
            </p:cNvPr>
            <p:cNvSpPr txBox="1"/>
            <p:nvPr/>
          </p:nvSpPr>
          <p:spPr>
            <a:xfrm>
              <a:off x="3070945" y="5138783"/>
              <a:ext cx="962951" cy="460635"/>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松江南部</a:t>
              </a:r>
              <a:endParaRPr kumimoji="0" lang="en-US" altLang="zh-CN"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（农村，无项目）</a:t>
              </a:r>
            </a:p>
          </p:txBody>
        </p:sp>
        <p:sp>
          <p:nvSpPr>
            <p:cNvPr id="66" name="文本框 40">
              <a:extLst>
                <a:ext uri="{FF2B5EF4-FFF2-40B4-BE49-F238E27FC236}">
                  <a16:creationId xmlns:a16="http://schemas.microsoft.com/office/drawing/2014/main" id="{418EBB55-66A7-444C-8F07-5E4F061839F4}"/>
                </a:ext>
              </a:extLst>
            </p:cNvPr>
            <p:cNvSpPr txBox="1"/>
            <p:nvPr/>
          </p:nvSpPr>
          <p:spPr>
            <a:xfrm>
              <a:off x="3863048" y="5976205"/>
              <a:ext cx="405687" cy="2700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cs typeface="+mn-ea"/>
                  <a:sym typeface="+mn-lt"/>
                </a:rPr>
                <a:t>金山</a:t>
              </a:r>
            </a:p>
          </p:txBody>
        </p:sp>
        <p:sp>
          <p:nvSpPr>
            <p:cNvPr id="67" name="矩形 66">
              <a:extLst>
                <a:ext uri="{FF2B5EF4-FFF2-40B4-BE49-F238E27FC236}">
                  <a16:creationId xmlns:a16="http://schemas.microsoft.com/office/drawing/2014/main" id="{F03901F1-03DD-4CF3-B479-00DAEF677F43}"/>
                </a:ext>
              </a:extLst>
            </p:cNvPr>
            <p:cNvSpPr/>
            <p:nvPr/>
          </p:nvSpPr>
          <p:spPr>
            <a:xfrm>
              <a:off x="2657267" y="3729100"/>
              <a:ext cx="1096856"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小昆山</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3.5-3.7w</a:t>
              </a:r>
            </a:p>
          </p:txBody>
        </p:sp>
        <p:sp>
          <p:nvSpPr>
            <p:cNvPr id="68" name="矩形 67">
              <a:extLst>
                <a:ext uri="{FF2B5EF4-FFF2-40B4-BE49-F238E27FC236}">
                  <a16:creationId xmlns:a16="http://schemas.microsoft.com/office/drawing/2014/main" id="{5381D29F-4DE6-4D5A-B2AC-3C565FC5B014}"/>
                </a:ext>
              </a:extLst>
            </p:cNvPr>
            <p:cNvSpPr/>
            <p:nvPr/>
          </p:nvSpPr>
          <p:spPr>
            <a:xfrm>
              <a:off x="3478586" y="2690687"/>
              <a:ext cx="1036415"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佘山</a:t>
              </a:r>
              <a:endParaRPr kumimoji="0" lang="en-US" altLang="zh-CN" sz="9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4.2-4.7w</a:t>
              </a:r>
            </a:p>
          </p:txBody>
        </p:sp>
        <p:sp>
          <p:nvSpPr>
            <p:cNvPr id="69" name="矩形 68">
              <a:extLst>
                <a:ext uri="{FF2B5EF4-FFF2-40B4-BE49-F238E27FC236}">
                  <a16:creationId xmlns:a16="http://schemas.microsoft.com/office/drawing/2014/main" id="{A2AB820C-7349-4D39-81AD-EE03DAEA6751}"/>
                </a:ext>
              </a:extLst>
            </p:cNvPr>
            <p:cNvSpPr/>
            <p:nvPr/>
          </p:nvSpPr>
          <p:spPr>
            <a:xfrm>
              <a:off x="4711971" y="2330040"/>
              <a:ext cx="1047617"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泗泾</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4.4-5.1w</a:t>
              </a:r>
            </a:p>
          </p:txBody>
        </p:sp>
        <p:sp>
          <p:nvSpPr>
            <p:cNvPr id="70" name="矩形 69">
              <a:extLst>
                <a:ext uri="{FF2B5EF4-FFF2-40B4-BE49-F238E27FC236}">
                  <a16:creationId xmlns:a16="http://schemas.microsoft.com/office/drawing/2014/main" id="{332BD265-1458-4593-9DDF-6D234F36D553}"/>
                </a:ext>
              </a:extLst>
            </p:cNvPr>
            <p:cNvSpPr/>
            <p:nvPr/>
          </p:nvSpPr>
          <p:spPr>
            <a:xfrm>
              <a:off x="4854835" y="2842527"/>
              <a:ext cx="809773"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洞泾</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4.2-4.6w</a:t>
              </a:r>
            </a:p>
          </p:txBody>
        </p:sp>
        <p:sp>
          <p:nvSpPr>
            <p:cNvPr id="71" name="矩形 70">
              <a:extLst>
                <a:ext uri="{FF2B5EF4-FFF2-40B4-BE49-F238E27FC236}">
                  <a16:creationId xmlns:a16="http://schemas.microsoft.com/office/drawing/2014/main" id="{B695ECEB-7E4A-40FA-AD02-A13F4EBE0215}"/>
                </a:ext>
              </a:extLst>
            </p:cNvPr>
            <p:cNvSpPr/>
            <p:nvPr/>
          </p:nvSpPr>
          <p:spPr>
            <a:xfrm>
              <a:off x="5641634" y="2158097"/>
              <a:ext cx="993532" cy="6194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九亭</a:t>
              </a:r>
              <a:endParaRPr kumimoji="0" lang="en-US" altLang="zh-CN" sz="9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lvl="0" algn="ctr">
                <a:defRPr/>
              </a:pPr>
              <a:r>
                <a:rPr lang="zh-CN" altLang="en-US" sz="1100" b="1" kern="0" dirty="0">
                  <a:solidFill>
                    <a:srgbClr val="000000"/>
                  </a:solidFill>
                  <a:effectLst>
                    <a:outerShdw blurRad="38100" dist="38100" dir="2700000" algn="tl">
                      <a:srgbClr val="000000">
                        <a:alpha val="43137"/>
                      </a:srgbClr>
                    </a:outerShdw>
                  </a:effectLst>
                  <a:cs typeface="+mn-ea"/>
                  <a:sym typeface="+mn-lt"/>
                </a:rPr>
                <a:t>高层</a:t>
              </a:r>
              <a:r>
                <a:rPr lang="en-US" altLang="zh-CN" sz="1100" b="1" kern="0" dirty="0">
                  <a:solidFill>
                    <a:srgbClr val="000000"/>
                  </a:solidFill>
                  <a:effectLst>
                    <a:outerShdw blurRad="38100" dist="38100" dir="2700000" algn="tl">
                      <a:srgbClr val="000000">
                        <a:alpha val="43137"/>
                      </a:srgbClr>
                    </a:outerShdw>
                  </a:effectLst>
                  <a:cs typeface="+mn-ea"/>
                  <a:sym typeface="+mn-lt"/>
                </a:rPr>
                <a:t>5.7-6.7w</a:t>
              </a:r>
              <a:br>
                <a:rPr lang="en-US" altLang="zh-CN" sz="1100" b="1" kern="0" dirty="0">
                  <a:solidFill>
                    <a:srgbClr val="000000"/>
                  </a:solidFill>
                  <a:effectLst>
                    <a:outerShdw blurRad="38100" dist="38100" dir="2700000" algn="tl">
                      <a:srgbClr val="000000">
                        <a:alpha val="43137"/>
                      </a:srgbClr>
                    </a:outerShdw>
                  </a:effectLst>
                  <a:cs typeface="+mn-ea"/>
                  <a:sym typeface="+mn-lt"/>
                </a:rPr>
              </a:br>
              <a:r>
                <a:rPr lang="zh-CN" altLang="en-US" sz="1100" b="1" kern="0" dirty="0">
                  <a:solidFill>
                    <a:srgbClr val="000000"/>
                  </a:solidFill>
                  <a:effectLst>
                    <a:outerShdw blurRad="38100" dist="38100" dir="2700000" algn="tl">
                      <a:srgbClr val="000000">
                        <a:alpha val="43137"/>
                      </a:srgbClr>
                    </a:outerShdw>
                  </a:effectLst>
                  <a:cs typeface="+mn-ea"/>
                  <a:sym typeface="+mn-lt"/>
                </a:rPr>
                <a:t>（贝尚湾二手）</a:t>
              </a:r>
            </a:p>
          </p:txBody>
        </p:sp>
        <p:sp>
          <p:nvSpPr>
            <p:cNvPr id="72" name="矩形 71">
              <a:extLst>
                <a:ext uri="{FF2B5EF4-FFF2-40B4-BE49-F238E27FC236}">
                  <a16:creationId xmlns:a16="http://schemas.microsoft.com/office/drawing/2014/main" id="{88EFD7E0-6A47-4773-A51A-C02BA409068B}"/>
                </a:ext>
              </a:extLst>
            </p:cNvPr>
            <p:cNvSpPr/>
            <p:nvPr/>
          </p:nvSpPr>
          <p:spPr>
            <a:xfrm>
              <a:off x="5745274" y="2912573"/>
              <a:ext cx="1127856" cy="74654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新桥</a:t>
              </a:r>
              <a:endParaRPr kumimoji="0" lang="en-US" altLang="zh-CN" sz="9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lvl="0" algn="ctr" eaLnBrk="0" fontAlgn="base" hangingPunct="0">
                <a:spcBef>
                  <a:spcPct val="0"/>
                </a:spcBef>
                <a:spcAft>
                  <a:spcPct val="0"/>
                </a:spcAft>
                <a:defRPr/>
              </a:pPr>
              <a:r>
                <a:rPr lang="zh-CN" altLang="en-US" sz="1000" b="1" kern="0" dirty="0">
                  <a:solidFill>
                    <a:srgbClr val="000000"/>
                  </a:solidFill>
                  <a:effectLst>
                    <a:outerShdw blurRad="38100" dist="38100" dir="2700000" algn="tl">
                      <a:srgbClr val="000000">
                        <a:alpha val="43137"/>
                      </a:srgbClr>
                    </a:outerShdw>
                  </a:effectLst>
                  <a:cs typeface="+mn-ea"/>
                  <a:sym typeface="+mn-lt"/>
                </a:rPr>
                <a:t>高层</a:t>
              </a:r>
              <a:r>
                <a:rPr lang="en-US" altLang="zh-CN" sz="1000" b="1" kern="0" dirty="0">
                  <a:solidFill>
                    <a:srgbClr val="000000"/>
                  </a:solidFill>
                  <a:effectLst>
                    <a:outerShdw blurRad="38100" dist="38100" dir="2700000" algn="tl">
                      <a:srgbClr val="000000">
                        <a:alpha val="43137"/>
                      </a:srgbClr>
                    </a:outerShdw>
                  </a:effectLst>
                  <a:cs typeface="+mn-ea"/>
                  <a:sym typeface="+mn-lt"/>
                </a:rPr>
                <a:t>4.2-5.4w</a:t>
              </a:r>
              <a:br>
                <a:rPr lang="en-US" altLang="zh-CN" sz="1000" b="1" kern="0" dirty="0">
                  <a:solidFill>
                    <a:srgbClr val="000000"/>
                  </a:solidFill>
                  <a:effectLst>
                    <a:outerShdw blurRad="38100" dist="38100" dir="2700000" algn="tl">
                      <a:srgbClr val="000000">
                        <a:alpha val="43137"/>
                      </a:srgbClr>
                    </a:outerShdw>
                  </a:effectLst>
                  <a:cs typeface="+mn-ea"/>
                  <a:sym typeface="+mn-lt"/>
                </a:rPr>
              </a:br>
              <a:r>
                <a:rPr lang="zh-CN" altLang="en-US" sz="1000" b="1" kern="0" dirty="0">
                  <a:solidFill>
                    <a:srgbClr val="000000"/>
                  </a:solidFill>
                  <a:effectLst>
                    <a:outerShdw blurRad="38100" dist="38100" dir="2700000" algn="tl">
                      <a:srgbClr val="000000">
                        <a:alpha val="43137"/>
                      </a:srgbClr>
                    </a:outerShdw>
                  </a:effectLst>
                  <a:cs typeface="+mn-ea"/>
                  <a:sym typeface="+mn-lt"/>
                </a:rPr>
                <a:t>（金地双都会二手）</a:t>
              </a:r>
              <a:endParaRPr lang="en-US" altLang="zh-CN" sz="1000" b="1" kern="0" dirty="0">
                <a:solidFill>
                  <a:srgbClr val="000000"/>
                </a:solidFill>
                <a:effectLst>
                  <a:outerShdw blurRad="38100" dist="38100" dir="2700000" algn="tl">
                    <a:srgbClr val="000000">
                      <a:alpha val="43137"/>
                    </a:srgbClr>
                  </a:outerShdw>
                </a:effectLst>
                <a:cs typeface="+mn-ea"/>
                <a:sym typeface="+mn-lt"/>
              </a:endParaRPr>
            </a:p>
          </p:txBody>
        </p:sp>
        <p:sp>
          <p:nvSpPr>
            <p:cNvPr id="73" name="矩形 72">
              <a:extLst>
                <a:ext uri="{FF2B5EF4-FFF2-40B4-BE49-F238E27FC236}">
                  <a16:creationId xmlns:a16="http://schemas.microsoft.com/office/drawing/2014/main" id="{2F1F23BB-6441-4969-8DFF-44BA0DDB3FEC}"/>
                </a:ext>
              </a:extLst>
            </p:cNvPr>
            <p:cNvSpPr/>
            <p:nvPr/>
          </p:nvSpPr>
          <p:spPr>
            <a:xfrm>
              <a:off x="5016208" y="4389280"/>
              <a:ext cx="787254"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车墩</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cs typeface="+mn-ea"/>
                  <a:sym typeface="+mn-lt"/>
                </a:rPr>
                <a:t>3.0-3.6w</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sp>
          <p:nvSpPr>
            <p:cNvPr id="74" name="文本框 73">
              <a:extLst>
                <a:ext uri="{FF2B5EF4-FFF2-40B4-BE49-F238E27FC236}">
                  <a16:creationId xmlns:a16="http://schemas.microsoft.com/office/drawing/2014/main" id="{D237A69A-2A01-4569-8455-38BB97B391AC}"/>
                </a:ext>
              </a:extLst>
            </p:cNvPr>
            <p:cNvSpPr txBox="1"/>
            <p:nvPr/>
          </p:nvSpPr>
          <p:spPr>
            <a:xfrm>
              <a:off x="1550777" y="1642370"/>
              <a:ext cx="2354711" cy="233882"/>
            </a:xfrm>
            <a:prstGeom prst="rect">
              <a:avLst/>
            </a:prstGeom>
            <a:solidFill>
              <a:sysClr val="window" lastClr="FFFFFF">
                <a:lumMod val="85000"/>
              </a:sysClr>
            </a:solidFill>
          </p:spPr>
          <p:txBody>
            <a:bodyPr wrap="square" lIns="36000" tIns="36000" rIns="36000" bIns="36000">
              <a:spAutoFit/>
            </a:bodyPr>
            <a:lstStyle>
              <a:defPPr>
                <a:defRPr lang="zh-CN"/>
              </a:defPPr>
              <a:lvl1pPr marR="0" lvl="0" indent="0" algn="ctr" eaLnBrk="0" fontAlgn="base" hangingPunct="0">
                <a:lnSpc>
                  <a:spcPct val="100000"/>
                </a:lnSpc>
                <a:spcBef>
                  <a:spcPct val="0"/>
                </a:spcBef>
                <a:spcAft>
                  <a:spcPct val="0"/>
                </a:spcAft>
                <a:buClrTx/>
                <a:buSzTx/>
                <a:buFontTx/>
                <a:buNone/>
                <a:defRPr sz="1050" kern="0">
                  <a:solidFill>
                    <a:prstClr val="black"/>
                  </a:solidFill>
                  <a:latin typeface="Arial" panose="020B0604020202020204"/>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000" b="1" i="0" u="none" strike="noStrike" kern="0" cap="none" spc="0" normalizeH="0" baseline="0" noProof="0" dirty="0">
                  <a:ln>
                    <a:noFill/>
                  </a:ln>
                  <a:solidFill>
                    <a:prstClr val="black"/>
                  </a:solidFill>
                  <a:effectLst/>
                  <a:uLnTx/>
                  <a:uFillTx/>
                  <a:latin typeface="+mn-lt"/>
                  <a:ea typeface="+mn-ea"/>
                  <a:cs typeface="+mn-ea"/>
                  <a:sym typeface="+mn-lt"/>
                </a:rPr>
                <a:t>2025</a:t>
              </a:r>
              <a:r>
                <a:rPr kumimoji="0" lang="zh-CN" altLang="en-US" sz="1000" b="1" i="0" u="none" strike="noStrike" kern="0" cap="none" spc="0" normalizeH="0" baseline="0" noProof="0" dirty="0">
                  <a:ln>
                    <a:noFill/>
                  </a:ln>
                  <a:solidFill>
                    <a:prstClr val="black"/>
                  </a:solidFill>
                  <a:effectLst/>
                  <a:uLnTx/>
                  <a:uFillTx/>
                  <a:latin typeface="+mn-lt"/>
                  <a:ea typeface="+mn-ea"/>
                  <a:cs typeface="+mn-ea"/>
                  <a:sym typeface="+mn-lt"/>
                </a:rPr>
                <a:t>年松江各板块代表高层均价</a:t>
              </a:r>
            </a:p>
          </p:txBody>
        </p:sp>
        <p:sp>
          <p:nvSpPr>
            <p:cNvPr id="75" name="矩形 74">
              <a:extLst>
                <a:ext uri="{FF2B5EF4-FFF2-40B4-BE49-F238E27FC236}">
                  <a16:creationId xmlns:a16="http://schemas.microsoft.com/office/drawing/2014/main" id="{73D62C33-CEE5-4979-BC98-7B0593324E17}"/>
                </a:ext>
              </a:extLst>
            </p:cNvPr>
            <p:cNvSpPr/>
            <p:nvPr/>
          </p:nvSpPr>
          <p:spPr>
            <a:xfrm>
              <a:off x="3773465" y="3510037"/>
              <a:ext cx="947907"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松江新城</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5.2-5.4w</a:t>
              </a:r>
            </a:p>
          </p:txBody>
        </p:sp>
        <p:sp>
          <p:nvSpPr>
            <p:cNvPr id="76" name="矩形 75">
              <a:extLst>
                <a:ext uri="{FF2B5EF4-FFF2-40B4-BE49-F238E27FC236}">
                  <a16:creationId xmlns:a16="http://schemas.microsoft.com/office/drawing/2014/main" id="{69B57A3B-3A67-4A9A-9DF5-D195E9B79849}"/>
                </a:ext>
              </a:extLst>
            </p:cNvPr>
            <p:cNvSpPr/>
            <p:nvPr/>
          </p:nvSpPr>
          <p:spPr>
            <a:xfrm>
              <a:off x="4012485" y="4242998"/>
              <a:ext cx="947907" cy="4447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松江老城</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4.3-4.7w</a:t>
              </a:r>
            </a:p>
          </p:txBody>
        </p:sp>
      </p:grpSp>
      <p:pic>
        <p:nvPicPr>
          <p:cNvPr id="94" name="Picture 27" descr="f13">
            <a:extLst>
              <a:ext uri="{FF2B5EF4-FFF2-40B4-BE49-F238E27FC236}">
                <a16:creationId xmlns:a16="http://schemas.microsoft.com/office/drawing/2014/main" id="{D1BABD04-015C-4F4C-8700-552FD86EEAB4}"/>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3140" y="2631606"/>
            <a:ext cx="346134" cy="2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燕尾形 113">
            <a:extLst>
              <a:ext uri="{FF2B5EF4-FFF2-40B4-BE49-F238E27FC236}">
                <a16:creationId xmlns:a16="http://schemas.microsoft.com/office/drawing/2014/main" id="{9A779ECB-214F-4EFE-8CDF-E5E3E8FF19C3}"/>
              </a:ext>
            </a:extLst>
          </p:cNvPr>
          <p:cNvSpPr/>
          <p:nvPr/>
        </p:nvSpPr>
        <p:spPr>
          <a:xfrm rot="5400000">
            <a:off x="9775077" y="2501291"/>
            <a:ext cx="267617" cy="516210"/>
          </a:xfrm>
          <a:prstGeom prst="chevron">
            <a:avLst/>
          </a:prstGeom>
          <a:solidFill>
            <a:srgbClr val="000000">
              <a:lumMod val="85000"/>
              <a:lumOff val="15000"/>
            </a:srgbClr>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800" b="0" i="0" u="none" strike="noStrike" kern="0" cap="none" spc="0" normalizeH="0" baseline="0" noProof="0" dirty="0">
              <a:ln>
                <a:noFill/>
              </a:ln>
              <a:solidFill>
                <a:srgbClr val="000000"/>
              </a:solidFill>
              <a:effectLst/>
              <a:uLnTx/>
              <a:uFillTx/>
              <a:cs typeface="+mn-ea"/>
              <a:sym typeface="+mn-lt"/>
            </a:endParaRPr>
          </a:p>
        </p:txBody>
      </p:sp>
      <p:sp>
        <p:nvSpPr>
          <p:cNvPr id="96" name="燕尾形 114">
            <a:extLst>
              <a:ext uri="{FF2B5EF4-FFF2-40B4-BE49-F238E27FC236}">
                <a16:creationId xmlns:a16="http://schemas.microsoft.com/office/drawing/2014/main" id="{3CD18FAF-5BE9-45B1-A83C-26C4FF404C2B}"/>
              </a:ext>
            </a:extLst>
          </p:cNvPr>
          <p:cNvSpPr/>
          <p:nvPr/>
        </p:nvSpPr>
        <p:spPr>
          <a:xfrm rot="5400000">
            <a:off x="9821440" y="5295663"/>
            <a:ext cx="267617" cy="516210"/>
          </a:xfrm>
          <a:prstGeom prst="chevron">
            <a:avLst/>
          </a:prstGeom>
          <a:solidFill>
            <a:srgbClr val="000000">
              <a:lumMod val="85000"/>
              <a:lumOff val="15000"/>
            </a:srgbClr>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800" b="0" i="0" u="none" strike="noStrike" kern="0" cap="none" spc="0" normalizeH="0" baseline="0" noProof="0" dirty="0">
              <a:ln>
                <a:noFill/>
              </a:ln>
              <a:solidFill>
                <a:srgbClr val="000000"/>
              </a:solidFill>
              <a:effectLst/>
              <a:uLnTx/>
              <a:uFillTx/>
              <a:cs typeface="+mn-ea"/>
              <a:sym typeface="+mn-lt"/>
            </a:endParaRPr>
          </a:p>
        </p:txBody>
      </p:sp>
      <p:sp>
        <p:nvSpPr>
          <p:cNvPr id="97" name="TextBox 79">
            <a:extLst>
              <a:ext uri="{FF2B5EF4-FFF2-40B4-BE49-F238E27FC236}">
                <a16:creationId xmlns:a16="http://schemas.microsoft.com/office/drawing/2014/main" id="{90179191-CC17-4DD5-A87B-5D060908C3DD}"/>
              </a:ext>
            </a:extLst>
          </p:cNvPr>
          <p:cNvSpPr txBox="1"/>
          <p:nvPr/>
        </p:nvSpPr>
        <p:spPr>
          <a:xfrm>
            <a:off x="8265578" y="3325994"/>
            <a:ext cx="3227676" cy="923330"/>
          </a:xfrm>
          <a:prstGeom prst="rect">
            <a:avLst/>
          </a:prstGeom>
          <a:solidFill>
            <a:srgbClr val="8A9FC2"/>
          </a:solidFill>
        </p:spPr>
        <p:txBody>
          <a:bodyPr wrap="square" lIns="0" rIns="0" rtlCol="0">
            <a:spAutoFit/>
          </a:bodyPr>
          <a:lstStyle>
            <a:defPPr>
              <a:defRPr lang="zh-CN"/>
            </a:defPPr>
            <a:lvl1pPr>
              <a:defRPr b="1">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bg1"/>
                </a:solidFill>
                <a:latin typeface="宋体" panose="02010600030101010101" pitchFamily="2" charset="-122"/>
                <a:ea typeface="宋体" panose="02010600030101010101" pitchFamily="2" charset="-122"/>
              </a:defRPr>
            </a:lvl2pPr>
            <a:lvl3pPr>
              <a:defRPr>
                <a:solidFill>
                  <a:schemeClr val="bg1"/>
                </a:solidFill>
                <a:latin typeface="宋体" panose="02010600030101010101" pitchFamily="2" charset="-122"/>
                <a:ea typeface="宋体" panose="02010600030101010101" pitchFamily="2" charset="-122"/>
              </a:defRPr>
            </a:lvl3pPr>
            <a:lvl4pPr>
              <a:defRPr>
                <a:solidFill>
                  <a:schemeClr val="bg1"/>
                </a:solidFill>
                <a:latin typeface="宋体" panose="02010600030101010101" pitchFamily="2" charset="-122"/>
                <a:ea typeface="宋体" panose="02010600030101010101" pitchFamily="2" charset="-122"/>
              </a:defRPr>
            </a:lvl4pPr>
            <a:lvl5pPr>
              <a:defRPr>
                <a:solidFill>
                  <a:schemeClr val="bg1"/>
                </a:solidFill>
                <a:latin typeface="宋体" panose="02010600030101010101" pitchFamily="2" charset="-122"/>
                <a:ea typeface="宋体" panose="02010600030101010101" pitchFamily="2" charset="-122"/>
              </a:defRPr>
            </a:lvl5pPr>
            <a:lvl6pPr>
              <a:defRPr>
                <a:solidFill>
                  <a:schemeClr val="bg1"/>
                </a:solidFill>
                <a:latin typeface="宋体" panose="02010600030101010101" pitchFamily="2" charset="-122"/>
                <a:ea typeface="宋体" panose="02010600030101010101" pitchFamily="2" charset="-122"/>
              </a:defRPr>
            </a:lvl6pPr>
            <a:lvl7pPr>
              <a:defRPr>
                <a:solidFill>
                  <a:schemeClr val="bg1"/>
                </a:solidFill>
                <a:latin typeface="宋体" panose="02010600030101010101" pitchFamily="2" charset="-122"/>
                <a:ea typeface="宋体" panose="02010600030101010101" pitchFamily="2" charset="-122"/>
              </a:defRPr>
            </a:lvl7pPr>
            <a:lvl8pPr>
              <a:defRPr>
                <a:solidFill>
                  <a:schemeClr val="bg1"/>
                </a:solidFill>
                <a:latin typeface="宋体" panose="02010600030101010101" pitchFamily="2" charset="-122"/>
                <a:ea typeface="宋体" panose="02010600030101010101" pitchFamily="2" charset="-122"/>
              </a:defRPr>
            </a:lvl8pPr>
            <a:lvl9pPr>
              <a:defRPr>
                <a:solidFill>
                  <a:schemeClr val="bg1"/>
                </a:solidFill>
                <a:latin typeface="宋体" panose="02010600030101010101" pitchFamily="2" charset="-122"/>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kern="0" dirty="0">
                <a:solidFill>
                  <a:srgbClr val="C00000"/>
                </a:solidFill>
                <a:latin typeface="+mn-lt"/>
                <a:ea typeface="+mn-ea"/>
                <a:cs typeface="+mn-ea"/>
                <a:sym typeface="+mn-lt"/>
              </a:rPr>
              <a:t>[</a:t>
            </a:r>
            <a:r>
              <a:rPr lang="zh-CN" altLang="en-US" sz="1000" kern="0" dirty="0">
                <a:solidFill>
                  <a:srgbClr val="C00000"/>
                </a:solidFill>
                <a:latin typeface="+mn-lt"/>
                <a:ea typeface="+mn-ea"/>
                <a:cs typeface="+mn-ea"/>
                <a:sym typeface="+mn-lt"/>
              </a:rPr>
              <a:t>泗泾</a:t>
            </a:r>
            <a:r>
              <a:rPr lang="en-US" altLang="zh-CN" sz="1000" kern="0" dirty="0">
                <a:solidFill>
                  <a:srgbClr val="C00000"/>
                </a:solidFill>
                <a:latin typeface="+mn-lt"/>
                <a:ea typeface="+mn-ea"/>
                <a:cs typeface="+mn-ea"/>
                <a:sym typeface="+mn-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0" dirty="0">
                <a:solidFill>
                  <a:srgbClr val="C00000"/>
                </a:solidFill>
                <a:latin typeface="+mn-lt"/>
                <a:ea typeface="+mn-ea"/>
                <a:cs typeface="+mn-ea"/>
                <a:sym typeface="+mn-lt"/>
              </a:rPr>
              <a:t>近闵行轨交板块、发展成熟、外溢客为主 </a:t>
            </a:r>
            <a:r>
              <a:rPr lang="en-US" altLang="zh-CN" sz="1000" kern="0" dirty="0">
                <a:solidFill>
                  <a:srgbClr val="C00000"/>
                </a:solidFill>
                <a:latin typeface="+mn-lt"/>
                <a:ea typeface="+mn-ea"/>
                <a:cs typeface="+mn-ea"/>
                <a:sym typeface="+mn-lt"/>
              </a:rPr>
              <a:t>4.4-5.1w</a:t>
            </a:r>
          </a:p>
          <a:p>
            <a:pPr lvl="0" algn="ctr" eaLnBrk="1" fontAlgn="auto" hangingPunct="1">
              <a:spcBef>
                <a:spcPts val="600"/>
              </a:spcBef>
              <a:spcAft>
                <a:spcPts val="0"/>
              </a:spcAft>
              <a:defRPr/>
            </a:pPr>
            <a:r>
              <a:rPr lang="en-US" altLang="zh-CN" sz="1200" kern="0" dirty="0">
                <a:solidFill>
                  <a:schemeClr val="tx1"/>
                </a:solidFill>
                <a:latin typeface="+mn-lt"/>
                <a:ea typeface="+mn-ea"/>
                <a:cs typeface="+mn-ea"/>
                <a:sym typeface="+mn-lt"/>
              </a:rPr>
              <a:t> [</a:t>
            </a:r>
            <a:r>
              <a:rPr lang="zh-CN" altLang="en-US" sz="1200" kern="0" dirty="0">
                <a:solidFill>
                  <a:schemeClr val="tx1"/>
                </a:solidFill>
                <a:latin typeface="+mn-lt"/>
                <a:ea typeface="+mn-ea"/>
                <a:cs typeface="+mn-ea"/>
                <a:sym typeface="+mn-lt"/>
              </a:rPr>
              <a:t>洞泾</a:t>
            </a:r>
            <a:r>
              <a:rPr lang="en-US" altLang="zh-CN" sz="1200" kern="0" dirty="0">
                <a:solidFill>
                  <a:schemeClr val="tx1"/>
                </a:solidFill>
                <a:latin typeface="+mn-lt"/>
                <a:ea typeface="+mn-ea"/>
                <a:cs typeface="+mn-ea"/>
                <a:sym typeface="+mn-lt"/>
              </a:rPr>
              <a:t>] </a:t>
            </a:r>
          </a:p>
          <a:p>
            <a:pPr algn="ctr" eaLnBrk="1" fontAlgn="auto" hangingPunct="1">
              <a:spcBef>
                <a:spcPts val="600"/>
              </a:spcBef>
              <a:spcAft>
                <a:spcPts val="0"/>
              </a:spcAft>
              <a:defRPr/>
            </a:pPr>
            <a:r>
              <a:rPr lang="zh-CN" altLang="en-US" sz="1000" kern="0" dirty="0">
                <a:solidFill>
                  <a:schemeClr val="tx1"/>
                </a:solidFill>
                <a:latin typeface="+mn-lt"/>
                <a:ea typeface="+mn-ea"/>
                <a:cs typeface="+mn-ea"/>
                <a:sym typeface="+mn-lt"/>
              </a:rPr>
              <a:t>近闵行双轨交板块、发展成长中 </a:t>
            </a:r>
            <a:r>
              <a:rPr lang="en-US" altLang="zh-CN" sz="1000" kern="0" dirty="0">
                <a:solidFill>
                  <a:schemeClr val="tx1"/>
                </a:solidFill>
                <a:latin typeface="+mn-lt"/>
                <a:ea typeface="+mn-ea"/>
                <a:cs typeface="+mn-ea"/>
                <a:sym typeface="+mn-lt"/>
              </a:rPr>
              <a:t>4.2-4.6w</a:t>
            </a:r>
          </a:p>
        </p:txBody>
      </p:sp>
      <p:sp>
        <p:nvSpPr>
          <p:cNvPr id="98" name="TextBox 79">
            <a:extLst>
              <a:ext uri="{FF2B5EF4-FFF2-40B4-BE49-F238E27FC236}">
                <a16:creationId xmlns:a16="http://schemas.microsoft.com/office/drawing/2014/main" id="{3D94436C-DEE6-4161-AB11-5922437903A2}"/>
              </a:ext>
            </a:extLst>
          </p:cNvPr>
          <p:cNvSpPr txBox="1"/>
          <p:nvPr/>
        </p:nvSpPr>
        <p:spPr>
          <a:xfrm>
            <a:off x="8265899" y="2189569"/>
            <a:ext cx="3227676" cy="923330"/>
          </a:xfrm>
          <a:prstGeom prst="rect">
            <a:avLst/>
          </a:prstGeom>
          <a:solidFill>
            <a:srgbClr val="D9A17A"/>
          </a:solidFill>
        </p:spPr>
        <p:txBody>
          <a:bodyPr wrap="square" rtlCol="0">
            <a:spAutoFit/>
          </a:bodyPr>
          <a:lstStyle>
            <a:defPPr>
              <a:defRPr lang="zh-CN"/>
            </a:defPPr>
            <a:lvl1pPr>
              <a:defRPr b="1">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bg1"/>
                </a:solidFill>
                <a:latin typeface="宋体" panose="02010600030101010101" pitchFamily="2" charset="-122"/>
                <a:ea typeface="宋体" panose="02010600030101010101" pitchFamily="2" charset="-122"/>
              </a:defRPr>
            </a:lvl2pPr>
            <a:lvl3pPr>
              <a:defRPr>
                <a:solidFill>
                  <a:schemeClr val="bg1"/>
                </a:solidFill>
                <a:latin typeface="宋体" panose="02010600030101010101" pitchFamily="2" charset="-122"/>
                <a:ea typeface="宋体" panose="02010600030101010101" pitchFamily="2" charset="-122"/>
              </a:defRPr>
            </a:lvl3pPr>
            <a:lvl4pPr>
              <a:defRPr>
                <a:solidFill>
                  <a:schemeClr val="bg1"/>
                </a:solidFill>
                <a:latin typeface="宋体" panose="02010600030101010101" pitchFamily="2" charset="-122"/>
                <a:ea typeface="宋体" panose="02010600030101010101" pitchFamily="2" charset="-122"/>
              </a:defRPr>
            </a:lvl4pPr>
            <a:lvl5pPr>
              <a:defRPr>
                <a:solidFill>
                  <a:schemeClr val="bg1"/>
                </a:solidFill>
                <a:latin typeface="宋体" panose="02010600030101010101" pitchFamily="2" charset="-122"/>
                <a:ea typeface="宋体" panose="02010600030101010101" pitchFamily="2" charset="-122"/>
              </a:defRPr>
            </a:lvl5pPr>
            <a:lvl6pPr>
              <a:defRPr>
                <a:solidFill>
                  <a:schemeClr val="bg1"/>
                </a:solidFill>
                <a:latin typeface="宋体" panose="02010600030101010101" pitchFamily="2" charset="-122"/>
                <a:ea typeface="宋体" panose="02010600030101010101" pitchFamily="2" charset="-122"/>
              </a:defRPr>
            </a:lvl6pPr>
            <a:lvl7pPr>
              <a:defRPr>
                <a:solidFill>
                  <a:schemeClr val="bg1"/>
                </a:solidFill>
                <a:latin typeface="宋体" panose="02010600030101010101" pitchFamily="2" charset="-122"/>
                <a:ea typeface="宋体" panose="02010600030101010101" pitchFamily="2" charset="-122"/>
              </a:defRPr>
            </a:lvl7pPr>
            <a:lvl8pPr>
              <a:defRPr>
                <a:solidFill>
                  <a:schemeClr val="bg1"/>
                </a:solidFill>
                <a:latin typeface="宋体" panose="02010600030101010101" pitchFamily="2" charset="-122"/>
                <a:ea typeface="宋体" panose="02010600030101010101" pitchFamily="2" charset="-122"/>
              </a:defRPr>
            </a:lvl8pPr>
            <a:lvl9pPr>
              <a:defRPr>
                <a:solidFill>
                  <a:schemeClr val="bg1"/>
                </a:solidFill>
                <a:latin typeface="宋体" panose="02010600030101010101" pitchFamily="2" charset="-122"/>
                <a:ea typeface="宋体" panose="02010600030101010101" pitchFamily="2" charset="-122"/>
              </a:defRPr>
            </a:lvl9pPr>
          </a:lstStyle>
          <a:p>
            <a:pPr lvl="0" algn="ctr" eaLnBrk="1" fontAlgn="auto" hangingPunct="1">
              <a:spcBef>
                <a:spcPts val="0"/>
              </a:spcBef>
              <a:spcAft>
                <a:spcPts val="0"/>
              </a:spcAft>
              <a:defRPr/>
            </a:pPr>
            <a:r>
              <a:rPr kumimoji="0" lang="en-US" altLang="zh-CN" sz="1200" b="1"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1200" b="1" i="0" u="none" strike="noStrike" kern="0" cap="none" spc="0" normalizeH="0" baseline="0" noProof="0" dirty="0">
                <a:ln>
                  <a:noFill/>
                </a:ln>
                <a:solidFill>
                  <a:schemeClr val="tx1"/>
                </a:solidFill>
                <a:effectLst/>
                <a:uLnTx/>
                <a:uFillTx/>
                <a:latin typeface="+mn-lt"/>
                <a:ea typeface="+mn-ea"/>
                <a:cs typeface="+mn-ea"/>
                <a:sym typeface="+mn-lt"/>
              </a:rPr>
              <a:t>松江新城</a:t>
            </a:r>
            <a:r>
              <a:rPr kumimoji="0" lang="en-US" altLang="zh-CN" sz="1200" b="1" i="0" u="none" strike="noStrike" kern="0" cap="none" spc="0" normalizeH="0" baseline="0" noProof="0" dirty="0">
                <a:ln>
                  <a:noFill/>
                </a:ln>
                <a:solidFill>
                  <a:schemeClr val="tx1"/>
                </a:solidFill>
                <a:effectLst/>
                <a:uLnTx/>
                <a:uFillTx/>
                <a:latin typeface="+mn-lt"/>
                <a:ea typeface="+mn-ea"/>
                <a:cs typeface="+mn-ea"/>
                <a:sym typeface="+mn-lt"/>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chemeClr val="tx1"/>
                </a:solidFill>
                <a:effectLst/>
                <a:uLnTx/>
                <a:uFillTx/>
                <a:latin typeface="+mn-lt"/>
                <a:ea typeface="+mn-ea"/>
                <a:cs typeface="+mn-ea"/>
                <a:sym typeface="+mn-lt"/>
              </a:rPr>
              <a:t>松江新城核心，松江价格高地，</a:t>
            </a:r>
            <a:r>
              <a:rPr kumimoji="0" lang="en-US" altLang="zh-CN" sz="1000" b="1" i="0" u="none" strike="noStrike" kern="0" cap="none" spc="0" normalizeH="0" baseline="0" noProof="0" dirty="0">
                <a:ln>
                  <a:noFill/>
                </a:ln>
                <a:solidFill>
                  <a:schemeClr val="tx1"/>
                </a:solidFill>
                <a:effectLst/>
                <a:uLnTx/>
                <a:uFillTx/>
                <a:latin typeface="+mn-lt"/>
                <a:ea typeface="+mn-ea"/>
                <a:cs typeface="+mn-ea"/>
                <a:sym typeface="+mn-lt"/>
              </a:rPr>
              <a:t>5.1-5.8w</a:t>
            </a:r>
          </a:p>
          <a:p>
            <a:pPr algn="ctr">
              <a:defRPr/>
            </a:pPr>
            <a:r>
              <a:rPr lang="en-US" altLang="zh-CN" sz="1200" kern="0" dirty="0">
                <a:solidFill>
                  <a:srgbClr val="000000">
                    <a:lumMod val="95000"/>
                    <a:lumOff val="5000"/>
                  </a:srgbClr>
                </a:solidFill>
                <a:latin typeface="+mn-lt"/>
                <a:ea typeface="+mn-ea"/>
                <a:cs typeface="+mn-ea"/>
                <a:sym typeface="+mn-lt"/>
              </a:rPr>
              <a:t>[</a:t>
            </a:r>
            <a:r>
              <a:rPr lang="zh-CN" altLang="en-US" sz="1200" kern="0" dirty="0">
                <a:solidFill>
                  <a:srgbClr val="000000">
                    <a:lumMod val="95000"/>
                    <a:lumOff val="5000"/>
                  </a:srgbClr>
                </a:solidFill>
                <a:latin typeface="+mn-lt"/>
                <a:ea typeface="+mn-ea"/>
                <a:cs typeface="+mn-ea"/>
                <a:sym typeface="+mn-lt"/>
              </a:rPr>
              <a:t>九亭</a:t>
            </a:r>
            <a:r>
              <a:rPr lang="en-US" altLang="zh-CN" sz="1200" kern="0" dirty="0">
                <a:solidFill>
                  <a:srgbClr val="000000">
                    <a:lumMod val="95000"/>
                    <a:lumOff val="5000"/>
                  </a:srgbClr>
                </a:solidFill>
                <a:latin typeface="+mn-lt"/>
                <a:ea typeface="+mn-ea"/>
                <a:cs typeface="+mn-ea"/>
                <a:sym typeface="+mn-lt"/>
              </a:rPr>
              <a:t>]</a:t>
            </a:r>
          </a:p>
          <a:p>
            <a:pPr algn="ctr">
              <a:defRPr/>
            </a:pPr>
            <a:r>
              <a:rPr lang="zh-CN" altLang="en-US" sz="1000" kern="0" dirty="0">
                <a:solidFill>
                  <a:srgbClr val="000000">
                    <a:lumMod val="95000"/>
                    <a:lumOff val="5000"/>
                  </a:srgbClr>
                </a:solidFill>
                <a:latin typeface="+mn-lt"/>
                <a:ea typeface="+mn-ea"/>
                <a:cs typeface="+mn-ea"/>
                <a:sym typeface="+mn-lt"/>
              </a:rPr>
              <a:t>紧邻闵行、虹桥，轨交一站直达，</a:t>
            </a:r>
            <a:r>
              <a:rPr lang="en-US" altLang="zh-CN" sz="1000" kern="0" dirty="0">
                <a:solidFill>
                  <a:srgbClr val="000000">
                    <a:lumMod val="95000"/>
                    <a:lumOff val="5000"/>
                  </a:srgbClr>
                </a:solidFill>
                <a:latin typeface="+mn-lt"/>
                <a:ea typeface="+mn-ea"/>
                <a:cs typeface="+mn-ea"/>
                <a:sym typeface="+mn-lt"/>
              </a:rPr>
              <a:t>5.7-6.7w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99" name="TextBox 79">
            <a:extLst>
              <a:ext uri="{FF2B5EF4-FFF2-40B4-BE49-F238E27FC236}">
                <a16:creationId xmlns:a16="http://schemas.microsoft.com/office/drawing/2014/main" id="{8AADFD00-7E7E-4CB4-9EF7-D96BFA331D4F}"/>
              </a:ext>
            </a:extLst>
          </p:cNvPr>
          <p:cNvSpPr txBox="1"/>
          <p:nvPr/>
        </p:nvSpPr>
        <p:spPr>
          <a:xfrm>
            <a:off x="8303222" y="6090982"/>
            <a:ext cx="3273852" cy="430887"/>
          </a:xfrm>
          <a:prstGeom prst="rect">
            <a:avLst/>
          </a:prstGeom>
          <a:solidFill>
            <a:srgbClr val="F8E4A7"/>
          </a:solidFill>
        </p:spPr>
        <p:txBody>
          <a:bodyPr wrap="square" lIns="0" rIns="0" rtlCol="0">
            <a:spAutoFit/>
          </a:bodyPr>
          <a:lstStyle>
            <a:defPPr>
              <a:defRPr lang="zh-CN"/>
            </a:defPPr>
            <a:lvl1pPr>
              <a:defRPr b="1">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bg1"/>
                </a:solidFill>
                <a:latin typeface="宋体" panose="02010600030101010101" pitchFamily="2" charset="-122"/>
                <a:ea typeface="宋体" panose="02010600030101010101" pitchFamily="2" charset="-122"/>
              </a:defRPr>
            </a:lvl2pPr>
            <a:lvl3pPr>
              <a:defRPr>
                <a:solidFill>
                  <a:schemeClr val="bg1"/>
                </a:solidFill>
                <a:latin typeface="宋体" panose="02010600030101010101" pitchFamily="2" charset="-122"/>
                <a:ea typeface="宋体" panose="02010600030101010101" pitchFamily="2" charset="-122"/>
              </a:defRPr>
            </a:lvl3pPr>
            <a:lvl4pPr>
              <a:defRPr>
                <a:solidFill>
                  <a:schemeClr val="bg1"/>
                </a:solidFill>
                <a:latin typeface="宋体" panose="02010600030101010101" pitchFamily="2" charset="-122"/>
                <a:ea typeface="宋体" panose="02010600030101010101" pitchFamily="2" charset="-122"/>
              </a:defRPr>
            </a:lvl4pPr>
            <a:lvl5pPr>
              <a:defRPr>
                <a:solidFill>
                  <a:schemeClr val="bg1"/>
                </a:solidFill>
                <a:latin typeface="宋体" panose="02010600030101010101" pitchFamily="2" charset="-122"/>
                <a:ea typeface="宋体" panose="02010600030101010101" pitchFamily="2" charset="-122"/>
              </a:defRPr>
            </a:lvl5pPr>
            <a:lvl6pPr>
              <a:defRPr>
                <a:solidFill>
                  <a:schemeClr val="bg1"/>
                </a:solidFill>
                <a:latin typeface="宋体" panose="02010600030101010101" pitchFamily="2" charset="-122"/>
                <a:ea typeface="宋体" panose="02010600030101010101" pitchFamily="2" charset="-122"/>
              </a:defRPr>
            </a:lvl6pPr>
            <a:lvl7pPr>
              <a:defRPr>
                <a:solidFill>
                  <a:schemeClr val="bg1"/>
                </a:solidFill>
                <a:latin typeface="宋体" panose="02010600030101010101" pitchFamily="2" charset="-122"/>
                <a:ea typeface="宋体" panose="02010600030101010101" pitchFamily="2" charset="-122"/>
              </a:defRPr>
            </a:lvl7pPr>
            <a:lvl8pPr>
              <a:defRPr>
                <a:solidFill>
                  <a:schemeClr val="bg1"/>
                </a:solidFill>
                <a:latin typeface="宋体" panose="02010600030101010101" pitchFamily="2" charset="-122"/>
                <a:ea typeface="宋体" panose="02010600030101010101" pitchFamily="2" charset="-122"/>
              </a:defRPr>
            </a:lvl8pPr>
            <a:lvl9pPr>
              <a:defRPr>
                <a:solidFill>
                  <a:schemeClr val="bg1"/>
                </a:solidFill>
                <a:latin typeface="宋体" panose="02010600030101010101" pitchFamily="2" charset="-122"/>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lumMod val="95000"/>
                    <a:lumOff val="5000"/>
                  </a:srgbClr>
                </a:solidFill>
                <a:effectLst/>
                <a:uLnTx/>
                <a:uFillTx/>
                <a:latin typeface="+mn-lt"/>
                <a:ea typeface="+mn-ea"/>
                <a:cs typeface="+mn-ea"/>
                <a:sym typeface="+mn-lt"/>
              </a:rPr>
              <a:t>[</a:t>
            </a:r>
            <a:r>
              <a:rPr kumimoji="0" lang="zh-CN" altLang="en-US" sz="1200" b="1" i="0" u="none" strike="noStrike" kern="0" cap="none" spc="0" normalizeH="0" baseline="0" noProof="0" dirty="0">
                <a:ln>
                  <a:noFill/>
                </a:ln>
                <a:solidFill>
                  <a:srgbClr val="000000">
                    <a:lumMod val="95000"/>
                    <a:lumOff val="5000"/>
                  </a:srgbClr>
                </a:solidFill>
                <a:effectLst/>
                <a:uLnTx/>
                <a:uFillTx/>
                <a:latin typeface="+mn-lt"/>
                <a:ea typeface="+mn-ea"/>
                <a:cs typeface="+mn-ea"/>
                <a:sym typeface="+mn-lt"/>
              </a:rPr>
              <a:t>小昆山</a:t>
            </a:r>
            <a:r>
              <a:rPr kumimoji="0" lang="en-US" altLang="zh-CN" sz="1200" b="1" i="0" u="none" strike="noStrike" kern="0" cap="none" spc="0" normalizeH="0" baseline="0" noProof="0" dirty="0">
                <a:ln>
                  <a:noFill/>
                </a:ln>
                <a:solidFill>
                  <a:srgbClr val="000000">
                    <a:lumMod val="95000"/>
                    <a:lumOff val="5000"/>
                  </a:srgbClr>
                </a:solidFill>
                <a:effectLst/>
                <a:uLnTx/>
                <a:uFillTx/>
                <a:latin typeface="+mn-lt"/>
                <a:ea typeface="+mn-ea"/>
                <a:cs typeface="+mn-ea"/>
                <a:sym typeface="+mn-lt"/>
              </a:rPr>
              <a:t>] [</a:t>
            </a:r>
            <a:r>
              <a:rPr kumimoji="0" lang="zh-CN" altLang="en-US" sz="1200" b="1" i="0" u="none" strike="noStrike" kern="0" cap="none" spc="0" normalizeH="0" baseline="0" noProof="0" dirty="0">
                <a:ln>
                  <a:noFill/>
                </a:ln>
                <a:solidFill>
                  <a:srgbClr val="000000">
                    <a:lumMod val="95000"/>
                    <a:lumOff val="5000"/>
                  </a:srgbClr>
                </a:solidFill>
                <a:effectLst/>
                <a:uLnTx/>
                <a:uFillTx/>
                <a:latin typeface="+mn-lt"/>
                <a:ea typeface="+mn-ea"/>
                <a:cs typeface="+mn-ea"/>
                <a:sym typeface="+mn-lt"/>
              </a:rPr>
              <a:t>车墩</a:t>
            </a:r>
            <a:r>
              <a:rPr kumimoji="0" lang="en-US" altLang="zh-CN" sz="1200" b="1" i="0" u="none" strike="noStrike" kern="0" cap="none" spc="0" normalizeH="0" baseline="0" noProof="0" dirty="0">
                <a:ln>
                  <a:noFill/>
                </a:ln>
                <a:solidFill>
                  <a:srgbClr val="000000">
                    <a:lumMod val="95000"/>
                    <a:lumOff val="5000"/>
                  </a:srgbClr>
                </a:solidFill>
                <a:effectLst/>
                <a:uLnTx/>
                <a:uFillTx/>
                <a:latin typeface="+mn-lt"/>
                <a:ea typeface="+mn-ea"/>
                <a:cs typeface="+mn-ea"/>
                <a:sym typeface="+mn-lt"/>
              </a:rPr>
              <a:t>] 3.0-3.7w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000000"/>
                </a:solidFill>
                <a:effectLst/>
                <a:uLnTx/>
                <a:uFillTx/>
                <a:latin typeface="+mn-lt"/>
                <a:ea typeface="+mn-ea"/>
                <a:cs typeface="+mn-ea"/>
                <a:sym typeface="+mn-lt"/>
              </a:rPr>
              <a:t>松江价格最低区，交通、配套不完善</a:t>
            </a:r>
            <a:endParaRPr kumimoji="0" lang="en-US" altLang="zh-CN" sz="1000" b="1"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100" name="文本框 99">
            <a:extLst>
              <a:ext uri="{FF2B5EF4-FFF2-40B4-BE49-F238E27FC236}">
                <a16:creationId xmlns:a16="http://schemas.microsoft.com/office/drawing/2014/main" id="{FCCC7C99-AEE6-415A-B1E0-AEA1E39CC039}"/>
              </a:ext>
            </a:extLst>
          </p:cNvPr>
          <p:cNvSpPr txBox="1"/>
          <p:nvPr/>
        </p:nvSpPr>
        <p:spPr>
          <a:xfrm>
            <a:off x="8951784" y="1927176"/>
            <a:ext cx="2023219"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D9A17A"/>
                </a:solidFill>
                <a:effectLst/>
                <a:uLnTx/>
                <a:uFillTx/>
                <a:cs typeface="+mn-ea"/>
                <a:sym typeface="+mn-lt"/>
              </a:rPr>
              <a:t>第一梯队</a:t>
            </a:r>
          </a:p>
        </p:txBody>
      </p:sp>
      <p:sp>
        <p:nvSpPr>
          <p:cNvPr id="101" name="文本框 100">
            <a:extLst>
              <a:ext uri="{FF2B5EF4-FFF2-40B4-BE49-F238E27FC236}">
                <a16:creationId xmlns:a16="http://schemas.microsoft.com/office/drawing/2014/main" id="{80E34CE7-352E-4B0E-B0AF-6FDE4F961D19}"/>
              </a:ext>
            </a:extLst>
          </p:cNvPr>
          <p:cNvSpPr txBox="1"/>
          <p:nvPr/>
        </p:nvSpPr>
        <p:spPr>
          <a:xfrm>
            <a:off x="8957307" y="3090522"/>
            <a:ext cx="2023219"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8A9EC1"/>
                </a:solidFill>
                <a:effectLst/>
                <a:uLnTx/>
                <a:uFillTx/>
                <a:cs typeface="+mn-ea"/>
                <a:sym typeface="+mn-lt"/>
              </a:rPr>
              <a:t>第二梯队</a:t>
            </a:r>
          </a:p>
        </p:txBody>
      </p:sp>
      <p:sp>
        <p:nvSpPr>
          <p:cNvPr id="102" name="文本框 101">
            <a:extLst>
              <a:ext uri="{FF2B5EF4-FFF2-40B4-BE49-F238E27FC236}">
                <a16:creationId xmlns:a16="http://schemas.microsoft.com/office/drawing/2014/main" id="{71FB6EC5-0060-41C7-A75F-EB903E573F17}"/>
              </a:ext>
            </a:extLst>
          </p:cNvPr>
          <p:cNvSpPr txBox="1"/>
          <p:nvPr/>
        </p:nvSpPr>
        <p:spPr>
          <a:xfrm>
            <a:off x="8964227" y="5834163"/>
            <a:ext cx="2023219"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DFD1A1"/>
                </a:solidFill>
                <a:effectLst/>
                <a:uLnTx/>
                <a:uFillTx/>
                <a:cs typeface="+mn-ea"/>
                <a:sym typeface="+mn-lt"/>
              </a:rPr>
              <a:t>第四梯队</a:t>
            </a:r>
          </a:p>
        </p:txBody>
      </p:sp>
      <p:sp>
        <p:nvSpPr>
          <p:cNvPr id="103" name="燕尾形 121">
            <a:extLst>
              <a:ext uri="{FF2B5EF4-FFF2-40B4-BE49-F238E27FC236}">
                <a16:creationId xmlns:a16="http://schemas.microsoft.com/office/drawing/2014/main" id="{BF13E61A-F0B9-494D-841C-241C80FC409E}"/>
              </a:ext>
            </a:extLst>
          </p:cNvPr>
          <p:cNvSpPr/>
          <p:nvPr/>
        </p:nvSpPr>
        <p:spPr>
          <a:xfrm rot="5400000">
            <a:off x="9835109" y="4093941"/>
            <a:ext cx="267617" cy="516210"/>
          </a:xfrm>
          <a:prstGeom prst="chevron">
            <a:avLst/>
          </a:prstGeom>
          <a:solidFill>
            <a:srgbClr val="000000">
              <a:lumMod val="85000"/>
              <a:lumOff val="15000"/>
            </a:srgbClr>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0" cap="none" spc="0" normalizeH="0" baseline="0" noProof="0" dirty="0">
              <a:ln>
                <a:noFill/>
              </a:ln>
              <a:solidFill>
                <a:srgbClr val="000000"/>
              </a:solidFill>
              <a:effectLst/>
              <a:uLnTx/>
              <a:uFillTx/>
              <a:cs typeface="+mn-ea"/>
              <a:sym typeface="+mn-lt"/>
            </a:endParaRPr>
          </a:p>
        </p:txBody>
      </p:sp>
      <p:sp>
        <p:nvSpPr>
          <p:cNvPr id="104" name="文本框 103">
            <a:extLst>
              <a:ext uri="{FF2B5EF4-FFF2-40B4-BE49-F238E27FC236}">
                <a16:creationId xmlns:a16="http://schemas.microsoft.com/office/drawing/2014/main" id="{7CABD8E4-DFA6-4B75-8E2D-C9CCE4877268}"/>
              </a:ext>
            </a:extLst>
          </p:cNvPr>
          <p:cNvSpPr txBox="1"/>
          <p:nvPr/>
        </p:nvSpPr>
        <p:spPr>
          <a:xfrm>
            <a:off x="8964227" y="4440181"/>
            <a:ext cx="2023219"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92D050"/>
                </a:solidFill>
                <a:effectLst/>
                <a:uLnTx/>
                <a:uFillTx/>
                <a:cs typeface="+mn-ea"/>
                <a:sym typeface="+mn-lt"/>
              </a:rPr>
              <a:t>第三梯队</a:t>
            </a:r>
          </a:p>
        </p:txBody>
      </p:sp>
      <p:sp>
        <p:nvSpPr>
          <p:cNvPr id="105" name="TextBox 79">
            <a:extLst>
              <a:ext uri="{FF2B5EF4-FFF2-40B4-BE49-F238E27FC236}">
                <a16:creationId xmlns:a16="http://schemas.microsoft.com/office/drawing/2014/main" id="{58829FD0-0C40-4BDA-A399-6F091F723D77}"/>
              </a:ext>
            </a:extLst>
          </p:cNvPr>
          <p:cNvSpPr txBox="1"/>
          <p:nvPr/>
        </p:nvSpPr>
        <p:spPr>
          <a:xfrm>
            <a:off x="8303222" y="4680647"/>
            <a:ext cx="3273852" cy="1138773"/>
          </a:xfrm>
          <a:prstGeom prst="rect">
            <a:avLst/>
          </a:prstGeom>
          <a:solidFill>
            <a:schemeClr val="accent4">
              <a:lumMod val="40000"/>
              <a:lumOff val="60000"/>
            </a:schemeClr>
          </a:solidFill>
        </p:spPr>
        <p:txBody>
          <a:bodyPr wrap="square" lIns="36000" rIns="0" rtlCol="0">
            <a:spAutoFit/>
          </a:bodyPr>
          <a:lstStyle>
            <a:defPPr>
              <a:defRPr lang="zh-CN"/>
            </a:defPPr>
            <a:lvl1pPr>
              <a:defRPr b="1">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bg1"/>
                </a:solidFill>
                <a:latin typeface="宋体" panose="02010600030101010101" pitchFamily="2" charset="-122"/>
                <a:ea typeface="宋体" panose="02010600030101010101" pitchFamily="2" charset="-122"/>
              </a:defRPr>
            </a:lvl2pPr>
            <a:lvl3pPr>
              <a:defRPr>
                <a:solidFill>
                  <a:schemeClr val="bg1"/>
                </a:solidFill>
                <a:latin typeface="宋体" panose="02010600030101010101" pitchFamily="2" charset="-122"/>
                <a:ea typeface="宋体" panose="02010600030101010101" pitchFamily="2" charset="-122"/>
              </a:defRPr>
            </a:lvl3pPr>
            <a:lvl4pPr>
              <a:defRPr>
                <a:solidFill>
                  <a:schemeClr val="bg1"/>
                </a:solidFill>
                <a:latin typeface="宋体" panose="02010600030101010101" pitchFamily="2" charset="-122"/>
                <a:ea typeface="宋体" panose="02010600030101010101" pitchFamily="2" charset="-122"/>
              </a:defRPr>
            </a:lvl4pPr>
            <a:lvl5pPr>
              <a:defRPr>
                <a:solidFill>
                  <a:schemeClr val="bg1"/>
                </a:solidFill>
                <a:latin typeface="宋体" panose="02010600030101010101" pitchFamily="2" charset="-122"/>
                <a:ea typeface="宋体" panose="02010600030101010101" pitchFamily="2" charset="-122"/>
              </a:defRPr>
            </a:lvl5pPr>
            <a:lvl6pPr>
              <a:defRPr>
                <a:solidFill>
                  <a:schemeClr val="bg1"/>
                </a:solidFill>
                <a:latin typeface="宋体" panose="02010600030101010101" pitchFamily="2" charset="-122"/>
                <a:ea typeface="宋体" panose="02010600030101010101" pitchFamily="2" charset="-122"/>
              </a:defRPr>
            </a:lvl6pPr>
            <a:lvl7pPr>
              <a:defRPr>
                <a:solidFill>
                  <a:schemeClr val="bg1"/>
                </a:solidFill>
                <a:latin typeface="宋体" panose="02010600030101010101" pitchFamily="2" charset="-122"/>
                <a:ea typeface="宋体" panose="02010600030101010101" pitchFamily="2" charset="-122"/>
              </a:defRPr>
            </a:lvl7pPr>
            <a:lvl8pPr>
              <a:defRPr>
                <a:solidFill>
                  <a:schemeClr val="bg1"/>
                </a:solidFill>
                <a:latin typeface="宋体" panose="02010600030101010101" pitchFamily="2" charset="-122"/>
                <a:ea typeface="宋体" panose="02010600030101010101" pitchFamily="2" charset="-122"/>
              </a:defRPr>
            </a:lvl8pPr>
            <a:lvl9pPr>
              <a:defRPr>
                <a:solidFill>
                  <a:schemeClr val="bg1"/>
                </a:solidFill>
                <a:latin typeface="宋体" panose="02010600030101010101" pitchFamily="2" charset="-122"/>
                <a:ea typeface="宋体" panose="02010600030101010101" pitchFamily="2" charset="-122"/>
              </a:defRPr>
            </a:lvl9pPr>
          </a:lstStyle>
          <a:p>
            <a:pPr lvl="0" algn="ctr" eaLnBrk="1" fontAlgn="auto" hangingPunct="1">
              <a:spcBef>
                <a:spcPts val="600"/>
              </a:spcBef>
              <a:spcAft>
                <a:spcPts val="0"/>
              </a:spcAft>
              <a:defRPr/>
            </a:pPr>
            <a:r>
              <a:rPr lang="en-US" altLang="zh-CN" sz="1200" kern="0" dirty="0">
                <a:solidFill>
                  <a:schemeClr val="tx1"/>
                </a:solidFill>
                <a:latin typeface="+mn-lt"/>
                <a:ea typeface="+mn-ea"/>
                <a:cs typeface="+mn-ea"/>
                <a:sym typeface="+mn-lt"/>
              </a:rPr>
              <a:t>[</a:t>
            </a:r>
            <a:r>
              <a:rPr lang="zh-CN" altLang="en-US" sz="1200" kern="0" dirty="0">
                <a:solidFill>
                  <a:schemeClr val="tx1"/>
                </a:solidFill>
                <a:latin typeface="+mn-lt"/>
                <a:ea typeface="+mn-ea"/>
                <a:cs typeface="+mn-ea"/>
                <a:sym typeface="+mn-lt"/>
              </a:rPr>
              <a:t>松江老城</a:t>
            </a:r>
            <a:r>
              <a:rPr lang="en-US" altLang="zh-CN" sz="1200" kern="0" dirty="0">
                <a:solidFill>
                  <a:schemeClr val="tx1"/>
                </a:solidFill>
                <a:latin typeface="+mn-lt"/>
                <a:ea typeface="+mn-ea"/>
                <a:cs typeface="+mn-ea"/>
                <a:sym typeface="+mn-lt"/>
              </a:rPr>
              <a:t>]</a:t>
            </a:r>
          </a:p>
          <a:p>
            <a:pPr lvl="0" algn="ctr" eaLnBrk="1" fontAlgn="auto" hangingPunct="1">
              <a:spcBef>
                <a:spcPts val="0"/>
              </a:spcBef>
              <a:spcAft>
                <a:spcPts val="0"/>
              </a:spcAft>
              <a:defRPr/>
            </a:pPr>
            <a:r>
              <a:rPr lang="zh-CN" altLang="en-US" sz="1000" kern="0" dirty="0">
                <a:solidFill>
                  <a:schemeClr val="tx1"/>
                </a:solidFill>
                <a:latin typeface="+mn-lt"/>
                <a:ea typeface="+mn-ea"/>
                <a:cs typeface="+mn-ea"/>
                <a:sym typeface="+mn-lt"/>
              </a:rPr>
              <a:t>本地客为主，较为封闭，</a:t>
            </a:r>
            <a:r>
              <a:rPr lang="en-US" altLang="zh-CN" sz="1000" kern="0" dirty="0">
                <a:solidFill>
                  <a:schemeClr val="tx1"/>
                </a:solidFill>
                <a:latin typeface="+mn-lt"/>
                <a:ea typeface="+mn-ea"/>
                <a:cs typeface="+mn-ea"/>
                <a:sym typeface="+mn-lt"/>
              </a:rPr>
              <a:t>4.3-4.7w</a:t>
            </a:r>
          </a:p>
          <a:p>
            <a:pPr algn="ctr" eaLnBrk="1" fontAlgn="auto" hangingPunct="1">
              <a:spcBef>
                <a:spcPts val="0"/>
              </a:spcBef>
              <a:spcAft>
                <a:spcPts val="0"/>
              </a:spcAft>
              <a:defRPr/>
            </a:pPr>
            <a:r>
              <a:rPr lang="en-US" altLang="zh-CN" sz="1200" kern="0" dirty="0">
                <a:solidFill>
                  <a:srgbClr val="000000"/>
                </a:solidFill>
                <a:latin typeface="+mn-lt"/>
                <a:ea typeface="+mn-ea"/>
                <a:cs typeface="+mn-ea"/>
                <a:sym typeface="+mn-lt"/>
              </a:rPr>
              <a:t>[</a:t>
            </a:r>
            <a:r>
              <a:rPr lang="zh-CN" altLang="en-US" sz="1200" kern="0" dirty="0">
                <a:solidFill>
                  <a:srgbClr val="000000"/>
                </a:solidFill>
                <a:latin typeface="+mn-lt"/>
                <a:ea typeface="+mn-ea"/>
                <a:cs typeface="+mn-ea"/>
                <a:sym typeface="+mn-lt"/>
              </a:rPr>
              <a:t>佘山</a:t>
            </a:r>
            <a:r>
              <a:rPr lang="en-US" altLang="zh-CN" sz="1200" kern="0" dirty="0">
                <a:solidFill>
                  <a:srgbClr val="000000"/>
                </a:solidFill>
                <a:latin typeface="+mn-lt"/>
                <a:ea typeface="+mn-ea"/>
                <a:cs typeface="+mn-ea"/>
                <a:sym typeface="+mn-lt"/>
              </a:rPr>
              <a:t>]</a:t>
            </a:r>
          </a:p>
          <a:p>
            <a:pPr algn="ctr" eaLnBrk="1" fontAlgn="auto" hangingPunct="1">
              <a:spcBef>
                <a:spcPts val="0"/>
              </a:spcBef>
              <a:spcAft>
                <a:spcPts val="0"/>
              </a:spcAft>
              <a:defRPr/>
            </a:pPr>
            <a:r>
              <a:rPr lang="zh-CN" altLang="en-US" sz="1000" kern="0" dirty="0">
                <a:solidFill>
                  <a:srgbClr val="000000"/>
                </a:solidFill>
                <a:latin typeface="+mn-lt"/>
                <a:ea typeface="+mn-ea"/>
                <a:cs typeface="+mn-ea"/>
                <a:sym typeface="+mn-lt"/>
              </a:rPr>
              <a:t>度假区、别墅区、大居，</a:t>
            </a:r>
            <a:r>
              <a:rPr lang="en-US" altLang="zh-CN" sz="1000" kern="0" dirty="0">
                <a:solidFill>
                  <a:srgbClr val="000000"/>
                </a:solidFill>
                <a:latin typeface="+mn-lt"/>
                <a:ea typeface="+mn-ea"/>
                <a:cs typeface="+mn-ea"/>
                <a:sym typeface="+mn-lt"/>
              </a:rPr>
              <a:t>4.2-4.7w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solidFill>
                <a:effectLst/>
                <a:uLnTx/>
                <a:uFillTx/>
                <a:latin typeface="+mn-lt"/>
                <a:ea typeface="+mn-ea"/>
                <a:cs typeface="+mn-ea"/>
                <a:sym typeface="+mn-lt"/>
              </a:rPr>
              <a:t>[</a:t>
            </a:r>
            <a:r>
              <a:rPr kumimoji="0" lang="zh-CN" altLang="en-US" sz="1200" b="1" i="0" u="none" strike="noStrike" kern="0" cap="none" spc="0" normalizeH="0" baseline="0" noProof="0" dirty="0">
                <a:ln>
                  <a:noFill/>
                </a:ln>
                <a:solidFill>
                  <a:srgbClr val="000000"/>
                </a:solidFill>
                <a:effectLst/>
                <a:uLnTx/>
                <a:uFillTx/>
                <a:latin typeface="+mn-lt"/>
                <a:ea typeface="+mn-ea"/>
                <a:cs typeface="+mn-ea"/>
                <a:sym typeface="+mn-lt"/>
              </a:rPr>
              <a:t>新桥</a:t>
            </a:r>
            <a:r>
              <a:rPr kumimoji="0" lang="en-US" altLang="zh-CN" sz="1200" b="1" i="0" u="none" strike="noStrike" kern="0" cap="none" spc="0" normalizeH="0" baseline="0" noProof="0" dirty="0">
                <a:ln>
                  <a:noFill/>
                </a:ln>
                <a:solidFill>
                  <a:srgbClr val="000000"/>
                </a:solidFill>
                <a:effectLst/>
                <a:uLnTx/>
                <a:uFillTx/>
                <a:latin typeface="+mn-lt"/>
                <a:ea typeface="+mn-ea"/>
                <a:cs typeface="+mn-ea"/>
                <a:sym typeface="+mn-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000000"/>
                </a:solidFill>
                <a:effectLst/>
                <a:uLnTx/>
                <a:uFillTx/>
                <a:latin typeface="+mn-lt"/>
                <a:ea typeface="+mn-ea"/>
                <a:cs typeface="+mn-ea"/>
                <a:sym typeface="+mn-lt"/>
              </a:rPr>
              <a:t>客源有限，无在售</a:t>
            </a:r>
            <a:endParaRPr kumimoji="0" lang="en-US" altLang="zh-CN" sz="700" b="1" i="0" u="none" strike="noStrike" kern="0" cap="none" spc="0" normalizeH="0" baseline="0" noProof="0" dirty="0">
              <a:ln>
                <a:noFill/>
              </a:ln>
              <a:solidFill>
                <a:srgbClr val="000000"/>
              </a:solidFill>
              <a:effectLst/>
              <a:uLnTx/>
              <a:uFillTx/>
              <a:latin typeface="+mn-lt"/>
              <a:ea typeface="+mn-ea"/>
              <a:cs typeface="+mn-ea"/>
              <a:sym typeface="+mn-lt"/>
            </a:endParaRPr>
          </a:p>
        </p:txBody>
      </p:sp>
    </p:spTree>
    <p:extLst>
      <p:ext uri="{BB962C8B-B14F-4D97-AF65-F5344CB8AC3E}">
        <p14:creationId xmlns:p14="http://schemas.microsoft.com/office/powerpoint/2010/main" val="126348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1D3B3-D2DD-492C-B26E-6832E6B2D1E4}"/>
              </a:ext>
            </a:extLst>
          </p:cNvPr>
          <p:cNvSpPr>
            <a:spLocks noGrp="1"/>
          </p:cNvSpPr>
          <p:nvPr>
            <p:ph type="title"/>
          </p:nvPr>
        </p:nvSpPr>
        <p:spPr>
          <a:xfrm>
            <a:off x="442385" y="68247"/>
            <a:ext cx="9208395" cy="517761"/>
          </a:xfrm>
        </p:spPr>
        <p:txBody>
          <a:bodyPr/>
          <a:lstStyle/>
          <a:p>
            <a:r>
              <a:rPr lang="en-US" altLang="zh-CN" sz="1400" dirty="0">
                <a:solidFill>
                  <a:srgbClr val="000000"/>
                </a:solidFill>
                <a:cs typeface="+mn-ea"/>
                <a:sym typeface="+mn-lt"/>
              </a:rPr>
              <a:t>2.3 </a:t>
            </a:r>
            <a:r>
              <a:rPr lang="zh-CN" altLang="en-US" sz="1400" dirty="0">
                <a:solidFill>
                  <a:srgbClr val="000000"/>
                </a:solidFill>
                <a:cs typeface="+mn-ea"/>
                <a:sym typeface="+mn-lt"/>
              </a:rPr>
              <a:t>松江区板块划分及价值梯度：</a:t>
            </a:r>
            <a:r>
              <a:rPr lang="zh-CN" altLang="en-US" sz="1400" dirty="0">
                <a:solidFill>
                  <a:srgbClr val="C00000"/>
                </a:solidFill>
                <a:sym typeface="+mn-lt"/>
              </a:rPr>
              <a:t>泗泾与洞泾同属第二梯队，两板块均属强轨交外溢板块，存在</a:t>
            </a:r>
            <a:r>
              <a:rPr lang="en-US" altLang="zh-CN" sz="1400" dirty="0">
                <a:solidFill>
                  <a:srgbClr val="C00000"/>
                </a:solidFill>
                <a:sym typeface="+mn-lt"/>
              </a:rPr>
              <a:t>40-50%</a:t>
            </a:r>
            <a:r>
              <a:rPr lang="zh-CN" altLang="en-US" sz="1400" dirty="0">
                <a:solidFill>
                  <a:srgbClr val="C00000"/>
                </a:solidFill>
                <a:sym typeface="+mn-lt"/>
              </a:rPr>
              <a:t>左右的客户重叠，具备直接竞争关系，</a:t>
            </a:r>
            <a:r>
              <a:rPr lang="zh-CN" altLang="en-US" sz="1400" dirty="0">
                <a:solidFill>
                  <a:schemeClr val="tx1"/>
                </a:solidFill>
                <a:sym typeface="+mn-lt"/>
              </a:rPr>
              <a:t>但泗泾板块配套成熟度远优于洞泾，存在明显优势。其他板块与泗泾无直接竞争关系。</a:t>
            </a:r>
            <a:endParaRPr lang="zh-CN" altLang="en-US" sz="1400" dirty="0">
              <a:solidFill>
                <a:srgbClr val="C00000"/>
              </a:solidFill>
              <a:latin typeface="+mn-lt"/>
              <a:ea typeface="+mn-ea"/>
              <a:cs typeface="+mn-ea"/>
              <a:sym typeface="+mn-lt"/>
            </a:endParaRPr>
          </a:p>
        </p:txBody>
      </p:sp>
      <p:graphicFrame>
        <p:nvGraphicFramePr>
          <p:cNvPr id="6" name="内容占位符 2">
            <a:extLst>
              <a:ext uri="{FF2B5EF4-FFF2-40B4-BE49-F238E27FC236}">
                <a16:creationId xmlns:a16="http://schemas.microsoft.com/office/drawing/2014/main" id="{E3AF0BD5-0AC3-4914-96BC-43D0C5946022}"/>
              </a:ext>
            </a:extLst>
          </p:cNvPr>
          <p:cNvGraphicFramePr>
            <a:graphicFrameLocks noGrp="1"/>
          </p:cNvGraphicFramePr>
          <p:nvPr>
            <p:ph idx="1"/>
            <p:extLst>
              <p:ext uri="{D42A27DB-BD31-4B8C-83A1-F6EECF244321}">
                <p14:modId xmlns:p14="http://schemas.microsoft.com/office/powerpoint/2010/main" val="1796850692"/>
              </p:ext>
            </p:extLst>
          </p:nvPr>
        </p:nvGraphicFramePr>
        <p:xfrm>
          <a:off x="255639" y="875071"/>
          <a:ext cx="11808540" cy="5368412"/>
        </p:xfrm>
        <a:graphic>
          <a:graphicData uri="http://schemas.openxmlformats.org/drawingml/2006/table">
            <a:tbl>
              <a:tblPr/>
              <a:tblGrid>
                <a:gridCol w="1180854">
                  <a:extLst>
                    <a:ext uri="{9D8B030D-6E8A-4147-A177-3AD203B41FA5}">
                      <a16:colId xmlns:a16="http://schemas.microsoft.com/office/drawing/2014/main" val="22008601"/>
                    </a:ext>
                  </a:extLst>
                </a:gridCol>
                <a:gridCol w="1180854">
                  <a:extLst>
                    <a:ext uri="{9D8B030D-6E8A-4147-A177-3AD203B41FA5}">
                      <a16:colId xmlns:a16="http://schemas.microsoft.com/office/drawing/2014/main" val="3600994169"/>
                    </a:ext>
                  </a:extLst>
                </a:gridCol>
                <a:gridCol w="1180854">
                  <a:extLst>
                    <a:ext uri="{9D8B030D-6E8A-4147-A177-3AD203B41FA5}">
                      <a16:colId xmlns:a16="http://schemas.microsoft.com/office/drawing/2014/main" val="4181850569"/>
                    </a:ext>
                  </a:extLst>
                </a:gridCol>
                <a:gridCol w="1180854">
                  <a:extLst>
                    <a:ext uri="{9D8B030D-6E8A-4147-A177-3AD203B41FA5}">
                      <a16:colId xmlns:a16="http://schemas.microsoft.com/office/drawing/2014/main" val="422325745"/>
                    </a:ext>
                  </a:extLst>
                </a:gridCol>
                <a:gridCol w="1180854">
                  <a:extLst>
                    <a:ext uri="{9D8B030D-6E8A-4147-A177-3AD203B41FA5}">
                      <a16:colId xmlns:a16="http://schemas.microsoft.com/office/drawing/2014/main" val="2635514548"/>
                    </a:ext>
                  </a:extLst>
                </a:gridCol>
                <a:gridCol w="1180854">
                  <a:extLst>
                    <a:ext uri="{9D8B030D-6E8A-4147-A177-3AD203B41FA5}">
                      <a16:colId xmlns:a16="http://schemas.microsoft.com/office/drawing/2014/main" val="3353623740"/>
                    </a:ext>
                  </a:extLst>
                </a:gridCol>
                <a:gridCol w="1180854">
                  <a:extLst>
                    <a:ext uri="{9D8B030D-6E8A-4147-A177-3AD203B41FA5}">
                      <a16:colId xmlns:a16="http://schemas.microsoft.com/office/drawing/2014/main" val="3922894668"/>
                    </a:ext>
                  </a:extLst>
                </a:gridCol>
                <a:gridCol w="1180854">
                  <a:extLst>
                    <a:ext uri="{9D8B030D-6E8A-4147-A177-3AD203B41FA5}">
                      <a16:colId xmlns:a16="http://schemas.microsoft.com/office/drawing/2014/main" val="669107775"/>
                    </a:ext>
                  </a:extLst>
                </a:gridCol>
                <a:gridCol w="1180854">
                  <a:extLst>
                    <a:ext uri="{9D8B030D-6E8A-4147-A177-3AD203B41FA5}">
                      <a16:colId xmlns:a16="http://schemas.microsoft.com/office/drawing/2014/main" val="4111758124"/>
                    </a:ext>
                  </a:extLst>
                </a:gridCol>
                <a:gridCol w="1180854">
                  <a:extLst>
                    <a:ext uri="{9D8B030D-6E8A-4147-A177-3AD203B41FA5}">
                      <a16:colId xmlns:a16="http://schemas.microsoft.com/office/drawing/2014/main" val="226867909"/>
                    </a:ext>
                  </a:extLst>
                </a:gridCol>
              </a:tblGrid>
              <a:tr h="405445">
                <a:tc rowSpan="2">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分类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第一梯队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hMerge="1">
                  <a:txBody>
                    <a:bodyPr/>
                    <a:lstStyle/>
                    <a:p>
                      <a:endParaRPr lang="zh-CN" altLang="en-US"/>
                    </a:p>
                  </a:txBody>
                  <a:tcPr/>
                </a:tc>
                <a:tc gridSpan="2">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第二梯队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hMerge="1">
                  <a:txBody>
                    <a:bodyPr/>
                    <a:lstStyle/>
                    <a:p>
                      <a:endParaRPr lang="zh-CN" altLang="en-US"/>
                    </a:p>
                  </a:txBody>
                  <a:tcPr/>
                </a:tc>
                <a:tc gridSpan="3">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第三梯队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第四梯队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hMerge="1">
                  <a:txBody>
                    <a:bodyPr/>
                    <a:lstStyle/>
                    <a:p>
                      <a:endParaRPr lang="zh-CN" altLang="en-US"/>
                    </a:p>
                  </a:txBody>
                  <a:tcPr/>
                </a:tc>
                <a:extLst>
                  <a:ext uri="{0D108BD9-81ED-4DB2-BD59-A6C34878D82A}">
                    <a16:rowId xmlns:a16="http://schemas.microsoft.com/office/drawing/2014/main" val="2865031227"/>
                  </a:ext>
                </a:extLst>
              </a:tr>
              <a:tr h="405445">
                <a:tc vMerge="1">
                  <a:txBody>
                    <a:bodyPr/>
                    <a:lstStyle/>
                    <a:p>
                      <a:endParaRPr lang="zh-CN" altLang="en-US"/>
                    </a:p>
                  </a:txBody>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松江新城</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200" b="1" i="0" u="none" strike="noStrike">
                          <a:solidFill>
                            <a:srgbClr val="000000"/>
                          </a:solidFill>
                          <a:effectLst/>
                          <a:latin typeface="楷体" panose="02010609060101010101" pitchFamily="49" charset="-122"/>
                          <a:ea typeface="楷体" panose="02010609060101010101" pitchFamily="49" charset="-122"/>
                        </a:rPr>
                        <a:t>九亭</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泗泾</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200" b="1" i="0" u="none" strike="noStrike">
                          <a:solidFill>
                            <a:srgbClr val="000000"/>
                          </a:solidFill>
                          <a:effectLst/>
                          <a:latin typeface="楷体" panose="02010609060101010101" pitchFamily="49" charset="-122"/>
                          <a:ea typeface="楷体" panose="02010609060101010101" pitchFamily="49" charset="-122"/>
                        </a:rPr>
                        <a:t>洞泾</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松江老城</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200" b="1" i="0" u="none" strike="noStrike">
                          <a:solidFill>
                            <a:srgbClr val="000000"/>
                          </a:solidFill>
                          <a:effectLst/>
                          <a:latin typeface="楷体" panose="02010609060101010101" pitchFamily="49" charset="-122"/>
                          <a:ea typeface="楷体" panose="02010609060101010101" pitchFamily="49" charset="-122"/>
                        </a:rPr>
                        <a:t>佘山</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200" b="1" i="0" u="none" strike="noStrike">
                          <a:solidFill>
                            <a:srgbClr val="000000"/>
                          </a:solidFill>
                          <a:effectLst/>
                          <a:latin typeface="楷体" panose="02010609060101010101" pitchFamily="49" charset="-122"/>
                          <a:ea typeface="楷体" panose="02010609060101010101" pitchFamily="49" charset="-122"/>
                        </a:rPr>
                        <a:t>新桥</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小昆山</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车墩</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67401648"/>
                  </a:ext>
                </a:extLst>
              </a:tr>
              <a:tr h="484517">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板块定位</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松江区核心增长极</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虹桥协同发展区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产城融合示范与 </a:t>
                      </a:r>
                      <a:r>
                        <a:rPr lang="en-US" sz="1000" b="0" i="0" u="none" strike="noStrike" dirty="0">
                          <a:solidFill>
                            <a:srgbClr val="000000"/>
                          </a:solidFill>
                          <a:effectLst/>
                          <a:latin typeface="楷体" panose="02010609060101010101" pitchFamily="49" charset="-122"/>
                          <a:ea typeface="楷体" panose="02010609060101010101" pitchFamily="49" charset="-122"/>
                        </a:rPr>
                        <a:t>TOD </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标杆</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科创转化枢纽</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松江历史文化核心区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上海老牌生态别墅区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先进制造业与现代农业融合区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生态宜居卫星镇</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上海科技影都核心承载区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34727223"/>
                  </a:ext>
                </a:extLst>
              </a:tr>
              <a:tr h="1670593">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板块特征</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松江政治、经济、文化核心，长三角</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G60</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科创走廊策源地，配套成熟（教育、医疗、商业完善），规划能级高（如松江枢纽、中山生态商务区）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紧邻闵行、青浦，是松江“北大门”，交通便捷（</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9</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号线直达七宝、徐家汇）；人口密集（常住人口约</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37</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万），配套成熟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松江区承接上海外溢第一站，是上海年轻人首次置业首选板块，</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2013</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年进入供应高峰期以来成交近</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250</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万㎡住宅，交通便捷、配套完善</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原为松江工业集中区，居住氛围、生活配套仍在发展中，板块整体价值弱于泗泾。</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G60</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科创走廊核心节点，衔接研发与制造，科创载体密集，产业协同性强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松江的老城区，保留了大量历史建筑，文化底蕴深厚；配套成熟，但城市界面较旧</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以佘山国家旅游度假区为核心，生态资源优越，是上海传统的高端别墅区</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G60</a:t>
                      </a:r>
                      <a:r>
                        <a:rPr lang="zh-CN" altLang="en-US" sz="1000" b="0" i="0" u="none" strike="noStrike">
                          <a:solidFill>
                            <a:srgbClr val="000000"/>
                          </a:solidFill>
                          <a:effectLst/>
                          <a:latin typeface="楷体" panose="02010609060101010101" pitchFamily="49" charset="-122"/>
                          <a:ea typeface="楷体" panose="02010609060101010101" pitchFamily="49" charset="-122"/>
                        </a:rPr>
                        <a:t>科创走廊重要节点，产业升级迅速，交通工程密集推进，产城融合加速</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松江区最为边缘的板块，曾经是工业重镇，交通、配套配套正在完善</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松江区较为边缘的板块，是上海科技影都核心承载区，与市区的交通连接主要依靠金山铁路（</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3</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站达上海南站），配套逐步完善中</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8334038"/>
                  </a:ext>
                </a:extLst>
              </a:tr>
              <a:tr h="721732">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产品特征</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以满足板块内原生客群的改善型产品为主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断供多年</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前期以刚需刚改产品为主，随着板块发展成熟，改善类需求逐步旺盛</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刚需刚改产品为主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供应量少，以满足板块内原生客群的改善型产品为主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供应稀缺，现以改善型公寓、洋房为主，部分低密产品</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供应量少，刚需刚改为主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刚需为主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刚需、刚改为主</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74186128"/>
                  </a:ext>
                </a:extLst>
              </a:tr>
              <a:tr h="721732">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客群特征</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内生地缘客户</a:t>
                      </a:r>
                      <a:r>
                        <a:rPr lang="en-US" altLang="zh-CN" sz="1000" b="0" i="0" u="none" strike="noStrike">
                          <a:solidFill>
                            <a:srgbClr val="000000"/>
                          </a:solidFill>
                          <a:effectLst/>
                          <a:latin typeface="楷体" panose="02010609060101010101" pitchFamily="49" charset="-122"/>
                          <a:ea typeface="楷体" panose="02010609060101010101" pitchFamily="49" charset="-122"/>
                        </a:rPr>
                        <a:t>90%</a:t>
                      </a:r>
                      <a:r>
                        <a:rPr lang="zh-CN" altLang="en-US" sz="1000" b="0" i="0" u="none" strike="noStrike">
                          <a:solidFill>
                            <a:srgbClr val="000000"/>
                          </a:solidFill>
                          <a:effectLst/>
                          <a:latin typeface="楷体" panose="02010609060101010101" pitchFamily="49" charset="-122"/>
                          <a:ea typeface="楷体" panose="02010609060101010101" pitchFamily="49" charset="-122"/>
                        </a:rPr>
                        <a:t>以上</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本板块客群基数大</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闵行、徐家汇外溢刚需改善客群</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全市型外溢刚需改善客群</a:t>
                      </a:r>
                      <a:r>
                        <a:rPr lang="en-US" altLang="zh-CN" sz="1000" b="0" i="0" u="none" strike="noStrike">
                          <a:solidFill>
                            <a:srgbClr val="000000"/>
                          </a:solidFill>
                          <a:effectLst/>
                          <a:latin typeface="楷体" panose="02010609060101010101" pitchFamily="49" charset="-122"/>
                          <a:ea typeface="楷体" panose="02010609060101010101" pitchFamily="49" charset="-122"/>
                        </a:rPr>
                        <a:t>+</a:t>
                      </a:r>
                      <a:r>
                        <a:rPr lang="zh-CN" altLang="en-US" sz="1000" b="0" i="0" u="none" strike="noStrike">
                          <a:solidFill>
                            <a:srgbClr val="000000"/>
                          </a:solidFill>
                          <a:effectLst/>
                          <a:latin typeface="楷体" panose="02010609060101010101" pitchFamily="49" charset="-122"/>
                          <a:ea typeface="楷体" panose="02010609060101010101" pitchFamily="49" charset="-122"/>
                        </a:rPr>
                        <a:t>本板块置换客群基数大</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全市型外溢刚需刚改客群</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松江区内刚需刚改客群</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内生地缘客户</a:t>
                      </a:r>
                      <a:r>
                        <a:rPr lang="en-US" altLang="zh-CN" sz="1000" b="0" i="0" u="none" strike="noStrike">
                          <a:solidFill>
                            <a:srgbClr val="000000"/>
                          </a:solidFill>
                          <a:effectLst/>
                          <a:latin typeface="楷体" panose="02010609060101010101" pitchFamily="49" charset="-122"/>
                          <a:ea typeface="楷体" panose="02010609060101010101" pitchFamily="49" charset="-122"/>
                        </a:rPr>
                        <a:t>90%</a:t>
                      </a:r>
                      <a:r>
                        <a:rPr lang="zh-CN" altLang="en-US" sz="1000" b="0" i="0" u="none" strike="noStrike">
                          <a:solidFill>
                            <a:srgbClr val="000000"/>
                          </a:solidFill>
                          <a:effectLst/>
                          <a:latin typeface="楷体" panose="02010609060101010101" pitchFamily="49" charset="-122"/>
                          <a:ea typeface="楷体" panose="02010609060101010101" pitchFamily="49" charset="-122"/>
                        </a:rPr>
                        <a:t>以上</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长宁、虹桥等刚需刚改客群</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青浦刚需刚改客群</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承接闵行、莘庄等外溢客群</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楷体" panose="02010609060101010101" pitchFamily="49" charset="-122"/>
                          <a:ea typeface="楷体" panose="02010609060101010101" pitchFamily="49" charset="-122"/>
                        </a:rPr>
                        <a:t>全市型</a:t>
                      </a:r>
                      <a:r>
                        <a:rPr lang="en-US" altLang="zh-CN" sz="1000" b="0" i="0" u="none" strike="noStrike">
                          <a:solidFill>
                            <a:srgbClr val="000000"/>
                          </a:solidFill>
                          <a:effectLst/>
                          <a:latin typeface="楷体" panose="02010609060101010101" pitchFamily="49" charset="-122"/>
                          <a:ea typeface="楷体" panose="02010609060101010101" pitchFamily="49" charset="-122"/>
                        </a:rPr>
                        <a:t>+</a:t>
                      </a:r>
                      <a:r>
                        <a:rPr lang="zh-CN" altLang="en-US" sz="1000" b="0" i="0" u="none" strike="noStrike">
                          <a:solidFill>
                            <a:srgbClr val="000000"/>
                          </a:solidFill>
                          <a:effectLst/>
                          <a:latin typeface="楷体" panose="02010609060101010101" pitchFamily="49" charset="-122"/>
                          <a:ea typeface="楷体" panose="02010609060101010101" pitchFamily="49" charset="-122"/>
                        </a:rPr>
                        <a:t>松江区极刚客户</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楷体" panose="02010609060101010101" pitchFamily="49" charset="-122"/>
                          <a:ea typeface="楷体" panose="02010609060101010101" pitchFamily="49" charset="-122"/>
                        </a:rPr>
                        <a:t>依托金山铁路导入的市区刚需客户</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车墩本地改善客群</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02233562"/>
                  </a:ext>
                </a:extLst>
              </a:tr>
              <a:tr h="958948">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与泗泾客户重叠度</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左右</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20%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左右</a:t>
                      </a:r>
                      <a:br>
                        <a:rPr lang="zh-CN" altLang="en-US" sz="1000" b="0" i="0" u="none" strike="noStrike" dirty="0">
                          <a:solidFill>
                            <a:srgbClr val="000000"/>
                          </a:solidFill>
                          <a:effectLst/>
                          <a:latin typeface="楷体" panose="02010609060101010101" pitchFamily="49" charset="-122"/>
                          <a:ea typeface="楷体" panose="02010609060101010101" pitchFamily="49" charset="-122"/>
                        </a:rPr>
                      </a:br>
                      <a:r>
                        <a:rPr lang="zh-CN" altLang="en-US" sz="1000" b="0" i="0" u="none" strike="noStrike" dirty="0">
                          <a:solidFill>
                            <a:srgbClr val="000000"/>
                          </a:solidFill>
                          <a:effectLst/>
                          <a:latin typeface="楷体" panose="02010609060101010101" pitchFamily="49" charset="-122"/>
                          <a:ea typeface="楷体" panose="02010609060101010101" pitchFamily="49" charset="-122"/>
                        </a:rPr>
                        <a:t>九亭无新房供应；如有新房竞争，则与泗泾价差</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1W+</a:t>
                      </a:r>
                      <a:r>
                        <a:rPr lang="zh-CN" altLang="en-US" sz="1000" b="0" i="0" u="none" strike="noStrike" dirty="0">
                          <a:solidFill>
                            <a:srgbClr val="000000"/>
                          </a:solidFill>
                          <a:effectLst/>
                          <a:latin typeface="楷体" panose="02010609060101010101" pitchFamily="49" charset="-122"/>
                          <a:ea typeface="楷体" panose="02010609060101010101" pitchFamily="49" charset="-122"/>
                        </a:rPr>
                        <a:t>，客群等级有差异</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CN" sz="1000" b="1" i="0" u="none" strike="noStrike" dirty="0">
                          <a:solidFill>
                            <a:srgbClr val="C00000"/>
                          </a:solidFill>
                          <a:effectLst/>
                          <a:latin typeface="楷体" panose="02010609060101010101" pitchFamily="49" charset="-122"/>
                          <a:ea typeface="楷体" panose="02010609060101010101" pitchFamily="49" charset="-122"/>
                        </a:rPr>
                        <a:t>40-50%</a:t>
                      </a:r>
                      <a:r>
                        <a:rPr lang="zh-CN" altLang="en-US" sz="1000" b="1" i="0" u="none" strike="noStrike" dirty="0">
                          <a:solidFill>
                            <a:srgbClr val="C00000"/>
                          </a:solidFill>
                          <a:effectLst/>
                          <a:latin typeface="楷体" panose="02010609060101010101" pitchFamily="49" charset="-122"/>
                          <a:ea typeface="楷体" panose="02010609060101010101" pitchFamily="49" charset="-122"/>
                        </a:rPr>
                        <a:t>左右</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几乎无重叠</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左右</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几乎无重叠</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几乎无重叠</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1" i="0" u="none" strike="noStrike" dirty="0">
                          <a:solidFill>
                            <a:srgbClr val="000000"/>
                          </a:solidFill>
                          <a:effectLst/>
                          <a:latin typeface="楷体" panose="02010609060101010101" pitchFamily="49" charset="-122"/>
                          <a:ea typeface="楷体" panose="02010609060101010101" pitchFamily="49" charset="-122"/>
                        </a:rPr>
                        <a:t>几乎无重叠</a:t>
                      </a:r>
                    </a:p>
                  </a:txBody>
                  <a:tcPr marL="648" marR="648" marT="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79286521"/>
                  </a:ext>
                </a:extLst>
              </a:tr>
            </a:tbl>
          </a:graphicData>
        </a:graphic>
      </p:graphicFrame>
    </p:spTree>
    <p:extLst>
      <p:ext uri="{BB962C8B-B14F-4D97-AF65-F5344CB8AC3E}">
        <p14:creationId xmlns:p14="http://schemas.microsoft.com/office/powerpoint/2010/main" val="4059234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DA36AA3-F6EF-40DE-B645-97F635B59ED3}"/>
              </a:ext>
            </a:extLst>
          </p:cNvPr>
          <p:cNvSpPr>
            <a:spLocks noGrp="1"/>
          </p:cNvSpPr>
          <p:nvPr>
            <p:ph type="title"/>
          </p:nvPr>
        </p:nvSpPr>
        <p:spPr>
          <a:xfrm>
            <a:off x="442385" y="190347"/>
            <a:ext cx="9526805" cy="369900"/>
          </a:xfrm>
          <a:solidFill>
            <a:schemeClr val="bg1"/>
          </a:solidFill>
        </p:spPr>
        <p:txBody>
          <a:bodyPr/>
          <a:lstStyle/>
          <a:p>
            <a:r>
              <a:rPr lang="en-US" altLang="zh-CN" kern="1200" dirty="0">
                <a:solidFill>
                  <a:prstClr val="black"/>
                </a:solidFill>
                <a:latin typeface="+mn-lt"/>
                <a:ea typeface="+mn-ea"/>
                <a:cs typeface="+mn-ea"/>
                <a:sym typeface="+mn-lt"/>
              </a:rPr>
              <a:t>2.4 </a:t>
            </a:r>
            <a:r>
              <a:rPr lang="zh-CN" altLang="en-US" kern="1200" dirty="0">
                <a:solidFill>
                  <a:prstClr val="black"/>
                </a:solidFill>
                <a:latin typeface="+mn-lt"/>
                <a:ea typeface="+mn-ea"/>
                <a:cs typeface="+mn-ea"/>
                <a:sym typeface="+mn-lt"/>
              </a:rPr>
              <a:t>松江土地市场：土地成交量逐年回落，主要供应集中在松江新城、洞泾、泗泾</a:t>
            </a:r>
            <a:endParaRPr lang="zh-CN" altLang="en-US" sz="1800" dirty="0">
              <a:latin typeface="+mn-lt"/>
              <a:ea typeface="+mn-ea"/>
              <a:cs typeface="+mn-ea"/>
              <a:sym typeface="+mn-lt"/>
            </a:endParaRPr>
          </a:p>
        </p:txBody>
      </p:sp>
      <p:sp>
        <p:nvSpPr>
          <p:cNvPr id="6" name="内容占位符 5">
            <a:extLst>
              <a:ext uri="{FF2B5EF4-FFF2-40B4-BE49-F238E27FC236}">
                <a16:creationId xmlns:a16="http://schemas.microsoft.com/office/drawing/2014/main" id="{12FB9746-34B6-4787-A53A-DDC8DAE641A6}"/>
              </a:ext>
            </a:extLst>
          </p:cNvPr>
          <p:cNvSpPr>
            <a:spLocks noGrp="1"/>
          </p:cNvSpPr>
          <p:nvPr>
            <p:ph idx="1"/>
          </p:nvPr>
        </p:nvSpPr>
        <p:spPr>
          <a:xfrm>
            <a:off x="609601" y="730796"/>
            <a:ext cx="11179276" cy="781752"/>
          </a:xfrm>
        </p:spPr>
        <p:txBody>
          <a:bodyPr/>
          <a:lstStyle/>
          <a:p>
            <a:r>
              <a:rPr lang="zh-CN" altLang="en-US" kern="0" dirty="0">
                <a:latin typeface="+mn-lt"/>
                <a:ea typeface="+mn-ea"/>
                <a:cs typeface="+mn-ea"/>
                <a:sym typeface="+mn-lt"/>
              </a:rPr>
              <a:t>松江区住宅用地成交呈现</a:t>
            </a:r>
            <a:r>
              <a:rPr lang="zh-CN" altLang="en-US" kern="0" dirty="0">
                <a:cs typeface="+mn-ea"/>
                <a:sym typeface="+mn-lt"/>
              </a:rPr>
              <a:t>“量缩价稳”特征，成交量</a:t>
            </a:r>
            <a:r>
              <a:rPr lang="zh-CN" altLang="en-US" kern="0" dirty="0">
                <a:latin typeface="+mn-lt"/>
                <a:ea typeface="+mn-ea"/>
                <a:cs typeface="+mn-ea"/>
                <a:sym typeface="+mn-lt"/>
              </a:rPr>
              <a:t>自</a:t>
            </a:r>
            <a:r>
              <a:rPr lang="en-US" altLang="zh-CN" kern="0" dirty="0">
                <a:latin typeface="+mn-lt"/>
                <a:ea typeface="+mn-ea"/>
                <a:cs typeface="+mn-ea"/>
                <a:sym typeface="+mn-lt"/>
              </a:rPr>
              <a:t>2022</a:t>
            </a:r>
            <a:r>
              <a:rPr lang="zh-CN" altLang="en-US" kern="0" dirty="0">
                <a:latin typeface="+mn-lt"/>
                <a:ea typeface="+mn-ea"/>
                <a:cs typeface="+mn-ea"/>
                <a:sym typeface="+mn-lt"/>
              </a:rPr>
              <a:t>年触顶后逐年回落，</a:t>
            </a:r>
            <a:r>
              <a:rPr lang="zh-CN" altLang="en-US" kern="0" dirty="0">
                <a:solidFill>
                  <a:srgbClr val="C00000"/>
                </a:solidFill>
                <a:latin typeface="+mn-lt"/>
                <a:ea typeface="+mn-ea"/>
                <a:cs typeface="+mn-ea"/>
                <a:sym typeface="+mn-lt"/>
              </a:rPr>
              <a:t>近</a:t>
            </a:r>
            <a:r>
              <a:rPr lang="en-US" altLang="zh-CN" kern="0" dirty="0">
                <a:solidFill>
                  <a:srgbClr val="C00000"/>
                </a:solidFill>
                <a:latin typeface="+mn-lt"/>
                <a:ea typeface="+mn-ea"/>
                <a:cs typeface="+mn-ea"/>
                <a:sym typeface="+mn-lt"/>
              </a:rPr>
              <a:t>2</a:t>
            </a:r>
            <a:r>
              <a:rPr lang="zh-CN" altLang="en-US" kern="0" dirty="0">
                <a:solidFill>
                  <a:srgbClr val="C00000"/>
                </a:solidFill>
                <a:latin typeface="+mn-lt"/>
                <a:ea typeface="+mn-ea"/>
                <a:cs typeface="+mn-ea"/>
                <a:sym typeface="+mn-lt"/>
              </a:rPr>
              <a:t>年稳定在</a:t>
            </a:r>
            <a:r>
              <a:rPr lang="en-US" altLang="zh-CN" kern="0" dirty="0">
                <a:solidFill>
                  <a:srgbClr val="C00000"/>
                </a:solidFill>
                <a:latin typeface="+mn-lt"/>
                <a:ea typeface="+mn-ea"/>
                <a:cs typeface="+mn-ea"/>
                <a:sym typeface="+mn-lt"/>
              </a:rPr>
              <a:t>30</a:t>
            </a:r>
            <a:r>
              <a:rPr lang="zh-CN" altLang="en-US" kern="0" dirty="0">
                <a:solidFill>
                  <a:srgbClr val="C00000"/>
                </a:solidFill>
                <a:latin typeface="+mn-lt"/>
                <a:ea typeface="+mn-ea"/>
                <a:cs typeface="+mn-ea"/>
                <a:sym typeface="+mn-lt"/>
              </a:rPr>
              <a:t>万㎡左右</a:t>
            </a:r>
            <a:r>
              <a:rPr lang="zh-CN" altLang="en-US" kern="0" dirty="0">
                <a:latin typeface="+mn-lt"/>
                <a:ea typeface="+mn-ea"/>
                <a:cs typeface="+mn-ea"/>
                <a:sym typeface="+mn-lt"/>
              </a:rPr>
              <a:t>；平均成交楼面价稳中有升，</a:t>
            </a:r>
            <a:r>
              <a:rPr lang="zh-CN" altLang="en-US" kern="0" dirty="0">
                <a:solidFill>
                  <a:srgbClr val="C00000"/>
                </a:solidFill>
                <a:latin typeface="+mn-lt"/>
                <a:ea typeface="+mn-ea"/>
                <a:cs typeface="+mn-ea"/>
                <a:sym typeface="+mn-lt"/>
              </a:rPr>
              <a:t>近年在</a:t>
            </a:r>
            <a:r>
              <a:rPr lang="en-US" altLang="zh-CN" kern="0" dirty="0">
                <a:solidFill>
                  <a:srgbClr val="C00000"/>
                </a:solidFill>
                <a:latin typeface="+mn-lt"/>
                <a:ea typeface="+mn-ea"/>
                <a:cs typeface="+mn-ea"/>
                <a:sym typeface="+mn-lt"/>
              </a:rPr>
              <a:t>2.5-2.6</a:t>
            </a:r>
            <a:r>
              <a:rPr lang="zh-CN" altLang="en-US" kern="0" dirty="0">
                <a:solidFill>
                  <a:srgbClr val="C00000"/>
                </a:solidFill>
                <a:latin typeface="+mn-lt"/>
                <a:ea typeface="+mn-ea"/>
                <a:cs typeface="+mn-ea"/>
                <a:sym typeface="+mn-lt"/>
              </a:rPr>
              <a:t>万</a:t>
            </a:r>
            <a:r>
              <a:rPr lang="en-US" altLang="zh-CN" kern="0" dirty="0">
                <a:solidFill>
                  <a:srgbClr val="C00000"/>
                </a:solidFill>
                <a:latin typeface="+mn-lt"/>
                <a:ea typeface="+mn-ea"/>
                <a:cs typeface="+mn-ea"/>
                <a:sym typeface="+mn-lt"/>
              </a:rPr>
              <a:t>/</a:t>
            </a:r>
            <a:r>
              <a:rPr lang="zh-CN" altLang="en-US" kern="0" dirty="0">
                <a:solidFill>
                  <a:srgbClr val="C00000"/>
                </a:solidFill>
                <a:latin typeface="+mn-lt"/>
                <a:ea typeface="+mn-ea"/>
                <a:cs typeface="+mn-ea"/>
                <a:sym typeface="+mn-lt"/>
              </a:rPr>
              <a:t>㎡左右；</a:t>
            </a:r>
            <a:endParaRPr lang="en-US" altLang="zh-CN" kern="0" dirty="0">
              <a:solidFill>
                <a:srgbClr val="C00000"/>
              </a:solidFill>
              <a:latin typeface="+mn-lt"/>
              <a:ea typeface="+mn-ea"/>
              <a:cs typeface="+mn-ea"/>
              <a:sym typeface="+mn-lt"/>
            </a:endParaRPr>
          </a:p>
          <a:p>
            <a:r>
              <a:rPr lang="zh-CN" altLang="en-US" kern="0" dirty="0">
                <a:latin typeface="+mn-lt"/>
                <a:ea typeface="+mn-ea"/>
                <a:cs typeface="+mn-ea"/>
                <a:sym typeface="+mn-lt"/>
              </a:rPr>
              <a:t>主要供应高度集中在松江新城、</a:t>
            </a:r>
            <a:r>
              <a:rPr lang="zh-CN" altLang="en-US" kern="0" dirty="0">
                <a:cs typeface="+mn-ea"/>
                <a:sym typeface="+mn-lt"/>
              </a:rPr>
              <a:t>泗泾、</a:t>
            </a:r>
            <a:r>
              <a:rPr lang="zh-CN" altLang="en-US" kern="0" dirty="0">
                <a:latin typeface="+mn-lt"/>
                <a:ea typeface="+mn-ea"/>
                <a:cs typeface="+mn-ea"/>
                <a:sym typeface="+mn-lt"/>
              </a:rPr>
              <a:t>洞泾等少数板块，小昆山、新桥等供地有限，结构性机会集中在核心板块。</a:t>
            </a:r>
          </a:p>
        </p:txBody>
      </p:sp>
      <p:graphicFrame>
        <p:nvGraphicFramePr>
          <p:cNvPr id="8" name="图表 7">
            <a:extLst>
              <a:ext uri="{FF2B5EF4-FFF2-40B4-BE49-F238E27FC236}">
                <a16:creationId xmlns:a16="http://schemas.microsoft.com/office/drawing/2014/main" id="{8AEA3912-565A-4EFC-AD1F-3C01364FF3BB}"/>
              </a:ext>
            </a:extLst>
          </p:cNvPr>
          <p:cNvGraphicFramePr>
            <a:graphicFrameLocks/>
          </p:cNvGraphicFramePr>
          <p:nvPr>
            <p:extLst>
              <p:ext uri="{D42A27DB-BD31-4B8C-83A1-F6EECF244321}">
                <p14:modId xmlns:p14="http://schemas.microsoft.com/office/powerpoint/2010/main" val="763225542"/>
              </p:ext>
            </p:extLst>
          </p:nvPr>
        </p:nvGraphicFramePr>
        <p:xfrm>
          <a:off x="442452" y="1831321"/>
          <a:ext cx="5181599" cy="3750411"/>
        </p:xfrm>
        <a:graphic>
          <a:graphicData uri="http://schemas.openxmlformats.org/drawingml/2006/chart">
            <c:chart xmlns:c="http://schemas.openxmlformats.org/drawingml/2006/chart" xmlns:r="http://schemas.openxmlformats.org/officeDocument/2006/relationships" r:id="rId2"/>
          </a:graphicData>
        </a:graphic>
      </p:graphicFrame>
      <p:sp>
        <p:nvSpPr>
          <p:cNvPr id="2" name="文本框 1">
            <a:extLst>
              <a:ext uri="{FF2B5EF4-FFF2-40B4-BE49-F238E27FC236}">
                <a16:creationId xmlns:a16="http://schemas.microsoft.com/office/drawing/2014/main" id="{6C7AA673-6516-48A1-A541-0354A961FC88}"/>
              </a:ext>
            </a:extLst>
          </p:cNvPr>
          <p:cNvSpPr txBox="1"/>
          <p:nvPr/>
        </p:nvSpPr>
        <p:spPr>
          <a:xfrm>
            <a:off x="560438" y="5567180"/>
            <a:ext cx="4748981" cy="400110"/>
          </a:xfrm>
          <a:prstGeom prst="rect">
            <a:avLst/>
          </a:prstGeom>
          <a:noFill/>
        </p:spPr>
        <p:txBody>
          <a:bodyPr wrap="square" rtlCol="0">
            <a:spAutoFit/>
          </a:bodyPr>
          <a:lstStyle/>
          <a:p>
            <a:pPr algn="l"/>
            <a:r>
              <a:rPr lang="zh-CN" altLang="en-US" sz="1000" dirty="0">
                <a:latin typeface="楷体" panose="02010609060101010101" pitchFamily="49" charset="-122"/>
                <a:ea typeface="楷体" panose="02010609060101010101" pitchFamily="49" charset="-122"/>
              </a:rPr>
              <a:t>注：</a:t>
            </a:r>
            <a:r>
              <a:rPr lang="en-US" altLang="zh-CN" sz="1000" dirty="0">
                <a:latin typeface="楷体" panose="02010609060101010101" pitchFamily="49" charset="-122"/>
                <a:ea typeface="楷体" panose="02010609060101010101" pitchFamily="49" charset="-122"/>
              </a:rPr>
              <a:t>1</a:t>
            </a:r>
            <a:r>
              <a:rPr lang="zh-CN" altLang="en-US" sz="1000" dirty="0">
                <a:latin typeface="楷体" panose="02010609060101010101" pitchFamily="49" charset="-122"/>
                <a:ea typeface="楷体" panose="02010609060101010101" pitchFamily="49" charset="-122"/>
              </a:rPr>
              <a:t>、成交面积为住宅部分计容面积；</a:t>
            </a:r>
            <a:r>
              <a:rPr lang="en-US" altLang="zh-CN" sz="1000" dirty="0">
                <a:latin typeface="楷体" panose="02010609060101010101" pitchFamily="49" charset="-122"/>
                <a:ea typeface="楷体" panose="02010609060101010101" pitchFamily="49" charset="-122"/>
              </a:rPr>
              <a:t>2</a:t>
            </a:r>
            <a:r>
              <a:rPr lang="zh-CN" altLang="en-US" sz="1000" dirty="0">
                <a:latin typeface="楷体" panose="02010609060101010101" pitchFamily="49" charset="-122"/>
                <a:ea typeface="楷体" panose="02010609060101010101" pitchFamily="49" charset="-122"/>
              </a:rPr>
              <a:t>、平均楼面价剔除含商办类用地、协议出让用地</a:t>
            </a:r>
          </a:p>
        </p:txBody>
      </p:sp>
      <p:graphicFrame>
        <p:nvGraphicFramePr>
          <p:cNvPr id="4" name="表格 3">
            <a:extLst>
              <a:ext uri="{FF2B5EF4-FFF2-40B4-BE49-F238E27FC236}">
                <a16:creationId xmlns:a16="http://schemas.microsoft.com/office/drawing/2014/main" id="{D55210FC-230C-4BD0-A2BE-2540D2E42BF1}"/>
              </a:ext>
            </a:extLst>
          </p:cNvPr>
          <p:cNvGraphicFramePr>
            <a:graphicFrameLocks noGrp="1"/>
          </p:cNvGraphicFramePr>
          <p:nvPr>
            <p:extLst>
              <p:ext uri="{D42A27DB-BD31-4B8C-83A1-F6EECF244321}">
                <p14:modId xmlns:p14="http://schemas.microsoft.com/office/powerpoint/2010/main" val="1484782644"/>
              </p:ext>
            </p:extLst>
          </p:nvPr>
        </p:nvGraphicFramePr>
        <p:xfrm>
          <a:off x="5928852" y="2474739"/>
          <a:ext cx="6007513" cy="3419160"/>
        </p:xfrm>
        <a:graphic>
          <a:graphicData uri="http://schemas.openxmlformats.org/drawingml/2006/table">
            <a:tbl>
              <a:tblPr/>
              <a:tblGrid>
                <a:gridCol w="587292">
                  <a:extLst>
                    <a:ext uri="{9D8B030D-6E8A-4147-A177-3AD203B41FA5}">
                      <a16:colId xmlns:a16="http://schemas.microsoft.com/office/drawing/2014/main" val="3938224937"/>
                    </a:ext>
                  </a:extLst>
                </a:gridCol>
                <a:gridCol w="636236">
                  <a:extLst>
                    <a:ext uri="{9D8B030D-6E8A-4147-A177-3AD203B41FA5}">
                      <a16:colId xmlns:a16="http://schemas.microsoft.com/office/drawing/2014/main" val="1297262790"/>
                    </a:ext>
                  </a:extLst>
                </a:gridCol>
                <a:gridCol w="587292">
                  <a:extLst>
                    <a:ext uri="{9D8B030D-6E8A-4147-A177-3AD203B41FA5}">
                      <a16:colId xmlns:a16="http://schemas.microsoft.com/office/drawing/2014/main" val="4122810780"/>
                    </a:ext>
                  </a:extLst>
                </a:gridCol>
                <a:gridCol w="587292">
                  <a:extLst>
                    <a:ext uri="{9D8B030D-6E8A-4147-A177-3AD203B41FA5}">
                      <a16:colId xmlns:a16="http://schemas.microsoft.com/office/drawing/2014/main" val="461442830"/>
                    </a:ext>
                  </a:extLst>
                </a:gridCol>
                <a:gridCol w="587292">
                  <a:extLst>
                    <a:ext uri="{9D8B030D-6E8A-4147-A177-3AD203B41FA5}">
                      <a16:colId xmlns:a16="http://schemas.microsoft.com/office/drawing/2014/main" val="2594737412"/>
                    </a:ext>
                  </a:extLst>
                </a:gridCol>
                <a:gridCol w="587292">
                  <a:extLst>
                    <a:ext uri="{9D8B030D-6E8A-4147-A177-3AD203B41FA5}">
                      <a16:colId xmlns:a16="http://schemas.microsoft.com/office/drawing/2014/main" val="1133190038"/>
                    </a:ext>
                  </a:extLst>
                </a:gridCol>
                <a:gridCol w="672941">
                  <a:extLst>
                    <a:ext uri="{9D8B030D-6E8A-4147-A177-3AD203B41FA5}">
                      <a16:colId xmlns:a16="http://schemas.microsoft.com/office/drawing/2014/main" val="1071211753"/>
                    </a:ext>
                  </a:extLst>
                </a:gridCol>
                <a:gridCol w="587292">
                  <a:extLst>
                    <a:ext uri="{9D8B030D-6E8A-4147-A177-3AD203B41FA5}">
                      <a16:colId xmlns:a16="http://schemas.microsoft.com/office/drawing/2014/main" val="1431075064"/>
                    </a:ext>
                  </a:extLst>
                </a:gridCol>
                <a:gridCol w="587292">
                  <a:extLst>
                    <a:ext uri="{9D8B030D-6E8A-4147-A177-3AD203B41FA5}">
                      <a16:colId xmlns:a16="http://schemas.microsoft.com/office/drawing/2014/main" val="3427145355"/>
                    </a:ext>
                  </a:extLst>
                </a:gridCol>
                <a:gridCol w="587292">
                  <a:extLst>
                    <a:ext uri="{9D8B030D-6E8A-4147-A177-3AD203B41FA5}">
                      <a16:colId xmlns:a16="http://schemas.microsoft.com/office/drawing/2014/main" val="2445901850"/>
                    </a:ext>
                  </a:extLst>
                </a:gridCol>
              </a:tblGrid>
              <a:tr h="284930">
                <a:tc>
                  <a:txBody>
                    <a:bodyPr/>
                    <a:lstStyle/>
                    <a:p>
                      <a:pPr algn="ctr" fontAlgn="b"/>
                      <a:r>
                        <a:rPr lang="zh-CN" altLang="en-US" sz="1200" b="1" i="0" u="none" strike="noStrike" dirty="0">
                          <a:solidFill>
                            <a:srgbClr val="000000"/>
                          </a:solidFill>
                          <a:effectLst/>
                          <a:latin typeface="楷体" panose="02010609060101010101" pitchFamily="49" charset="-122"/>
                          <a:ea typeface="楷体" panose="02010609060101010101" pitchFamily="49" charset="-122"/>
                        </a:rPr>
                        <a:t>年份　</a:t>
                      </a:r>
                    </a:p>
                  </a:txBody>
                  <a:tcPr marL="1674" marR="1674" marT="1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泗泾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小昆山</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佘山</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松江老城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车墩</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新桥</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九亭</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3661859"/>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2016</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16.8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12.4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9.9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957200"/>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2017</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19.0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5.0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5999662"/>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2018</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12.1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9.7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6158"/>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2019</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3.9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16.1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8.2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203300"/>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2020</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22.4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3.9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6.3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517584"/>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2021</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15.1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3.1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9.7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12.7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1841977"/>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2022</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39.8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15.9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3.3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6.4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10.5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5.5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2.3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8417134"/>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2023</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10.2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31.7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6.9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dirty="0">
                          <a:solidFill>
                            <a:srgbClr val="000000"/>
                          </a:solidFill>
                          <a:effectLst/>
                          <a:latin typeface="楷体" panose="02010609060101010101" pitchFamily="49" charset="-122"/>
                          <a:ea typeface="楷体" panose="02010609060101010101" pitchFamily="49" charset="-122"/>
                          <a:cs typeface="+mn-cs"/>
                        </a:rPr>
                        <a:t>5.3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6253004"/>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2024</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9.2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16.2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4.8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71897"/>
                  </a:ext>
                </a:extLst>
              </a:tr>
              <a:tr h="284930">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2025</a:t>
                      </a:r>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15.1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2.4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6.6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kern="1200">
                          <a:solidFill>
                            <a:srgbClr val="000000"/>
                          </a:solidFill>
                          <a:effectLst/>
                          <a:latin typeface="楷体" panose="02010609060101010101" pitchFamily="49" charset="-122"/>
                          <a:ea typeface="楷体" panose="02010609060101010101" pitchFamily="49" charset="-122"/>
                          <a:cs typeface="+mn-cs"/>
                        </a:rPr>
                        <a:t>6.3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kern="1200" dirty="0">
                          <a:solidFill>
                            <a:srgbClr val="000000"/>
                          </a:solidFill>
                          <a:effectLst/>
                          <a:latin typeface="楷体" panose="02010609060101010101" pitchFamily="49" charset="-122"/>
                          <a:ea typeface="楷体" panose="02010609060101010101" pitchFamily="49" charset="-122"/>
                          <a:cs typeface="+mn-cs"/>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0210053"/>
                  </a:ext>
                </a:extLst>
              </a:tr>
              <a:tr h="284930">
                <a:tc>
                  <a:txBody>
                    <a:bodyPr/>
                    <a:lstStyle/>
                    <a:p>
                      <a:pPr algn="ctr" fontAlgn="b"/>
                      <a:r>
                        <a:rPr lang="zh-CN" altLang="en-US" sz="1200" b="1" i="0" u="none" strike="noStrike" kern="1200" dirty="0">
                          <a:solidFill>
                            <a:srgbClr val="000000"/>
                          </a:solidFill>
                          <a:effectLst/>
                          <a:latin typeface="楷体" panose="02010609060101010101" pitchFamily="49" charset="-122"/>
                          <a:ea typeface="楷体" panose="02010609060101010101" pitchFamily="49" charset="-122"/>
                          <a:cs typeface="+mn-cs"/>
                        </a:rPr>
                        <a:t>合计</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132.5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66.8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56.8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35.4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33.1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30.2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21.3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10.3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1" i="0" u="none" strike="noStrike" kern="1200" dirty="0">
                          <a:solidFill>
                            <a:srgbClr val="000000"/>
                          </a:solidFill>
                          <a:effectLst/>
                          <a:latin typeface="楷体" panose="02010609060101010101" pitchFamily="49" charset="-122"/>
                          <a:ea typeface="楷体" panose="02010609060101010101" pitchFamily="49" charset="-122"/>
                          <a:cs typeface="+mn-cs"/>
                        </a:rPr>
                        <a:t>0.0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0311316"/>
                  </a:ext>
                </a:extLst>
              </a:tr>
            </a:tbl>
          </a:graphicData>
        </a:graphic>
      </p:graphicFrame>
      <p:sp>
        <p:nvSpPr>
          <p:cNvPr id="10" name="文本框 9">
            <a:extLst>
              <a:ext uri="{FF2B5EF4-FFF2-40B4-BE49-F238E27FC236}">
                <a16:creationId xmlns:a16="http://schemas.microsoft.com/office/drawing/2014/main" id="{8DDFA79F-EFCC-4757-A566-F3FF3A31B88F}"/>
              </a:ext>
            </a:extLst>
          </p:cNvPr>
          <p:cNvSpPr txBox="1"/>
          <p:nvPr/>
        </p:nvSpPr>
        <p:spPr>
          <a:xfrm>
            <a:off x="7895303" y="1914300"/>
            <a:ext cx="2536723" cy="307777"/>
          </a:xfrm>
          <a:prstGeom prst="rect">
            <a:avLst/>
          </a:prstGeom>
          <a:noFill/>
        </p:spPr>
        <p:txBody>
          <a:bodyPr wrap="square" rtlCol="0">
            <a:spAutoFit/>
          </a:bodyPr>
          <a:lstStyle/>
          <a:p>
            <a:pPr algn="ctr"/>
            <a:r>
              <a:rPr lang="zh-CN" altLang="en-US" sz="1400" b="1" dirty="0">
                <a:latin typeface="楷体" panose="02010609060101010101" pitchFamily="49" charset="-122"/>
                <a:ea typeface="楷体" panose="02010609060101010101" pitchFamily="49" charset="-122"/>
              </a:rPr>
              <a:t>松江区住宅用地成交板块分布</a:t>
            </a:r>
          </a:p>
        </p:txBody>
      </p:sp>
    </p:spTree>
    <p:extLst>
      <p:ext uri="{BB962C8B-B14F-4D97-AF65-F5344CB8AC3E}">
        <p14:creationId xmlns:p14="http://schemas.microsoft.com/office/powerpoint/2010/main" val="3166425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标题 1">
            <a:extLst>
              <a:ext uri="{FF2B5EF4-FFF2-40B4-BE49-F238E27FC236}">
                <a16:creationId xmlns:a16="http://schemas.microsoft.com/office/drawing/2014/main" id="{D4648ECB-9B00-43DF-BEA2-6CFF2F8B7FF8}"/>
              </a:ext>
            </a:extLst>
          </p:cNvPr>
          <p:cNvSpPr txBox="1">
            <a:spLocks/>
          </p:cNvSpPr>
          <p:nvPr/>
        </p:nvSpPr>
        <p:spPr>
          <a:xfrm>
            <a:off x="419836" y="151320"/>
            <a:ext cx="8246883" cy="411257"/>
          </a:xfrm>
          <a:prstGeom prst="rect">
            <a:avLst/>
          </a:prstGeom>
        </p:spPr>
        <p:txBody>
          <a:bodyPr/>
          <a:lstStyle>
            <a:lvl1pPr algn="l" rtl="0" eaLnBrk="1" fontAlgn="base" hangingPunct="1">
              <a:lnSpc>
                <a:spcPct val="110000"/>
              </a:lnSpc>
              <a:spcBef>
                <a:spcPct val="0"/>
              </a:spcBef>
              <a:spcAft>
                <a:spcPct val="0"/>
              </a:spcAft>
              <a:defRPr sz="1500" b="1">
                <a:solidFill>
                  <a:schemeClr val="tx2"/>
                </a:solidFill>
                <a:latin typeface="+mj-lt"/>
                <a:ea typeface="+mj-ea"/>
                <a:cs typeface="+mj-cs"/>
              </a:defRPr>
            </a:lvl1pPr>
            <a:lvl2pPr algn="l" rtl="0" eaLnBrk="1" fontAlgn="base" hangingPunct="1">
              <a:lnSpc>
                <a:spcPct val="110000"/>
              </a:lnSpc>
              <a:spcBef>
                <a:spcPct val="0"/>
              </a:spcBef>
              <a:spcAft>
                <a:spcPct val="0"/>
              </a:spcAft>
              <a:defRPr sz="1500" b="1">
                <a:solidFill>
                  <a:schemeClr val="tx2"/>
                </a:solidFill>
                <a:latin typeface="Arial" charset="0"/>
                <a:ea typeface="微软雅黑" pitchFamily="34" charset="-122"/>
              </a:defRPr>
            </a:lvl2pPr>
            <a:lvl3pPr algn="l" rtl="0" eaLnBrk="1" fontAlgn="base" hangingPunct="1">
              <a:lnSpc>
                <a:spcPct val="110000"/>
              </a:lnSpc>
              <a:spcBef>
                <a:spcPct val="0"/>
              </a:spcBef>
              <a:spcAft>
                <a:spcPct val="0"/>
              </a:spcAft>
              <a:defRPr sz="1500" b="1">
                <a:solidFill>
                  <a:schemeClr val="tx2"/>
                </a:solidFill>
                <a:latin typeface="Arial" charset="0"/>
                <a:ea typeface="微软雅黑" pitchFamily="34" charset="-122"/>
              </a:defRPr>
            </a:lvl3pPr>
            <a:lvl4pPr algn="l" rtl="0" eaLnBrk="1" fontAlgn="base" hangingPunct="1">
              <a:lnSpc>
                <a:spcPct val="110000"/>
              </a:lnSpc>
              <a:spcBef>
                <a:spcPct val="0"/>
              </a:spcBef>
              <a:spcAft>
                <a:spcPct val="0"/>
              </a:spcAft>
              <a:defRPr sz="1500" b="1">
                <a:solidFill>
                  <a:schemeClr val="tx2"/>
                </a:solidFill>
                <a:latin typeface="Arial" charset="0"/>
                <a:ea typeface="微软雅黑" pitchFamily="34" charset="-122"/>
              </a:defRPr>
            </a:lvl4pPr>
            <a:lvl5pPr algn="l" rtl="0" eaLnBrk="1" fontAlgn="base" hangingPunct="1">
              <a:lnSpc>
                <a:spcPct val="110000"/>
              </a:lnSpc>
              <a:spcBef>
                <a:spcPct val="0"/>
              </a:spcBef>
              <a:spcAft>
                <a:spcPct val="0"/>
              </a:spcAft>
              <a:defRPr sz="1500" b="1">
                <a:solidFill>
                  <a:schemeClr val="tx2"/>
                </a:solidFill>
                <a:latin typeface="Arial" charset="0"/>
                <a:ea typeface="微软雅黑" pitchFamily="34" charset="-122"/>
              </a:defRPr>
            </a:lvl5pPr>
            <a:lvl6pPr marL="342900" algn="l" rtl="0" eaLnBrk="1" fontAlgn="base" hangingPunct="1">
              <a:lnSpc>
                <a:spcPct val="110000"/>
              </a:lnSpc>
              <a:spcBef>
                <a:spcPct val="0"/>
              </a:spcBef>
              <a:spcAft>
                <a:spcPct val="0"/>
              </a:spcAft>
              <a:defRPr sz="1500" b="1">
                <a:solidFill>
                  <a:schemeClr val="tx2"/>
                </a:solidFill>
                <a:latin typeface="Arial" charset="0"/>
                <a:ea typeface="宋体" charset="-122"/>
              </a:defRPr>
            </a:lvl6pPr>
            <a:lvl7pPr marL="685800" algn="l" rtl="0" eaLnBrk="1" fontAlgn="base" hangingPunct="1">
              <a:lnSpc>
                <a:spcPct val="110000"/>
              </a:lnSpc>
              <a:spcBef>
                <a:spcPct val="0"/>
              </a:spcBef>
              <a:spcAft>
                <a:spcPct val="0"/>
              </a:spcAft>
              <a:defRPr sz="1500" b="1">
                <a:solidFill>
                  <a:schemeClr val="tx2"/>
                </a:solidFill>
                <a:latin typeface="Arial" charset="0"/>
                <a:ea typeface="宋体" charset="-122"/>
              </a:defRPr>
            </a:lvl7pPr>
            <a:lvl8pPr marL="1028700" algn="l" rtl="0" eaLnBrk="1" fontAlgn="base" hangingPunct="1">
              <a:lnSpc>
                <a:spcPct val="110000"/>
              </a:lnSpc>
              <a:spcBef>
                <a:spcPct val="0"/>
              </a:spcBef>
              <a:spcAft>
                <a:spcPct val="0"/>
              </a:spcAft>
              <a:defRPr sz="1500" b="1">
                <a:solidFill>
                  <a:schemeClr val="tx2"/>
                </a:solidFill>
                <a:latin typeface="Arial" charset="0"/>
                <a:ea typeface="宋体" charset="-122"/>
              </a:defRPr>
            </a:lvl8pPr>
            <a:lvl9pPr marL="1371600" algn="l" rtl="0" eaLnBrk="1" fontAlgn="base" hangingPunct="1">
              <a:lnSpc>
                <a:spcPct val="110000"/>
              </a:lnSpc>
              <a:spcBef>
                <a:spcPct val="0"/>
              </a:spcBef>
              <a:spcAft>
                <a:spcPct val="0"/>
              </a:spcAft>
              <a:defRPr sz="1500" b="1">
                <a:solidFill>
                  <a:schemeClr val="tx2"/>
                </a:solidFill>
                <a:latin typeface="Arial" charset="0"/>
                <a:ea typeface="宋体" charset="-122"/>
              </a:defRPr>
            </a:lvl9pPr>
          </a:lstStyle>
          <a:p>
            <a:pPr lvl="0">
              <a:defRPr/>
            </a:pPr>
            <a:r>
              <a:rPr kumimoji="0" lang="en-US" altLang="zh-CN" sz="2000" b="1" i="0" u="none" strike="noStrike" kern="0" cap="none" spc="0" normalizeH="0" baseline="0" noProof="0" dirty="0">
                <a:ln>
                  <a:noFill/>
                </a:ln>
                <a:solidFill>
                  <a:srgbClr val="000000"/>
                </a:solidFill>
                <a:effectLst/>
                <a:uLnTx/>
                <a:uFillTx/>
                <a:latin typeface="+mn-lt"/>
                <a:ea typeface="+mn-ea"/>
                <a:cs typeface="+mn-ea"/>
                <a:sym typeface="+mn-lt"/>
              </a:rPr>
              <a:t>2.4 </a:t>
            </a:r>
            <a:r>
              <a:rPr kumimoji="0" lang="zh-CN" altLang="en-US" sz="2000" b="1" i="0" u="none" strike="noStrike" kern="0" cap="none" spc="0" normalizeH="0" baseline="0" noProof="0" dirty="0">
                <a:ln>
                  <a:noFill/>
                </a:ln>
                <a:solidFill>
                  <a:srgbClr val="000000"/>
                </a:solidFill>
                <a:effectLst/>
                <a:uLnTx/>
                <a:uFillTx/>
                <a:latin typeface="+mn-lt"/>
                <a:ea typeface="+mn-ea"/>
                <a:cs typeface="+mn-ea"/>
                <a:sym typeface="+mn-lt"/>
              </a:rPr>
              <a:t>土地市场</a:t>
            </a:r>
            <a:r>
              <a:rPr lang="zh-CN" altLang="en-US" sz="2000" kern="0" dirty="0">
                <a:solidFill>
                  <a:srgbClr val="000000"/>
                </a:solidFill>
                <a:latin typeface="+mn-lt"/>
                <a:ea typeface="+mn-ea"/>
                <a:cs typeface="+mn-ea"/>
                <a:sym typeface="+mn-lt"/>
              </a:rPr>
              <a:t>：近年宅地供应显著收缩，后期可开发低密住宅用地稀缺</a:t>
            </a:r>
            <a:endParaRPr kumimoji="0" lang="zh-CN" altLang="en-US" sz="2000" b="1" i="0" u="none" strike="noStrike" kern="0" cap="none" spc="0" normalizeH="0" baseline="0" noProof="0" dirty="0">
              <a:ln>
                <a:noFill/>
              </a:ln>
              <a:solidFill>
                <a:srgbClr val="C00000"/>
              </a:solidFill>
              <a:effectLst/>
              <a:uLnTx/>
              <a:uFillTx/>
              <a:latin typeface="+mn-lt"/>
              <a:ea typeface="+mn-ea"/>
              <a:cs typeface="+mn-ea"/>
              <a:sym typeface="+mn-lt"/>
            </a:endParaRPr>
          </a:p>
        </p:txBody>
      </p:sp>
      <p:sp>
        <p:nvSpPr>
          <p:cNvPr id="22" name="文本框 21">
            <a:extLst>
              <a:ext uri="{FF2B5EF4-FFF2-40B4-BE49-F238E27FC236}">
                <a16:creationId xmlns:a16="http://schemas.microsoft.com/office/drawing/2014/main" id="{46390302-F88C-426C-AFB7-66EB34CDCDEA}"/>
              </a:ext>
            </a:extLst>
          </p:cNvPr>
          <p:cNvSpPr txBox="1"/>
          <p:nvPr/>
        </p:nvSpPr>
        <p:spPr>
          <a:xfrm>
            <a:off x="419836" y="676128"/>
            <a:ext cx="11534023" cy="815608"/>
          </a:xfrm>
          <a:prstGeom prst="rect">
            <a:avLst/>
          </a:prstGeom>
          <a:noFill/>
        </p:spPr>
        <p:txBody>
          <a:bodyPr wrap="square" rtlCol="0">
            <a:spAutoFit/>
          </a:bodyPr>
          <a:lstStyle/>
          <a:p>
            <a:pPr marL="285750" lvl="0" indent="-285750">
              <a:lnSpc>
                <a:spcPct val="100000"/>
              </a:lnSpc>
              <a:spcBef>
                <a:spcPts val="600"/>
              </a:spcBef>
              <a:buFont typeface="Wingdings" panose="05000000000000000000" pitchFamily="2" charset="2"/>
              <a:buChar char="n"/>
              <a:defRPr/>
            </a:pPr>
            <a:r>
              <a:rPr lang="zh-CN" altLang="en-US" sz="1400" b="1" dirty="0">
                <a:solidFill>
                  <a:prstClr val="black"/>
                </a:solidFill>
                <a:cs typeface="+mn-ea"/>
                <a:sym typeface="+mn-lt"/>
              </a:rPr>
              <a:t>泗泾板块经历</a:t>
            </a:r>
            <a:r>
              <a:rPr lang="en-US" altLang="zh-CN" sz="1400" b="1" dirty="0">
                <a:solidFill>
                  <a:prstClr val="black"/>
                </a:solidFill>
                <a:cs typeface="+mn-ea"/>
                <a:sym typeface="+mn-lt"/>
              </a:rPr>
              <a:t>2013-2020</a:t>
            </a:r>
            <a:r>
              <a:rPr lang="zh-CN" altLang="en-US" sz="1400" b="1" dirty="0">
                <a:solidFill>
                  <a:prstClr val="black"/>
                </a:solidFill>
                <a:cs typeface="+mn-ea"/>
                <a:sym typeface="+mn-lt"/>
              </a:rPr>
              <a:t>年供求热潮、</a:t>
            </a:r>
            <a:r>
              <a:rPr lang="en-US" altLang="zh-CN" sz="1400" b="1" dirty="0">
                <a:solidFill>
                  <a:prstClr val="black"/>
                </a:solidFill>
                <a:cs typeface="+mn-ea"/>
                <a:sym typeface="+mn-lt"/>
              </a:rPr>
              <a:t>2022</a:t>
            </a:r>
            <a:r>
              <a:rPr lang="zh-CN" altLang="en-US" sz="1400" b="1" dirty="0">
                <a:solidFill>
                  <a:prstClr val="black"/>
                </a:solidFill>
                <a:cs typeface="+mn-ea"/>
                <a:sym typeface="+mn-lt"/>
              </a:rPr>
              <a:t>年金地</a:t>
            </a:r>
            <a:r>
              <a:rPr lang="en-US" altLang="zh-CN" sz="1400" b="1" dirty="0">
                <a:solidFill>
                  <a:prstClr val="black"/>
                </a:solidFill>
                <a:cs typeface="+mn-ea"/>
                <a:sym typeface="+mn-lt"/>
              </a:rPr>
              <a:t>&amp;</a:t>
            </a:r>
            <a:r>
              <a:rPr lang="zh-CN" altLang="en-US" sz="1400" b="1" dirty="0">
                <a:solidFill>
                  <a:prstClr val="black"/>
                </a:solidFill>
                <a:cs typeface="+mn-ea"/>
                <a:sym typeface="+mn-lt"/>
              </a:rPr>
              <a:t>中铁建</a:t>
            </a:r>
            <a:r>
              <a:rPr lang="en-US" altLang="zh-CN" sz="1400" b="1" dirty="0">
                <a:solidFill>
                  <a:prstClr val="black"/>
                </a:solidFill>
                <a:cs typeface="+mn-ea"/>
                <a:sym typeface="+mn-lt"/>
              </a:rPr>
              <a:t>2</a:t>
            </a:r>
            <a:r>
              <a:rPr lang="zh-CN" altLang="en-US" sz="1400" b="1" dirty="0">
                <a:solidFill>
                  <a:prstClr val="black"/>
                </a:solidFill>
                <a:cs typeface="+mn-ea"/>
                <a:sym typeface="+mn-lt"/>
              </a:rPr>
              <a:t>幅宅地供应小高峰后，近年宅地供地显著收缩，</a:t>
            </a:r>
            <a:r>
              <a:rPr lang="en-US" altLang="zh-CN" sz="1400" b="1" dirty="0">
                <a:solidFill>
                  <a:prstClr val="black"/>
                </a:solidFill>
                <a:cs typeface="+mn-ea"/>
                <a:sym typeface="+mn-lt"/>
              </a:rPr>
              <a:t>24-25</a:t>
            </a:r>
            <a:r>
              <a:rPr lang="zh-CN" altLang="en-US" sz="1400" b="1" dirty="0">
                <a:solidFill>
                  <a:prstClr val="black"/>
                </a:solidFill>
                <a:cs typeface="+mn-ea"/>
                <a:sym typeface="+mn-lt"/>
              </a:rPr>
              <a:t>年仅成交招商</a:t>
            </a:r>
            <a:r>
              <a:rPr lang="en-US" altLang="zh-CN" sz="1400" b="1" dirty="0">
                <a:solidFill>
                  <a:prstClr val="black"/>
                </a:solidFill>
                <a:cs typeface="+mn-ea"/>
                <a:sym typeface="+mn-lt"/>
              </a:rPr>
              <a:t>1</a:t>
            </a:r>
            <a:r>
              <a:rPr lang="zh-CN" altLang="en-US" sz="1400" b="1" dirty="0">
                <a:solidFill>
                  <a:prstClr val="black"/>
                </a:solidFill>
                <a:cs typeface="+mn-ea"/>
                <a:sym typeface="+mn-lt"/>
              </a:rPr>
              <a:t>宗、泗泾城市更新</a:t>
            </a:r>
            <a:r>
              <a:rPr lang="en-US" altLang="zh-CN" sz="1400" b="1" dirty="0">
                <a:solidFill>
                  <a:prstClr val="black"/>
                </a:solidFill>
                <a:cs typeface="+mn-ea"/>
                <a:sym typeface="+mn-lt"/>
              </a:rPr>
              <a:t>1</a:t>
            </a:r>
            <a:r>
              <a:rPr lang="zh-CN" altLang="en-US" sz="1400" b="1" dirty="0">
                <a:solidFill>
                  <a:prstClr val="black"/>
                </a:solidFill>
                <a:cs typeface="+mn-ea"/>
                <a:sym typeface="+mn-lt"/>
              </a:rPr>
              <a:t>宗地块。板块内库存处于低位，后期可开发低密住宅用地稀缺，存在市场机会。</a:t>
            </a:r>
            <a:endParaRPr lang="en-US" altLang="zh-CN" sz="1400" b="1" dirty="0">
              <a:solidFill>
                <a:prstClr val="black"/>
              </a:solidFill>
              <a:cs typeface="+mn-ea"/>
              <a:sym typeface="+mn-lt"/>
            </a:endParaRPr>
          </a:p>
          <a:p>
            <a:pPr marL="285750" lvl="0" indent="-285750">
              <a:lnSpc>
                <a:spcPct val="100000"/>
              </a:lnSpc>
              <a:spcBef>
                <a:spcPts val="600"/>
              </a:spcBef>
              <a:buFont typeface="Wingdings" panose="05000000000000000000" pitchFamily="2" charset="2"/>
              <a:buChar char="n"/>
              <a:defRPr/>
            </a:pPr>
            <a:r>
              <a:rPr lang="zh-CN" altLang="en-US" sz="1400" b="1" dirty="0">
                <a:solidFill>
                  <a:prstClr val="black"/>
                </a:solidFill>
                <a:cs typeface="+mn-ea"/>
                <a:sym typeface="+mn-lt"/>
              </a:rPr>
              <a:t>本地块起拍楼面价与周边地块相比，预计下降</a:t>
            </a:r>
            <a:r>
              <a:rPr lang="en-US" altLang="zh-CN" sz="1400" b="1" dirty="0">
                <a:solidFill>
                  <a:prstClr val="black"/>
                </a:solidFill>
                <a:cs typeface="+mn-ea"/>
                <a:sym typeface="+mn-lt"/>
              </a:rPr>
              <a:t>2000</a:t>
            </a:r>
            <a:r>
              <a:rPr lang="zh-CN" altLang="en-US" sz="1400" b="1" dirty="0">
                <a:solidFill>
                  <a:prstClr val="black"/>
                </a:solidFill>
                <a:cs typeface="+mn-ea"/>
                <a:sym typeface="+mn-lt"/>
              </a:rPr>
              <a:t>元</a:t>
            </a:r>
            <a:r>
              <a:rPr lang="en-US" altLang="zh-CN" sz="1400" b="1" dirty="0">
                <a:solidFill>
                  <a:prstClr val="black"/>
                </a:solidFill>
                <a:cs typeface="+mn-ea"/>
                <a:sym typeface="+mn-lt"/>
              </a:rPr>
              <a:t>/</a:t>
            </a:r>
            <a:r>
              <a:rPr lang="zh-CN" altLang="en-US" sz="1400" b="1" dirty="0">
                <a:solidFill>
                  <a:prstClr val="black"/>
                </a:solidFill>
                <a:cs typeface="+mn-ea"/>
                <a:sym typeface="+mn-lt"/>
              </a:rPr>
              <a:t>㎡</a:t>
            </a:r>
            <a:endParaRPr lang="en-US" altLang="zh-CN" sz="1400" b="1" dirty="0">
              <a:solidFill>
                <a:prstClr val="black"/>
              </a:solidFill>
              <a:cs typeface="+mn-ea"/>
              <a:sym typeface="+mn-lt"/>
            </a:endParaRPr>
          </a:p>
        </p:txBody>
      </p:sp>
      <p:grpSp>
        <p:nvGrpSpPr>
          <p:cNvPr id="17" name="组合 16">
            <a:extLst>
              <a:ext uri="{FF2B5EF4-FFF2-40B4-BE49-F238E27FC236}">
                <a16:creationId xmlns:a16="http://schemas.microsoft.com/office/drawing/2014/main" id="{33ABB3ED-41CC-431B-9F3A-049BA3219445}"/>
              </a:ext>
            </a:extLst>
          </p:cNvPr>
          <p:cNvGrpSpPr/>
          <p:nvPr/>
        </p:nvGrpSpPr>
        <p:grpSpPr>
          <a:xfrm>
            <a:off x="419837" y="1571438"/>
            <a:ext cx="11534022" cy="5023499"/>
            <a:chOff x="396452" y="1511595"/>
            <a:chExt cx="11534022" cy="5023499"/>
          </a:xfrm>
        </p:grpSpPr>
        <p:pic>
          <p:nvPicPr>
            <p:cNvPr id="18" name="图片 17">
              <a:extLst>
                <a:ext uri="{FF2B5EF4-FFF2-40B4-BE49-F238E27FC236}">
                  <a16:creationId xmlns:a16="http://schemas.microsoft.com/office/drawing/2014/main" id="{F987DDA5-6230-4DD2-AAF1-7276DC6D0D3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621286" y="1511595"/>
              <a:ext cx="8949427" cy="5023499"/>
            </a:xfrm>
            <a:prstGeom prst="rect">
              <a:avLst/>
            </a:prstGeom>
          </p:spPr>
        </p:pic>
        <p:pic>
          <p:nvPicPr>
            <p:cNvPr id="28" name="Picture 27" descr="f13">
              <a:extLst>
                <a:ext uri="{FF2B5EF4-FFF2-40B4-BE49-F238E27FC236}">
                  <a16:creationId xmlns:a16="http://schemas.microsoft.com/office/drawing/2014/main" id="{1E82649A-2BFB-4CDC-BC9A-0E304AE65DF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79346" y="4082374"/>
              <a:ext cx="462783" cy="33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椭圆 28">
              <a:extLst>
                <a:ext uri="{FF2B5EF4-FFF2-40B4-BE49-F238E27FC236}">
                  <a16:creationId xmlns:a16="http://schemas.microsoft.com/office/drawing/2014/main" id="{26EB04FF-1BBE-4AAA-9D68-913843FAC256}"/>
                </a:ext>
              </a:extLst>
            </p:cNvPr>
            <p:cNvSpPr/>
            <p:nvPr/>
          </p:nvSpPr>
          <p:spPr>
            <a:xfrm>
              <a:off x="3646538" y="3606641"/>
              <a:ext cx="180000" cy="179863"/>
            </a:xfrm>
            <a:prstGeom prst="ellipse">
              <a:avLst/>
            </a:prstGeom>
            <a:solidFill>
              <a:srgbClr val="C00000"/>
            </a:solidFill>
            <a:ln w="25400" cap="flat" cmpd="sng" algn="ctr">
              <a:noFill/>
              <a:prstDash val="solid"/>
            </a:ln>
            <a:effectLst/>
          </p:spPr>
          <p:txBody>
            <a:bodyPr lIns="0" tIns="0" rIns="0" bIns="0" rtlCol="0" anchor="ctr"/>
            <a:lstStyle/>
            <a:p>
              <a:pPr algn="ctr" eaLnBrk="0" fontAlgn="base" hangingPunct="0">
                <a:spcBef>
                  <a:spcPct val="0"/>
                </a:spcBef>
                <a:spcAft>
                  <a:spcPct val="0"/>
                </a:spcAft>
                <a:defRPr/>
              </a:pPr>
              <a:endParaRPr lang="zh-CN" altLang="en-US" sz="1200" b="1" kern="0" dirty="0">
                <a:solidFill>
                  <a:srgbClr val="000000"/>
                </a:solidFill>
                <a:cs typeface="+mn-ea"/>
                <a:sym typeface="+mn-lt"/>
              </a:endParaRPr>
            </a:p>
          </p:txBody>
        </p:sp>
        <p:sp>
          <p:nvSpPr>
            <p:cNvPr id="33" name="椭圆 32">
              <a:extLst>
                <a:ext uri="{FF2B5EF4-FFF2-40B4-BE49-F238E27FC236}">
                  <a16:creationId xmlns:a16="http://schemas.microsoft.com/office/drawing/2014/main" id="{816F9988-BA91-4398-8C38-3E9944BE5B60}"/>
                </a:ext>
              </a:extLst>
            </p:cNvPr>
            <p:cNvSpPr/>
            <p:nvPr/>
          </p:nvSpPr>
          <p:spPr>
            <a:xfrm>
              <a:off x="6789788" y="3054191"/>
              <a:ext cx="180000" cy="179863"/>
            </a:xfrm>
            <a:prstGeom prst="ellipse">
              <a:avLst/>
            </a:prstGeom>
            <a:solidFill>
              <a:srgbClr val="C00000"/>
            </a:solidFill>
            <a:ln w="25400" cap="flat" cmpd="sng" algn="ctr">
              <a:noFill/>
              <a:prstDash val="solid"/>
            </a:ln>
            <a:effectLst/>
          </p:spPr>
          <p:txBody>
            <a:bodyPr lIns="0" tIns="0" rIns="0" bIns="0" rtlCol="0" anchor="ctr"/>
            <a:lstStyle/>
            <a:p>
              <a:pPr algn="ctr" eaLnBrk="0" fontAlgn="base" hangingPunct="0">
                <a:spcBef>
                  <a:spcPct val="0"/>
                </a:spcBef>
                <a:spcAft>
                  <a:spcPct val="0"/>
                </a:spcAft>
                <a:defRPr/>
              </a:pPr>
              <a:endParaRPr lang="zh-CN" altLang="en-US" sz="1200" b="1" kern="0" dirty="0">
                <a:solidFill>
                  <a:srgbClr val="000000"/>
                </a:solidFill>
                <a:cs typeface="+mn-ea"/>
                <a:sym typeface="+mn-lt"/>
              </a:endParaRPr>
            </a:p>
          </p:txBody>
        </p:sp>
        <p:sp>
          <p:nvSpPr>
            <p:cNvPr id="34" name="椭圆 33">
              <a:extLst>
                <a:ext uri="{FF2B5EF4-FFF2-40B4-BE49-F238E27FC236}">
                  <a16:creationId xmlns:a16="http://schemas.microsoft.com/office/drawing/2014/main" id="{BCA784F4-0C86-4DB4-9C1E-C8733F30C036}"/>
                </a:ext>
              </a:extLst>
            </p:cNvPr>
            <p:cNvSpPr/>
            <p:nvPr/>
          </p:nvSpPr>
          <p:spPr>
            <a:xfrm>
              <a:off x="4230738" y="2127091"/>
              <a:ext cx="180000" cy="179863"/>
            </a:xfrm>
            <a:prstGeom prst="ellipse">
              <a:avLst/>
            </a:prstGeom>
            <a:solidFill>
              <a:srgbClr val="C00000"/>
            </a:solidFill>
            <a:ln w="25400" cap="flat" cmpd="sng" algn="ctr">
              <a:noFill/>
              <a:prstDash val="solid"/>
            </a:ln>
            <a:effectLst/>
          </p:spPr>
          <p:txBody>
            <a:bodyPr lIns="0" tIns="0" rIns="0" bIns="0" rtlCol="0" anchor="ctr"/>
            <a:lstStyle/>
            <a:p>
              <a:pPr algn="ctr" eaLnBrk="0" fontAlgn="base" hangingPunct="0">
                <a:spcBef>
                  <a:spcPct val="0"/>
                </a:spcBef>
                <a:spcAft>
                  <a:spcPct val="0"/>
                </a:spcAft>
                <a:defRPr/>
              </a:pPr>
              <a:endParaRPr lang="zh-CN" altLang="en-US" sz="1200" b="1" kern="0" dirty="0">
                <a:solidFill>
                  <a:srgbClr val="000000"/>
                </a:solidFill>
                <a:cs typeface="+mn-ea"/>
                <a:sym typeface="+mn-lt"/>
              </a:endParaRPr>
            </a:p>
          </p:txBody>
        </p:sp>
        <p:sp>
          <p:nvSpPr>
            <p:cNvPr id="35" name="椭圆 34">
              <a:extLst>
                <a:ext uri="{FF2B5EF4-FFF2-40B4-BE49-F238E27FC236}">
                  <a16:creationId xmlns:a16="http://schemas.microsoft.com/office/drawing/2014/main" id="{291DBA99-1073-4D14-8F8C-6D32AE69E735}"/>
                </a:ext>
              </a:extLst>
            </p:cNvPr>
            <p:cNvSpPr/>
            <p:nvPr/>
          </p:nvSpPr>
          <p:spPr>
            <a:xfrm>
              <a:off x="8809088" y="4730591"/>
              <a:ext cx="180000" cy="179863"/>
            </a:xfrm>
            <a:prstGeom prst="ellipse">
              <a:avLst/>
            </a:prstGeom>
            <a:solidFill>
              <a:srgbClr val="C00000"/>
            </a:solidFill>
            <a:ln w="25400" cap="flat" cmpd="sng" algn="ctr">
              <a:noFill/>
              <a:prstDash val="solid"/>
            </a:ln>
            <a:effectLst/>
          </p:spPr>
          <p:txBody>
            <a:bodyPr lIns="0" tIns="0" rIns="0" bIns="0" rtlCol="0" anchor="ctr"/>
            <a:lstStyle/>
            <a:p>
              <a:pPr algn="ctr" eaLnBrk="0" fontAlgn="base" hangingPunct="0">
                <a:spcBef>
                  <a:spcPct val="0"/>
                </a:spcBef>
                <a:spcAft>
                  <a:spcPct val="0"/>
                </a:spcAft>
                <a:defRPr/>
              </a:pPr>
              <a:endParaRPr lang="zh-CN" altLang="en-US" sz="1200" b="1" kern="0" dirty="0">
                <a:solidFill>
                  <a:srgbClr val="000000"/>
                </a:solidFill>
                <a:cs typeface="+mn-ea"/>
                <a:sym typeface="+mn-lt"/>
              </a:endParaRPr>
            </a:p>
          </p:txBody>
        </p:sp>
        <p:sp>
          <p:nvSpPr>
            <p:cNvPr id="36" name="标注: 弯曲线形(带边框和强调线) 22">
              <a:extLst>
                <a:ext uri="{FF2B5EF4-FFF2-40B4-BE49-F238E27FC236}">
                  <a16:creationId xmlns:a16="http://schemas.microsoft.com/office/drawing/2014/main" id="{F7409126-CAA4-4DCC-BA5B-177C3D3063DF}"/>
                </a:ext>
              </a:extLst>
            </p:cNvPr>
            <p:cNvSpPr/>
            <p:nvPr/>
          </p:nvSpPr>
          <p:spPr>
            <a:xfrm>
              <a:off x="396452" y="1511595"/>
              <a:ext cx="3018695" cy="1082792"/>
            </a:xfrm>
            <a:prstGeom prst="wedgeRectCallout">
              <a:avLst>
                <a:gd name="adj1" fmla="val 77346"/>
                <a:gd name="adj2" fmla="val 14096"/>
              </a:avLst>
            </a:prstGeom>
            <a:solidFill>
              <a:sysClr val="window" lastClr="FFFFFF"/>
            </a:solidFill>
            <a:ln>
              <a:solidFill>
                <a:srgbClr val="993300"/>
              </a:solidFill>
            </a:ln>
          </p:spPr>
          <p:txBody>
            <a:bodyPr wrap="square" lIns="36000" tIns="18000" rIns="36000" bIns="18000">
              <a:spAutoFit/>
            </a:bodyPr>
            <a:lstStyle/>
            <a:p>
              <a:pPr lvl="0" algn="ctr">
                <a:defRPr/>
              </a:pPr>
              <a:r>
                <a:rPr kumimoji="0" lang="en-US" altLang="zh-CN" sz="1400" b="1" i="0" u="none" strike="noStrike" kern="0" cap="none" spc="0" normalizeH="0" baseline="0" noProof="0" dirty="0">
                  <a:ln>
                    <a:noFill/>
                  </a:ln>
                  <a:solidFill>
                    <a:prstClr val="black"/>
                  </a:solidFill>
                  <a:effectLst/>
                  <a:uLnTx/>
                  <a:uFillTx/>
                  <a:cs typeface="+mn-ea"/>
                  <a:sym typeface="+mn-lt"/>
                </a:rPr>
                <a:t>【</a:t>
              </a:r>
              <a:r>
                <a:rPr kumimoji="0" lang="zh-CN" altLang="en-US" sz="1400" b="1" i="0" u="none" strike="noStrike" kern="0" cap="none" spc="0" normalizeH="0" baseline="0" noProof="0" dirty="0">
                  <a:ln>
                    <a:noFill/>
                  </a:ln>
                  <a:solidFill>
                    <a:prstClr val="black"/>
                  </a:solidFill>
                  <a:effectLst/>
                  <a:uLnTx/>
                  <a:uFillTx/>
                  <a:cs typeface="+mn-ea"/>
                  <a:sym typeface="+mn-lt"/>
                </a:rPr>
                <a:t>金地</a:t>
              </a:r>
              <a:r>
                <a:rPr kumimoji="0" lang="en-US" altLang="zh-CN" sz="1400" b="1" i="0" u="none" strike="noStrike" kern="0" cap="none" spc="0" normalizeH="0" baseline="0" noProof="0" dirty="0">
                  <a:ln>
                    <a:noFill/>
                  </a:ln>
                  <a:solidFill>
                    <a:prstClr val="black"/>
                  </a:solidFill>
                  <a:effectLst/>
                  <a:uLnTx/>
                  <a:uFillTx/>
                  <a:cs typeface="+mn-ea"/>
                  <a:sym typeface="+mn-lt"/>
                </a:rPr>
                <a:t>&amp;</a:t>
              </a:r>
              <a:r>
                <a:rPr kumimoji="0" lang="zh-CN" altLang="en-US" sz="1400" b="1" i="0" u="none" strike="noStrike" kern="0" cap="none" spc="0" normalizeH="0" baseline="0" noProof="0" dirty="0">
                  <a:ln>
                    <a:noFill/>
                  </a:ln>
                  <a:solidFill>
                    <a:prstClr val="black"/>
                  </a:solidFill>
                  <a:effectLst/>
                  <a:uLnTx/>
                  <a:uFillTx/>
                  <a:cs typeface="+mn-ea"/>
                  <a:sym typeface="+mn-lt"/>
                </a:rPr>
                <a:t>中铁建</a:t>
              </a: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松江区泗泾镇</a:t>
              </a:r>
              <a:r>
                <a:rPr lang="en-US" altLang="zh-CN" sz="1400" b="1" kern="0" dirty="0">
                  <a:solidFill>
                    <a:prstClr val="black"/>
                  </a:solidFill>
                  <a:cs typeface="+mn-ea"/>
                  <a:sym typeface="+mn-lt"/>
                </a:rPr>
                <a:t>SJSB0003</a:t>
              </a:r>
              <a:r>
                <a:rPr lang="zh-CN" altLang="en-US" sz="1400" b="1" kern="0" dirty="0">
                  <a:solidFill>
                    <a:prstClr val="black"/>
                  </a:solidFill>
                  <a:cs typeface="+mn-ea"/>
                  <a:sym typeface="+mn-lt"/>
                </a:rPr>
                <a:t>单元</a:t>
              </a:r>
              <a:r>
                <a:rPr lang="en-US" altLang="zh-CN" sz="1400" b="1" kern="0" dirty="0">
                  <a:solidFill>
                    <a:prstClr val="black"/>
                  </a:solidFill>
                  <a:cs typeface="+mn-ea"/>
                  <a:sym typeface="+mn-lt"/>
                </a:rPr>
                <a:t>01-02</a:t>
              </a:r>
              <a:r>
                <a:rPr lang="zh-CN" altLang="en-US" sz="1400" b="1" kern="0" dirty="0">
                  <a:solidFill>
                    <a:prstClr val="black"/>
                  </a:solidFill>
                  <a:cs typeface="+mn-ea"/>
                  <a:sym typeface="+mn-lt"/>
                </a:rPr>
                <a:t>号地块</a:t>
              </a:r>
              <a:endParaRPr kumimoji="0" lang="zh-CN" altLang="en-US" sz="1400" b="1"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容积率</a:t>
              </a:r>
              <a:r>
                <a:rPr kumimoji="0" lang="en-US" altLang="zh-CN" sz="1000" b="0" i="0" u="none" strike="noStrike" kern="0" cap="none" spc="0" normalizeH="0" baseline="0" noProof="0" dirty="0">
                  <a:ln>
                    <a:noFill/>
                  </a:ln>
                  <a:solidFill>
                    <a:prstClr val="black"/>
                  </a:solidFill>
                  <a:effectLst/>
                  <a:uLnTx/>
                  <a:uFillTx/>
                  <a:cs typeface="+mn-ea"/>
                  <a:sym typeface="+mn-lt"/>
                </a:rPr>
                <a:t>1.2</a:t>
              </a:r>
              <a:r>
                <a:rPr kumimoji="0" lang="zh-CN" altLang="en-US" sz="1000" b="0" i="0" u="none" strike="noStrike" kern="0" cap="none" spc="0" normalizeH="0" baseline="0" noProof="0" dirty="0">
                  <a:ln>
                    <a:noFill/>
                  </a:ln>
                  <a:solidFill>
                    <a:prstClr val="black"/>
                  </a:solidFill>
                  <a:effectLst/>
                  <a:uLnTx/>
                  <a:uFillTx/>
                  <a:cs typeface="+mn-ea"/>
                  <a:sym typeface="+mn-lt"/>
                </a:rPr>
                <a:t>，建面</a:t>
              </a:r>
              <a:r>
                <a:rPr lang="en-US" altLang="zh-CN" sz="1000" kern="0" dirty="0">
                  <a:solidFill>
                    <a:prstClr val="black"/>
                  </a:solidFill>
                  <a:cs typeface="+mn-ea"/>
                  <a:sym typeface="+mn-lt"/>
                </a:rPr>
                <a:t>88219</a:t>
              </a:r>
              <a:r>
                <a:rPr kumimoji="0" lang="zh-CN" altLang="en-US" sz="1000" b="0" i="0" u="none" strike="noStrike" kern="0" cap="none" spc="0" normalizeH="0" baseline="0" noProof="0" dirty="0">
                  <a:ln>
                    <a:noFill/>
                  </a:ln>
                  <a:solidFill>
                    <a:prstClr val="black"/>
                  </a:solidFill>
                  <a:effectLst/>
                  <a:uLnTx/>
                  <a:uFillTx/>
                  <a:cs typeface="+mn-ea"/>
                  <a:sym typeface="+mn-lt"/>
                </a:rPr>
                <a:t>平</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楼面价：</a:t>
              </a:r>
              <a:r>
                <a:rPr lang="en-US" altLang="zh-CN" sz="1000" b="1" kern="0" dirty="0">
                  <a:solidFill>
                    <a:srgbClr val="C00000"/>
                  </a:solidFill>
                  <a:cs typeface="+mn-ea"/>
                  <a:sym typeface="+mn-lt"/>
                </a:rPr>
                <a:t>25060</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，溢价率</a:t>
              </a:r>
              <a:r>
                <a:rPr kumimoji="0" lang="en-US" altLang="zh-CN" sz="1000" b="0" i="0" u="none" strike="noStrike" kern="0" cap="none" spc="0" normalizeH="0" baseline="0" noProof="0" dirty="0">
                  <a:ln>
                    <a:noFill/>
                  </a:ln>
                  <a:solidFill>
                    <a:prstClr val="black"/>
                  </a:solidFill>
                  <a:effectLst/>
                  <a:uLnTx/>
                  <a:uFillTx/>
                  <a:cs typeface="+mn-ea"/>
                  <a:sym typeface="+mn-lt"/>
                </a:rPr>
                <a:t>0%</a:t>
              </a: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房地联动价：</a:t>
              </a:r>
              <a:r>
                <a:rPr kumimoji="0" lang="en-US" altLang="zh-CN" sz="1000" b="1" i="0" u="none" strike="noStrike" kern="0" cap="none" spc="0" normalizeH="0" baseline="0" noProof="0" dirty="0">
                  <a:ln>
                    <a:noFill/>
                  </a:ln>
                  <a:solidFill>
                    <a:srgbClr val="C00000"/>
                  </a:solidFill>
                  <a:effectLst/>
                  <a:uLnTx/>
                  <a:uFillTx/>
                  <a:cs typeface="+mn-ea"/>
                  <a:sym typeface="+mn-lt"/>
                </a:rPr>
                <a:t>51100</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（配建</a:t>
              </a:r>
              <a:r>
                <a:rPr kumimoji="0" lang="en-US" altLang="zh-CN" sz="1000" b="0" i="0" u="none" strike="noStrike" kern="0" cap="none" spc="0" normalizeH="0" baseline="0" noProof="0" dirty="0">
                  <a:ln>
                    <a:noFill/>
                  </a:ln>
                  <a:solidFill>
                    <a:prstClr val="black"/>
                  </a:solidFill>
                  <a:effectLst/>
                  <a:uLnTx/>
                  <a:uFillTx/>
                  <a:cs typeface="+mn-ea"/>
                  <a:sym typeface="+mn-lt"/>
                </a:rPr>
                <a:t>5%</a:t>
              </a:r>
              <a:r>
                <a:rPr kumimoji="0" lang="zh-CN" altLang="en-US" sz="1000" b="0" i="0" u="none" strike="noStrike" kern="0" cap="none" spc="0" normalizeH="0" baseline="0" noProof="0" dirty="0">
                  <a:ln>
                    <a:noFill/>
                  </a:ln>
                  <a:solidFill>
                    <a:prstClr val="black"/>
                  </a:solidFill>
                  <a:effectLst/>
                  <a:uLnTx/>
                  <a:uFillTx/>
                  <a:cs typeface="+mn-ea"/>
                  <a:sym typeface="+mn-lt"/>
                </a:rPr>
                <a:t>保障房）</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拿地时间：</a:t>
              </a:r>
              <a:r>
                <a:rPr kumimoji="0" lang="en-US" altLang="zh-CN" sz="1000" b="0" i="0" u="none" strike="noStrike" kern="0" cap="none" spc="0" normalizeH="0" baseline="0" noProof="0" dirty="0">
                  <a:ln>
                    <a:noFill/>
                  </a:ln>
                  <a:solidFill>
                    <a:prstClr val="black"/>
                  </a:solidFill>
                  <a:effectLst/>
                  <a:uLnTx/>
                  <a:uFillTx/>
                  <a:cs typeface="+mn-ea"/>
                  <a:sym typeface="+mn-lt"/>
                </a:rPr>
                <a:t> 2022-6-1</a:t>
              </a:r>
            </a:p>
          </p:txBody>
        </p:sp>
        <p:sp>
          <p:nvSpPr>
            <p:cNvPr id="37" name="标注: 弯曲线形(带边框和强调线) 22">
              <a:extLst>
                <a:ext uri="{FF2B5EF4-FFF2-40B4-BE49-F238E27FC236}">
                  <a16:creationId xmlns:a16="http://schemas.microsoft.com/office/drawing/2014/main" id="{00EE8EB3-57D0-46A9-ADB9-AD112AA67317}"/>
                </a:ext>
              </a:extLst>
            </p:cNvPr>
            <p:cNvSpPr/>
            <p:nvPr/>
          </p:nvSpPr>
          <p:spPr>
            <a:xfrm>
              <a:off x="396452" y="2900052"/>
              <a:ext cx="3018695" cy="928904"/>
            </a:xfrm>
            <a:prstGeom prst="wedgeRectCallout">
              <a:avLst>
                <a:gd name="adj1" fmla="val 56302"/>
                <a:gd name="adj2" fmla="val 21207"/>
              </a:avLst>
            </a:prstGeom>
            <a:solidFill>
              <a:sysClr val="window" lastClr="FFFFFF"/>
            </a:solidFill>
            <a:ln>
              <a:solidFill>
                <a:srgbClr val="993300"/>
              </a:solidFill>
            </a:ln>
          </p:spPr>
          <p:txBody>
            <a:bodyPr wrap="square" lIns="36000" tIns="18000" rIns="36000" bIns="18000">
              <a:spAutoFit/>
            </a:bodyPr>
            <a:lstStyle/>
            <a:p>
              <a:pPr lvl="0" algn="ctr">
                <a:defRPr/>
              </a:pPr>
              <a:r>
                <a:rPr kumimoji="0" lang="en-US" altLang="zh-CN" sz="1400" b="1" i="0" u="none" strike="noStrike" kern="0" cap="none" spc="0" normalizeH="0" baseline="0" noProof="0" dirty="0">
                  <a:ln>
                    <a:noFill/>
                  </a:ln>
                  <a:solidFill>
                    <a:prstClr val="black"/>
                  </a:solidFill>
                  <a:effectLst/>
                  <a:uLnTx/>
                  <a:uFillTx/>
                  <a:cs typeface="+mn-ea"/>
                  <a:sym typeface="+mn-lt"/>
                </a:rPr>
                <a:t>【</a:t>
              </a:r>
              <a:r>
                <a:rPr kumimoji="0" lang="zh-CN" altLang="en-US" sz="1400" b="1" i="0" u="none" strike="noStrike" kern="0" cap="none" spc="0" normalizeH="0" baseline="0" noProof="0" dirty="0">
                  <a:ln>
                    <a:noFill/>
                  </a:ln>
                  <a:solidFill>
                    <a:prstClr val="black"/>
                  </a:solidFill>
                  <a:effectLst/>
                  <a:uLnTx/>
                  <a:uFillTx/>
                  <a:cs typeface="+mn-ea"/>
                  <a:sym typeface="+mn-lt"/>
                </a:rPr>
                <a:t>同济</a:t>
              </a: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松江区泗泾镇</a:t>
              </a:r>
              <a:r>
                <a:rPr lang="en-US" altLang="zh-CN" sz="1400" b="1" kern="0" dirty="0">
                  <a:solidFill>
                    <a:prstClr val="black"/>
                  </a:solidFill>
                  <a:cs typeface="+mn-ea"/>
                  <a:sym typeface="+mn-lt"/>
                </a:rPr>
                <a:t>SJSB0003</a:t>
              </a:r>
              <a:r>
                <a:rPr lang="zh-CN" altLang="en-US" sz="1400" b="1" kern="0" dirty="0">
                  <a:solidFill>
                    <a:prstClr val="black"/>
                  </a:solidFill>
                  <a:cs typeface="+mn-ea"/>
                  <a:sym typeface="+mn-lt"/>
                </a:rPr>
                <a:t>单元</a:t>
              </a:r>
              <a:r>
                <a:rPr lang="en-US" altLang="zh-CN" sz="1400" b="1" kern="0" dirty="0">
                  <a:solidFill>
                    <a:prstClr val="black"/>
                  </a:solidFill>
                  <a:cs typeface="+mn-ea"/>
                  <a:sym typeface="+mn-lt"/>
                </a:rPr>
                <a:t>03-01</a:t>
              </a:r>
              <a:r>
                <a:rPr lang="zh-CN" altLang="en-US" sz="1400" b="1" kern="0" dirty="0">
                  <a:solidFill>
                    <a:prstClr val="black"/>
                  </a:solidFill>
                  <a:cs typeface="+mn-ea"/>
                  <a:sym typeface="+mn-lt"/>
                </a:rPr>
                <a:t>号地块</a:t>
              </a:r>
              <a:endParaRPr kumimoji="0" lang="zh-CN" altLang="en-US" sz="1400" b="1"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容积率</a:t>
              </a:r>
              <a:r>
                <a:rPr kumimoji="0" lang="en-US" altLang="zh-CN" sz="1000" b="0" i="0" u="none" strike="noStrike" kern="0" cap="none" spc="0" normalizeH="0" baseline="0" noProof="0" dirty="0">
                  <a:ln>
                    <a:noFill/>
                  </a:ln>
                  <a:solidFill>
                    <a:prstClr val="black"/>
                  </a:solidFill>
                  <a:effectLst/>
                  <a:uLnTx/>
                  <a:uFillTx/>
                  <a:cs typeface="+mn-ea"/>
                  <a:sym typeface="+mn-lt"/>
                </a:rPr>
                <a:t>1.2</a:t>
              </a:r>
              <a:r>
                <a:rPr kumimoji="0" lang="zh-CN" altLang="en-US" sz="1000" b="0" i="0" u="none" strike="noStrike" kern="0" cap="none" spc="0" normalizeH="0" baseline="0" noProof="0" dirty="0">
                  <a:ln>
                    <a:noFill/>
                  </a:ln>
                  <a:solidFill>
                    <a:prstClr val="black"/>
                  </a:solidFill>
                  <a:effectLst/>
                  <a:uLnTx/>
                  <a:uFillTx/>
                  <a:cs typeface="+mn-ea"/>
                  <a:sym typeface="+mn-lt"/>
                </a:rPr>
                <a:t>，建面</a:t>
              </a:r>
              <a:r>
                <a:rPr lang="en-US" altLang="zh-CN" sz="1000" kern="0" dirty="0">
                  <a:solidFill>
                    <a:prstClr val="black"/>
                  </a:solidFill>
                  <a:cs typeface="+mn-ea"/>
                  <a:sym typeface="+mn-lt"/>
                </a:rPr>
                <a:t>41566</a:t>
              </a:r>
              <a:r>
                <a:rPr kumimoji="0" lang="zh-CN" altLang="en-US" sz="1000" b="0" i="0" u="none" strike="noStrike" kern="0" cap="none" spc="0" normalizeH="0" baseline="0" noProof="0" dirty="0">
                  <a:ln>
                    <a:noFill/>
                  </a:ln>
                  <a:solidFill>
                    <a:prstClr val="black"/>
                  </a:solidFill>
                  <a:effectLst/>
                  <a:uLnTx/>
                  <a:uFillTx/>
                  <a:cs typeface="+mn-ea"/>
                  <a:sym typeface="+mn-lt"/>
                </a:rPr>
                <a:t>平</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楼面价：</a:t>
              </a:r>
              <a:r>
                <a:rPr lang="en-US" altLang="zh-CN" sz="1000" b="1" kern="0" dirty="0">
                  <a:solidFill>
                    <a:srgbClr val="C00000"/>
                  </a:solidFill>
                  <a:cs typeface="+mn-ea"/>
                  <a:sym typeface="+mn-lt"/>
                </a:rPr>
                <a:t>27609</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，溢价率</a:t>
              </a:r>
              <a:r>
                <a:rPr kumimoji="0" lang="en-US" altLang="zh-CN" sz="1000" b="0" i="0" u="none" strike="noStrike" kern="0" cap="none" spc="0" normalizeH="0" baseline="0" noProof="0" dirty="0">
                  <a:ln>
                    <a:noFill/>
                  </a:ln>
                  <a:solidFill>
                    <a:prstClr val="black"/>
                  </a:solidFill>
                  <a:effectLst/>
                  <a:uLnTx/>
                  <a:uFillTx/>
                  <a:cs typeface="+mn-ea"/>
                  <a:sym typeface="+mn-lt"/>
                </a:rPr>
                <a:t>15%</a:t>
              </a:r>
              <a:r>
                <a:rPr kumimoji="0" lang="zh-CN" altLang="en-US" sz="1000" b="0" i="0" u="none" strike="noStrike" kern="0" cap="none" spc="0" normalizeH="0" baseline="0" noProof="0" dirty="0">
                  <a:ln>
                    <a:noFill/>
                  </a:ln>
                  <a:solidFill>
                    <a:prstClr val="black"/>
                  </a:solidFill>
                  <a:effectLst/>
                  <a:uLnTx/>
                  <a:uFillTx/>
                  <a:cs typeface="+mn-ea"/>
                  <a:sym typeface="+mn-lt"/>
                </a:rPr>
                <a:t>（配建</a:t>
              </a:r>
              <a:r>
                <a:rPr kumimoji="0" lang="en-US" altLang="zh-CN" sz="1000" b="0" i="0" u="none" strike="noStrike" kern="0" cap="none" spc="0" normalizeH="0" baseline="0" noProof="0" dirty="0">
                  <a:ln>
                    <a:noFill/>
                  </a:ln>
                  <a:solidFill>
                    <a:prstClr val="black"/>
                  </a:solidFill>
                  <a:effectLst/>
                  <a:uLnTx/>
                  <a:uFillTx/>
                  <a:cs typeface="+mn-ea"/>
                  <a:sym typeface="+mn-lt"/>
                </a:rPr>
                <a:t>5%</a:t>
              </a:r>
              <a:r>
                <a:rPr kumimoji="0" lang="zh-CN" altLang="en-US" sz="1000" b="0" i="0" u="none" strike="noStrike" kern="0" cap="none" spc="0" normalizeH="0" baseline="0" noProof="0" dirty="0">
                  <a:ln>
                    <a:noFill/>
                  </a:ln>
                  <a:solidFill>
                    <a:prstClr val="black"/>
                  </a:solidFill>
                  <a:effectLst/>
                  <a:uLnTx/>
                  <a:uFillTx/>
                  <a:cs typeface="+mn-ea"/>
                  <a:sym typeface="+mn-lt"/>
                </a:rPr>
                <a:t>保障房）</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拿地时间：</a:t>
              </a:r>
              <a:r>
                <a:rPr kumimoji="0" lang="en-US" altLang="zh-CN" sz="1000" b="0" i="0" u="none" strike="noStrike" kern="0" cap="none" spc="0" normalizeH="0" baseline="0" noProof="0" dirty="0">
                  <a:ln>
                    <a:noFill/>
                  </a:ln>
                  <a:solidFill>
                    <a:prstClr val="black"/>
                  </a:solidFill>
                  <a:effectLst/>
                  <a:uLnTx/>
                  <a:uFillTx/>
                  <a:cs typeface="+mn-ea"/>
                  <a:sym typeface="+mn-lt"/>
                </a:rPr>
                <a:t> 2020-6-18</a:t>
              </a:r>
            </a:p>
          </p:txBody>
        </p:sp>
        <p:sp>
          <p:nvSpPr>
            <p:cNvPr id="38" name="标注: 弯曲线形(带边框和强调线) 22">
              <a:extLst>
                <a:ext uri="{FF2B5EF4-FFF2-40B4-BE49-F238E27FC236}">
                  <a16:creationId xmlns:a16="http://schemas.microsoft.com/office/drawing/2014/main" id="{15D1BCDE-7CDC-4CAD-A048-42C8DF985EA6}"/>
                </a:ext>
              </a:extLst>
            </p:cNvPr>
            <p:cNvSpPr/>
            <p:nvPr/>
          </p:nvSpPr>
          <p:spPr>
            <a:xfrm>
              <a:off x="8899087" y="1516989"/>
              <a:ext cx="3018695" cy="1082792"/>
            </a:xfrm>
            <a:prstGeom prst="wedgeRectCallout">
              <a:avLst>
                <a:gd name="adj1" fmla="val -115824"/>
                <a:gd name="adj2" fmla="val 96694"/>
              </a:avLst>
            </a:prstGeom>
            <a:solidFill>
              <a:sysClr val="window" lastClr="FFFFFF"/>
            </a:solidFill>
            <a:ln>
              <a:solidFill>
                <a:srgbClr val="993300"/>
              </a:solidFill>
            </a:ln>
          </p:spPr>
          <p:txBody>
            <a:bodyPr wrap="square" lIns="36000" tIns="18000" rIns="36000" bIns="18000">
              <a:spAutoFit/>
            </a:bodyPr>
            <a:lstStyle/>
            <a:p>
              <a:pPr lvl="0" algn="ctr">
                <a:defRPr/>
              </a:pPr>
              <a:r>
                <a:rPr kumimoji="0" lang="en-US" altLang="zh-CN" sz="1400" b="1" i="0" u="none" strike="noStrike" kern="0" cap="none" spc="0" normalizeH="0" baseline="0" noProof="0" dirty="0">
                  <a:ln>
                    <a:noFill/>
                  </a:ln>
                  <a:solidFill>
                    <a:prstClr val="black"/>
                  </a:solidFill>
                  <a:effectLst/>
                  <a:uLnTx/>
                  <a:uFillTx/>
                  <a:cs typeface="+mn-ea"/>
                  <a:sym typeface="+mn-lt"/>
                </a:rPr>
                <a:t>【</a:t>
              </a:r>
              <a:r>
                <a:rPr kumimoji="0" lang="zh-CN" altLang="en-US" sz="1400" b="1" i="0" u="none" strike="noStrike" kern="0" cap="none" spc="0" normalizeH="0" baseline="0" noProof="0" dirty="0">
                  <a:ln>
                    <a:noFill/>
                  </a:ln>
                  <a:solidFill>
                    <a:prstClr val="black"/>
                  </a:solidFill>
                  <a:effectLst/>
                  <a:uLnTx/>
                  <a:uFillTx/>
                  <a:cs typeface="+mn-ea"/>
                  <a:sym typeface="+mn-lt"/>
                </a:rPr>
                <a:t>金地</a:t>
              </a:r>
              <a:r>
                <a:rPr kumimoji="0" lang="en-US" altLang="zh-CN" sz="1400" b="1" i="0" u="none" strike="noStrike" kern="0" cap="none" spc="0" normalizeH="0" baseline="0" noProof="0" dirty="0">
                  <a:ln>
                    <a:noFill/>
                  </a:ln>
                  <a:solidFill>
                    <a:prstClr val="black"/>
                  </a:solidFill>
                  <a:effectLst/>
                  <a:uLnTx/>
                  <a:uFillTx/>
                  <a:cs typeface="+mn-ea"/>
                  <a:sym typeface="+mn-lt"/>
                </a:rPr>
                <a:t>&amp;</a:t>
              </a:r>
              <a:r>
                <a:rPr kumimoji="0" lang="zh-CN" altLang="en-US" sz="1400" b="1" i="0" u="none" strike="noStrike" kern="0" cap="none" spc="0" normalizeH="0" baseline="0" noProof="0" dirty="0">
                  <a:ln>
                    <a:noFill/>
                  </a:ln>
                  <a:solidFill>
                    <a:prstClr val="black"/>
                  </a:solidFill>
                  <a:effectLst/>
                  <a:uLnTx/>
                  <a:uFillTx/>
                  <a:cs typeface="+mn-ea"/>
                  <a:sym typeface="+mn-lt"/>
                </a:rPr>
                <a:t>中铁建</a:t>
              </a: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松江区泗泾镇</a:t>
              </a:r>
              <a:r>
                <a:rPr lang="en-US" altLang="zh-CN" sz="1400" b="1" kern="0" dirty="0">
                  <a:solidFill>
                    <a:prstClr val="black"/>
                  </a:solidFill>
                  <a:cs typeface="+mn-ea"/>
                  <a:sym typeface="+mn-lt"/>
                </a:rPr>
                <a:t>SJSB0003</a:t>
              </a:r>
              <a:r>
                <a:rPr lang="zh-CN" altLang="en-US" sz="1400" b="1" kern="0" dirty="0">
                  <a:solidFill>
                    <a:prstClr val="black"/>
                  </a:solidFill>
                  <a:cs typeface="+mn-ea"/>
                  <a:sym typeface="+mn-lt"/>
                </a:rPr>
                <a:t>单元</a:t>
              </a:r>
              <a:r>
                <a:rPr lang="en-US" altLang="zh-CN" sz="1400" b="1" kern="0" dirty="0">
                  <a:solidFill>
                    <a:prstClr val="black"/>
                  </a:solidFill>
                  <a:cs typeface="+mn-ea"/>
                  <a:sym typeface="+mn-lt"/>
                </a:rPr>
                <a:t>08-01</a:t>
              </a:r>
              <a:r>
                <a:rPr lang="zh-CN" altLang="en-US" sz="1400" b="1" kern="0" dirty="0">
                  <a:solidFill>
                    <a:prstClr val="black"/>
                  </a:solidFill>
                  <a:cs typeface="+mn-ea"/>
                  <a:sym typeface="+mn-lt"/>
                </a:rPr>
                <a:t>号地块</a:t>
              </a:r>
              <a:endParaRPr kumimoji="0" lang="zh-CN" altLang="en-US" sz="1400" b="1"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容积率</a:t>
              </a:r>
              <a:r>
                <a:rPr kumimoji="0" lang="en-US" altLang="zh-CN" sz="1000" b="0" i="0" u="none" strike="noStrike" kern="0" cap="none" spc="0" normalizeH="0" baseline="0" noProof="0" dirty="0">
                  <a:ln>
                    <a:noFill/>
                  </a:ln>
                  <a:solidFill>
                    <a:prstClr val="black"/>
                  </a:solidFill>
                  <a:effectLst/>
                  <a:uLnTx/>
                  <a:uFillTx/>
                  <a:cs typeface="+mn-ea"/>
                  <a:sym typeface="+mn-lt"/>
                </a:rPr>
                <a:t>1.8</a:t>
              </a:r>
              <a:r>
                <a:rPr kumimoji="0" lang="zh-CN" altLang="en-US" sz="1000" b="0" i="0" u="none" strike="noStrike" kern="0" cap="none" spc="0" normalizeH="0" baseline="0" noProof="0" dirty="0">
                  <a:ln>
                    <a:noFill/>
                  </a:ln>
                  <a:solidFill>
                    <a:prstClr val="black"/>
                  </a:solidFill>
                  <a:effectLst/>
                  <a:uLnTx/>
                  <a:uFillTx/>
                  <a:cs typeface="+mn-ea"/>
                  <a:sym typeface="+mn-lt"/>
                </a:rPr>
                <a:t>，建面</a:t>
              </a:r>
              <a:r>
                <a:rPr kumimoji="0" lang="en-US" altLang="zh-CN" sz="1000" b="0" i="0" u="none" strike="noStrike" kern="0" cap="none" spc="0" normalizeH="0" baseline="0" noProof="0" dirty="0">
                  <a:ln>
                    <a:noFill/>
                  </a:ln>
                  <a:solidFill>
                    <a:prstClr val="black"/>
                  </a:solidFill>
                  <a:effectLst/>
                  <a:uLnTx/>
                  <a:uFillTx/>
                  <a:cs typeface="+mn-ea"/>
                  <a:sym typeface="+mn-lt"/>
                </a:rPr>
                <a:t>79019</a:t>
              </a:r>
              <a:r>
                <a:rPr kumimoji="0" lang="zh-CN" altLang="en-US" sz="1000" b="0" i="0" u="none" strike="noStrike" kern="0" cap="none" spc="0" normalizeH="0" baseline="0" noProof="0" dirty="0">
                  <a:ln>
                    <a:noFill/>
                  </a:ln>
                  <a:solidFill>
                    <a:prstClr val="black"/>
                  </a:solidFill>
                  <a:effectLst/>
                  <a:uLnTx/>
                  <a:uFillTx/>
                  <a:cs typeface="+mn-ea"/>
                  <a:sym typeface="+mn-lt"/>
                </a:rPr>
                <a:t>平</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楼面价：</a:t>
              </a:r>
              <a:r>
                <a:rPr lang="en-US" altLang="zh-CN" sz="1000" b="1" kern="0" dirty="0">
                  <a:solidFill>
                    <a:srgbClr val="C00000"/>
                  </a:solidFill>
                  <a:cs typeface="+mn-ea"/>
                  <a:sym typeface="+mn-lt"/>
                </a:rPr>
                <a:t>25161</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，溢价率</a:t>
              </a:r>
              <a:r>
                <a:rPr lang="en-US" altLang="zh-CN" sz="1000" kern="0" dirty="0">
                  <a:solidFill>
                    <a:prstClr val="black"/>
                  </a:solidFill>
                  <a:cs typeface="+mn-ea"/>
                  <a:sym typeface="+mn-lt"/>
                </a:rPr>
                <a:t>9.4</a:t>
              </a:r>
              <a:r>
                <a:rPr kumimoji="0" lang="en-US" altLang="zh-CN" sz="1000" b="0" i="0" u="none" strike="noStrike" kern="0" cap="none" spc="0" normalizeH="0" baseline="0" noProof="0" dirty="0">
                  <a:ln>
                    <a:noFill/>
                  </a:ln>
                  <a:solidFill>
                    <a:prstClr val="black"/>
                  </a:solidFill>
                  <a:effectLst/>
                  <a:uLnTx/>
                  <a:uFillTx/>
                  <a:cs typeface="+mn-ea"/>
                  <a:sym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房地联动价：</a:t>
              </a:r>
              <a:r>
                <a:rPr lang="en-US" altLang="zh-CN" sz="1000" b="1" kern="0" dirty="0">
                  <a:solidFill>
                    <a:srgbClr val="C00000"/>
                  </a:solidFill>
                  <a:cs typeface="+mn-ea"/>
                  <a:sym typeface="+mn-lt"/>
                </a:rPr>
                <a:t>48100</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（配建</a:t>
              </a:r>
              <a:r>
                <a:rPr kumimoji="0" lang="en-US" altLang="zh-CN" sz="1000" b="0" i="0" u="none" strike="noStrike" kern="0" cap="none" spc="0" normalizeH="0" baseline="0" noProof="0" dirty="0">
                  <a:ln>
                    <a:noFill/>
                  </a:ln>
                  <a:solidFill>
                    <a:prstClr val="black"/>
                  </a:solidFill>
                  <a:effectLst/>
                  <a:uLnTx/>
                  <a:uFillTx/>
                  <a:cs typeface="+mn-ea"/>
                  <a:sym typeface="+mn-lt"/>
                </a:rPr>
                <a:t>5%</a:t>
              </a:r>
              <a:r>
                <a:rPr kumimoji="0" lang="zh-CN" altLang="en-US" sz="1000" b="0" i="0" u="none" strike="noStrike" kern="0" cap="none" spc="0" normalizeH="0" baseline="0" noProof="0" dirty="0">
                  <a:ln>
                    <a:noFill/>
                  </a:ln>
                  <a:solidFill>
                    <a:prstClr val="black"/>
                  </a:solidFill>
                  <a:effectLst/>
                  <a:uLnTx/>
                  <a:uFillTx/>
                  <a:cs typeface="+mn-ea"/>
                  <a:sym typeface="+mn-lt"/>
                </a:rPr>
                <a:t>保障房）</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拿地时间：</a:t>
              </a:r>
              <a:r>
                <a:rPr kumimoji="0" lang="en-US" altLang="zh-CN" sz="1000" b="0" i="0" u="none" strike="noStrike" kern="0" cap="none" spc="0" normalizeH="0" baseline="0" noProof="0" dirty="0">
                  <a:ln>
                    <a:noFill/>
                  </a:ln>
                  <a:solidFill>
                    <a:prstClr val="black"/>
                  </a:solidFill>
                  <a:effectLst/>
                  <a:uLnTx/>
                  <a:uFillTx/>
                  <a:cs typeface="+mn-ea"/>
                  <a:sym typeface="+mn-lt"/>
                </a:rPr>
                <a:t> 2022-6-7</a:t>
              </a:r>
            </a:p>
          </p:txBody>
        </p:sp>
        <p:sp>
          <p:nvSpPr>
            <p:cNvPr id="39" name="标注: 弯曲线形(带边框和强调线) 22">
              <a:extLst>
                <a:ext uri="{FF2B5EF4-FFF2-40B4-BE49-F238E27FC236}">
                  <a16:creationId xmlns:a16="http://schemas.microsoft.com/office/drawing/2014/main" id="{66CAD19E-1E7A-4813-8BA1-96109DBB8EE0}"/>
                </a:ext>
              </a:extLst>
            </p:cNvPr>
            <p:cNvSpPr/>
            <p:nvPr/>
          </p:nvSpPr>
          <p:spPr>
            <a:xfrm>
              <a:off x="8911779" y="2969902"/>
              <a:ext cx="3018695" cy="1390568"/>
            </a:xfrm>
            <a:prstGeom prst="wedgeRectCallout">
              <a:avLst>
                <a:gd name="adj1" fmla="val -50488"/>
                <a:gd name="adj2" fmla="val 81598"/>
              </a:avLst>
            </a:prstGeom>
            <a:solidFill>
              <a:sysClr val="window" lastClr="FFFFFF"/>
            </a:solidFill>
            <a:ln>
              <a:solidFill>
                <a:srgbClr val="993300"/>
              </a:solidFill>
            </a:ln>
          </p:spPr>
          <p:txBody>
            <a:bodyPr wrap="square" lIns="36000" tIns="18000" rIns="36000" bIns="18000">
              <a:spAutoFit/>
            </a:bodyPr>
            <a:lstStyle/>
            <a:p>
              <a:pPr lvl="0" algn="ctr">
                <a:defRPr/>
              </a:pP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招商</a:t>
              </a: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松江区泗泾镇</a:t>
              </a:r>
              <a:r>
                <a:rPr lang="en-US" altLang="zh-CN" sz="1400" b="1" kern="0" dirty="0">
                  <a:solidFill>
                    <a:prstClr val="black"/>
                  </a:solidFill>
                  <a:cs typeface="+mn-ea"/>
                  <a:sym typeface="+mn-lt"/>
                </a:rPr>
                <a:t>SJS20005</a:t>
              </a:r>
              <a:r>
                <a:rPr lang="zh-CN" altLang="en-US" sz="1400" b="1" kern="0" dirty="0">
                  <a:solidFill>
                    <a:prstClr val="black"/>
                  </a:solidFill>
                  <a:cs typeface="+mn-ea"/>
                  <a:sym typeface="+mn-lt"/>
                </a:rPr>
                <a:t>单元</a:t>
              </a:r>
              <a:r>
                <a:rPr lang="en-US" altLang="zh-CN" sz="1400" b="1" kern="0" dirty="0">
                  <a:solidFill>
                    <a:prstClr val="black"/>
                  </a:solidFill>
                  <a:cs typeface="+mn-ea"/>
                  <a:sym typeface="+mn-lt"/>
                </a:rPr>
                <a:t>14-01</a:t>
              </a:r>
              <a:r>
                <a:rPr lang="zh-CN" altLang="en-US" sz="1400" b="1" kern="0" dirty="0">
                  <a:solidFill>
                    <a:prstClr val="black"/>
                  </a:solidFill>
                  <a:cs typeface="+mn-ea"/>
                  <a:sym typeface="+mn-lt"/>
                </a:rPr>
                <a:t>、</a:t>
              </a:r>
              <a:r>
                <a:rPr lang="en-US" altLang="zh-CN" sz="1400" b="1" kern="0" dirty="0">
                  <a:solidFill>
                    <a:prstClr val="black"/>
                  </a:solidFill>
                  <a:cs typeface="+mn-ea"/>
                  <a:sym typeface="+mn-lt"/>
                </a:rPr>
                <a:t>16-02</a:t>
              </a:r>
              <a:r>
                <a:rPr lang="zh-CN" altLang="en-US" sz="1400" b="1" kern="0" dirty="0">
                  <a:solidFill>
                    <a:prstClr val="black"/>
                  </a:solidFill>
                  <a:cs typeface="+mn-ea"/>
                  <a:sym typeface="+mn-lt"/>
                </a:rPr>
                <a:t>、</a:t>
              </a:r>
              <a:r>
                <a:rPr lang="en-US" altLang="zh-CN" sz="1400" b="1" kern="0" dirty="0">
                  <a:solidFill>
                    <a:prstClr val="black"/>
                  </a:solidFill>
                  <a:cs typeface="+mn-ea"/>
                  <a:sym typeface="+mn-lt"/>
                </a:rPr>
                <a:t>17-07</a:t>
              </a:r>
              <a:r>
                <a:rPr lang="zh-CN" altLang="en-US" sz="1400" b="1" kern="0" dirty="0">
                  <a:solidFill>
                    <a:prstClr val="black"/>
                  </a:solidFill>
                  <a:cs typeface="+mn-ea"/>
                  <a:sym typeface="+mn-lt"/>
                </a:rPr>
                <a:t>号地块</a:t>
              </a:r>
              <a:endParaRPr lang="en-US" altLang="zh-CN" sz="1400" b="1" kern="0" dirty="0">
                <a:solidFill>
                  <a:prstClr val="black"/>
                </a:solidFill>
                <a:cs typeface="+mn-ea"/>
                <a:sym typeface="+mn-lt"/>
              </a:endParaRPr>
            </a:p>
            <a:p>
              <a:pPr lvl="0" algn="ctr">
                <a:defRPr/>
              </a:pPr>
              <a:r>
                <a:rPr lang="zh-CN" altLang="en-US" sz="1000" b="1" kern="0" dirty="0">
                  <a:solidFill>
                    <a:prstClr val="black"/>
                  </a:solidFill>
                  <a:cs typeface="+mn-ea"/>
                  <a:sym typeface="+mn-lt"/>
                </a:rPr>
                <a:t>（住</a:t>
              </a:r>
              <a:r>
                <a:rPr lang="en-US" altLang="zh-CN" sz="1000" b="1" kern="0" dirty="0">
                  <a:solidFill>
                    <a:prstClr val="black"/>
                  </a:solidFill>
                  <a:cs typeface="+mn-ea"/>
                  <a:sym typeface="+mn-lt"/>
                </a:rPr>
                <a:t>58.4%</a:t>
              </a:r>
              <a:r>
                <a:rPr lang="zh-CN" altLang="en-US" sz="1000" b="1" kern="0" dirty="0">
                  <a:solidFill>
                    <a:prstClr val="black"/>
                  </a:solidFill>
                  <a:cs typeface="+mn-ea"/>
                  <a:sym typeface="+mn-lt"/>
                </a:rPr>
                <a:t>，商</a:t>
              </a:r>
              <a:r>
                <a:rPr lang="en-US" altLang="zh-CN" sz="1000" b="1" kern="0" dirty="0">
                  <a:solidFill>
                    <a:prstClr val="black"/>
                  </a:solidFill>
                  <a:cs typeface="+mn-ea"/>
                  <a:sym typeface="+mn-lt"/>
                </a:rPr>
                <a:t>35.8%</a:t>
              </a:r>
              <a:r>
                <a:rPr lang="zh-CN" altLang="en-US" sz="1000" b="1" kern="0" dirty="0">
                  <a:solidFill>
                    <a:prstClr val="black"/>
                  </a:solidFill>
                  <a:cs typeface="+mn-ea"/>
                  <a:sym typeface="+mn-lt"/>
                </a:rPr>
                <a:t>，文体</a:t>
              </a:r>
              <a:r>
                <a:rPr lang="en-US" altLang="zh-CN" sz="1000" b="1" kern="0" dirty="0">
                  <a:solidFill>
                    <a:prstClr val="black"/>
                  </a:solidFill>
                  <a:cs typeface="+mn-ea"/>
                  <a:sym typeface="+mn-lt"/>
                </a:rPr>
                <a:t>5.8%</a:t>
              </a:r>
              <a:r>
                <a:rPr lang="zh-CN" altLang="en-US" sz="1000" b="1" kern="0" dirty="0">
                  <a:solidFill>
                    <a:prstClr val="black"/>
                  </a:solidFill>
                  <a:cs typeface="+mn-ea"/>
                  <a:sym typeface="+mn-lt"/>
                </a:rPr>
                <a:t>）</a:t>
              </a:r>
              <a:endParaRPr kumimoji="0" lang="zh-CN" altLang="en-US" sz="1000" b="1"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容积率</a:t>
              </a:r>
              <a:r>
                <a:rPr lang="en-US" altLang="zh-CN" sz="1000" kern="0" dirty="0">
                  <a:solidFill>
                    <a:prstClr val="black"/>
                  </a:solidFill>
                  <a:cs typeface="+mn-ea"/>
                  <a:sym typeface="+mn-lt"/>
                </a:rPr>
                <a:t>2.3</a:t>
              </a:r>
              <a:r>
                <a:rPr kumimoji="0" lang="zh-CN" altLang="en-US" sz="1000" b="0" i="0" u="none" strike="noStrike" kern="0" cap="none" spc="0" normalizeH="0" baseline="0" noProof="0" dirty="0">
                  <a:ln>
                    <a:noFill/>
                  </a:ln>
                  <a:solidFill>
                    <a:prstClr val="black"/>
                  </a:solidFill>
                  <a:effectLst/>
                  <a:uLnTx/>
                  <a:uFillTx/>
                  <a:cs typeface="+mn-ea"/>
                  <a:sym typeface="+mn-lt"/>
                </a:rPr>
                <a:t>，建面</a:t>
              </a:r>
              <a:r>
                <a:rPr kumimoji="0" lang="en-US" altLang="zh-CN" sz="1000" b="0" i="0" u="none" strike="noStrike" kern="0" cap="none" spc="0" normalizeH="0" baseline="0" noProof="0" dirty="0">
                  <a:ln>
                    <a:noFill/>
                  </a:ln>
                  <a:solidFill>
                    <a:prstClr val="black"/>
                  </a:solidFill>
                  <a:effectLst/>
                  <a:uLnTx/>
                  <a:uFillTx/>
                  <a:cs typeface="+mn-ea"/>
                  <a:sym typeface="+mn-lt"/>
                </a:rPr>
                <a:t>297765</a:t>
              </a:r>
              <a:r>
                <a:rPr kumimoji="0" lang="zh-CN" altLang="en-US" sz="1000" b="0" i="0" u="none" strike="noStrike" kern="0" cap="none" spc="0" normalizeH="0" baseline="0" noProof="0" dirty="0">
                  <a:ln>
                    <a:noFill/>
                  </a:ln>
                  <a:solidFill>
                    <a:prstClr val="black"/>
                  </a:solidFill>
                  <a:effectLst/>
                  <a:uLnTx/>
                  <a:uFillTx/>
                  <a:cs typeface="+mn-ea"/>
                  <a:sym typeface="+mn-lt"/>
                </a:rPr>
                <a:t>平</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楼面价：</a:t>
              </a:r>
              <a:r>
                <a:rPr kumimoji="0" lang="en-US" altLang="zh-CN" sz="1000" b="1" i="0" u="none" strike="noStrike" kern="0" cap="none" spc="0" normalizeH="0" baseline="0" noProof="0" dirty="0">
                  <a:ln>
                    <a:noFill/>
                  </a:ln>
                  <a:solidFill>
                    <a:srgbClr val="C00000"/>
                  </a:solidFill>
                  <a:effectLst/>
                  <a:uLnTx/>
                  <a:uFillTx/>
                  <a:cs typeface="+mn-ea"/>
                  <a:sym typeface="+mn-lt"/>
                </a:rPr>
                <a:t>17634</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住宅部分楼板价</a:t>
              </a:r>
              <a:r>
                <a:rPr lang="en-US" altLang="zh-CN" sz="1000" b="1" kern="0" dirty="0">
                  <a:solidFill>
                    <a:srgbClr val="C00000"/>
                  </a:solidFill>
                  <a:cs typeface="+mn-ea"/>
                  <a:sym typeface="+mn-lt"/>
                </a:rPr>
                <a:t>27700</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，溢价率</a:t>
              </a:r>
              <a:r>
                <a:rPr lang="en-US" altLang="zh-CN" sz="1000" kern="0" dirty="0">
                  <a:solidFill>
                    <a:prstClr val="black"/>
                  </a:solidFill>
                  <a:cs typeface="+mn-ea"/>
                  <a:sym typeface="+mn-lt"/>
                </a:rPr>
                <a:t>9.3</a:t>
              </a:r>
              <a:r>
                <a:rPr kumimoji="0" lang="en-US" altLang="zh-CN" sz="1000" b="0" i="0" u="none" strike="noStrike" kern="0" cap="none" spc="0" normalizeH="0" baseline="0" noProof="0" dirty="0">
                  <a:ln>
                    <a:noFill/>
                  </a:ln>
                  <a:solidFill>
                    <a:prstClr val="black"/>
                  </a:solidFill>
                  <a:effectLst/>
                  <a:uLnTx/>
                  <a:uFillTx/>
                  <a:cs typeface="+mn-ea"/>
                  <a:sym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房地联动价：</a:t>
              </a:r>
              <a:r>
                <a:rPr kumimoji="0" lang="en-US" altLang="zh-CN" sz="1000" b="1" i="0" u="none" strike="noStrike" kern="0" cap="none" spc="0" normalizeH="0" baseline="0" noProof="0" dirty="0">
                  <a:ln>
                    <a:noFill/>
                  </a:ln>
                  <a:solidFill>
                    <a:srgbClr val="C00000"/>
                  </a:solidFill>
                  <a:effectLst/>
                  <a:uLnTx/>
                  <a:uFillTx/>
                  <a:cs typeface="+mn-ea"/>
                  <a:sym typeface="+mn-lt"/>
                </a:rPr>
                <a:t>51100</a:t>
              </a:r>
              <a:r>
                <a:rPr kumimoji="0" lang="zh-CN" altLang="en-US" sz="1000" b="0" i="0" u="none" strike="noStrike" kern="0" cap="none" spc="0" normalizeH="0" baseline="0" noProof="0" dirty="0">
                  <a:ln>
                    <a:noFill/>
                  </a:ln>
                  <a:solidFill>
                    <a:prstClr val="black"/>
                  </a:solidFill>
                  <a:effectLst/>
                  <a:uLnTx/>
                  <a:uFillTx/>
                  <a:cs typeface="+mn-ea"/>
                  <a:sym typeface="+mn-lt"/>
                </a:rPr>
                <a:t>元</a:t>
              </a:r>
              <a:r>
                <a:rPr kumimoji="0" lang="en-US" altLang="zh-CN" sz="1000" b="0" i="0" u="none" strike="noStrike" kern="0" cap="none" spc="0" normalizeH="0" baseline="0" noProof="0" dirty="0">
                  <a:ln>
                    <a:noFill/>
                  </a:ln>
                  <a:solidFill>
                    <a:prstClr val="black"/>
                  </a:solidFill>
                  <a:effectLst/>
                  <a:uLnTx/>
                  <a:uFillTx/>
                  <a:cs typeface="+mn-ea"/>
                  <a:sym typeface="+mn-lt"/>
                </a:rPr>
                <a:t>/㎡</a:t>
              </a:r>
              <a:r>
                <a:rPr kumimoji="0" lang="zh-CN" altLang="en-US" sz="1000" b="0" i="0" u="none" strike="noStrike" kern="0" cap="none" spc="0" normalizeH="0" baseline="0" noProof="0" dirty="0">
                  <a:ln>
                    <a:noFill/>
                  </a:ln>
                  <a:solidFill>
                    <a:prstClr val="black"/>
                  </a:solidFill>
                  <a:effectLst/>
                  <a:uLnTx/>
                  <a:uFillTx/>
                  <a:cs typeface="+mn-ea"/>
                  <a:sym typeface="+mn-lt"/>
                </a:rPr>
                <a:t>（配建</a:t>
              </a:r>
              <a:r>
                <a:rPr kumimoji="0" lang="en-US" altLang="zh-CN" sz="1000" b="0" i="0" u="none" strike="noStrike" kern="0" cap="none" spc="0" normalizeH="0" baseline="0" noProof="0" dirty="0">
                  <a:ln>
                    <a:noFill/>
                  </a:ln>
                  <a:solidFill>
                    <a:prstClr val="black"/>
                  </a:solidFill>
                  <a:effectLst/>
                  <a:uLnTx/>
                  <a:uFillTx/>
                  <a:cs typeface="+mn-ea"/>
                  <a:sym typeface="+mn-lt"/>
                </a:rPr>
                <a:t>5%</a:t>
              </a:r>
              <a:r>
                <a:rPr kumimoji="0" lang="zh-CN" altLang="en-US" sz="1000" b="0" i="0" u="none" strike="noStrike" kern="0" cap="none" spc="0" normalizeH="0" baseline="0" noProof="0" dirty="0">
                  <a:ln>
                    <a:noFill/>
                  </a:ln>
                  <a:solidFill>
                    <a:prstClr val="black"/>
                  </a:solidFill>
                  <a:effectLst/>
                  <a:uLnTx/>
                  <a:uFillTx/>
                  <a:cs typeface="+mn-ea"/>
                  <a:sym typeface="+mn-lt"/>
                </a:rPr>
                <a:t>保障房）</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拿地时间：</a:t>
              </a:r>
              <a:r>
                <a:rPr kumimoji="0" lang="en-US" altLang="zh-CN" sz="1000" b="0" i="0" u="none" strike="noStrike" kern="0" cap="none" spc="0" normalizeH="0" baseline="0" noProof="0" dirty="0">
                  <a:ln>
                    <a:noFill/>
                  </a:ln>
                  <a:solidFill>
                    <a:prstClr val="black"/>
                  </a:solidFill>
                  <a:effectLst/>
                  <a:uLnTx/>
                  <a:uFillTx/>
                  <a:cs typeface="+mn-ea"/>
                  <a:sym typeface="+mn-lt"/>
                </a:rPr>
                <a:t> 2024-1-10</a:t>
              </a:r>
            </a:p>
          </p:txBody>
        </p:sp>
      </p:grpSp>
      <p:sp>
        <p:nvSpPr>
          <p:cNvPr id="40" name="椭圆 39">
            <a:extLst>
              <a:ext uri="{FF2B5EF4-FFF2-40B4-BE49-F238E27FC236}">
                <a16:creationId xmlns:a16="http://schemas.microsoft.com/office/drawing/2014/main" id="{182B83D9-6C24-4E37-8CFE-2C4254C26045}"/>
              </a:ext>
            </a:extLst>
          </p:cNvPr>
          <p:cNvSpPr/>
          <p:nvPr/>
        </p:nvSpPr>
        <p:spPr>
          <a:xfrm>
            <a:off x="3579923" y="4260288"/>
            <a:ext cx="180000" cy="179863"/>
          </a:xfrm>
          <a:prstGeom prst="ellipse">
            <a:avLst/>
          </a:prstGeom>
          <a:solidFill>
            <a:srgbClr val="C00000"/>
          </a:solidFill>
          <a:ln w="25400" cap="flat" cmpd="sng" algn="ctr">
            <a:noFill/>
            <a:prstDash val="solid"/>
          </a:ln>
          <a:effectLst/>
        </p:spPr>
        <p:txBody>
          <a:bodyPr lIns="0" tIns="0" rIns="0" bIns="0" rtlCol="0" anchor="ctr"/>
          <a:lstStyle/>
          <a:p>
            <a:pPr algn="ctr" eaLnBrk="0" fontAlgn="base" hangingPunct="0">
              <a:spcBef>
                <a:spcPct val="0"/>
              </a:spcBef>
              <a:spcAft>
                <a:spcPct val="0"/>
              </a:spcAft>
              <a:defRPr/>
            </a:pPr>
            <a:endParaRPr lang="zh-CN" altLang="en-US" sz="1200" b="1" kern="0" dirty="0">
              <a:solidFill>
                <a:srgbClr val="000000"/>
              </a:solidFill>
              <a:cs typeface="+mn-ea"/>
              <a:sym typeface="+mn-lt"/>
            </a:endParaRPr>
          </a:p>
        </p:txBody>
      </p:sp>
      <p:sp>
        <p:nvSpPr>
          <p:cNvPr id="41" name="标注: 弯曲线形(带边框和强调线) 22">
            <a:extLst>
              <a:ext uri="{FF2B5EF4-FFF2-40B4-BE49-F238E27FC236}">
                <a16:creationId xmlns:a16="http://schemas.microsoft.com/office/drawing/2014/main" id="{8A9AD8E4-A8C5-4D6A-A48F-6F4695B9449C}"/>
              </a:ext>
            </a:extLst>
          </p:cNvPr>
          <p:cNvSpPr/>
          <p:nvPr/>
        </p:nvSpPr>
        <p:spPr>
          <a:xfrm>
            <a:off x="419836" y="4207978"/>
            <a:ext cx="3018695" cy="928904"/>
          </a:xfrm>
          <a:prstGeom prst="wedgeRectCallout">
            <a:avLst>
              <a:gd name="adj1" fmla="val 56302"/>
              <a:gd name="adj2" fmla="val -35669"/>
            </a:avLst>
          </a:prstGeom>
          <a:solidFill>
            <a:sysClr val="window" lastClr="FFFFFF"/>
          </a:solidFill>
          <a:ln>
            <a:solidFill>
              <a:srgbClr val="993300"/>
            </a:solidFill>
          </a:ln>
        </p:spPr>
        <p:txBody>
          <a:bodyPr wrap="square" lIns="36000" tIns="18000" rIns="36000" bIns="18000">
            <a:spAutoFit/>
          </a:bodyPr>
          <a:lstStyle/>
          <a:p>
            <a:pPr lvl="0" algn="ctr">
              <a:defRPr/>
            </a:pPr>
            <a:r>
              <a:rPr kumimoji="0" lang="en-US" altLang="zh-CN" sz="1400" b="1" i="0" u="none" strike="noStrike" kern="0" cap="none" spc="0" normalizeH="0" baseline="0" noProof="0" dirty="0">
                <a:ln>
                  <a:noFill/>
                </a:ln>
                <a:solidFill>
                  <a:prstClr val="black"/>
                </a:solidFill>
                <a:effectLst/>
                <a:uLnTx/>
                <a:uFillTx/>
                <a:cs typeface="+mn-ea"/>
                <a:sym typeface="+mn-lt"/>
              </a:rPr>
              <a:t>【</a:t>
            </a:r>
            <a:r>
              <a:rPr kumimoji="0" lang="zh-CN" altLang="en-US" sz="1400" b="1" i="0" u="none" strike="noStrike" kern="0" cap="none" spc="0" normalizeH="0" baseline="0" noProof="0" dirty="0">
                <a:ln>
                  <a:noFill/>
                </a:ln>
                <a:solidFill>
                  <a:prstClr val="black"/>
                </a:solidFill>
                <a:effectLst/>
                <a:uLnTx/>
                <a:uFillTx/>
                <a:cs typeface="+mn-ea"/>
                <a:sym typeface="+mn-lt"/>
              </a:rPr>
              <a:t>泗泾城市更新</a:t>
            </a:r>
            <a:r>
              <a:rPr kumimoji="0" lang="en-US" altLang="zh-CN" sz="1400" b="1" i="0" u="none" strike="noStrike" kern="0" cap="none" spc="0" normalizeH="0" baseline="0" noProof="0" dirty="0">
                <a:ln>
                  <a:noFill/>
                </a:ln>
                <a:solidFill>
                  <a:prstClr val="black"/>
                </a:solidFill>
                <a:effectLst/>
                <a:uLnTx/>
                <a:uFillTx/>
                <a:cs typeface="+mn-ea"/>
                <a:sym typeface="+mn-lt"/>
              </a:rPr>
              <a:t>】</a:t>
            </a:r>
            <a:r>
              <a:rPr lang="zh-CN" altLang="en-US" sz="1400" b="1" kern="0" dirty="0">
                <a:solidFill>
                  <a:prstClr val="black"/>
                </a:solidFill>
                <a:cs typeface="+mn-ea"/>
                <a:sym typeface="+mn-lt"/>
              </a:rPr>
              <a:t>松江区泗泾镇</a:t>
            </a:r>
            <a:r>
              <a:rPr lang="en-US" altLang="zh-CN" sz="1400" b="1" kern="0" dirty="0">
                <a:solidFill>
                  <a:prstClr val="black"/>
                </a:solidFill>
                <a:cs typeface="+mn-ea"/>
                <a:sym typeface="+mn-lt"/>
              </a:rPr>
              <a:t>SJSB0003</a:t>
            </a:r>
            <a:r>
              <a:rPr lang="zh-CN" altLang="en-US" sz="1400" b="1" kern="0" dirty="0">
                <a:solidFill>
                  <a:prstClr val="black"/>
                </a:solidFill>
                <a:cs typeface="+mn-ea"/>
                <a:sym typeface="+mn-lt"/>
              </a:rPr>
              <a:t>单元</a:t>
            </a:r>
            <a:r>
              <a:rPr lang="en-US" altLang="zh-CN" sz="1400" b="1" kern="0" dirty="0">
                <a:solidFill>
                  <a:prstClr val="black"/>
                </a:solidFill>
                <a:cs typeface="+mn-ea"/>
                <a:sym typeface="+mn-lt"/>
              </a:rPr>
              <a:t>03-05</a:t>
            </a:r>
            <a:r>
              <a:rPr lang="zh-CN" altLang="en-US" sz="1400" b="1" kern="0" dirty="0">
                <a:solidFill>
                  <a:prstClr val="black"/>
                </a:solidFill>
                <a:cs typeface="+mn-ea"/>
                <a:sym typeface="+mn-lt"/>
              </a:rPr>
              <a:t>号地块</a:t>
            </a:r>
            <a:endParaRPr kumimoji="0" lang="zh-CN" altLang="en-US" sz="1400" b="1"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prstClr val="black"/>
                </a:solidFill>
                <a:effectLst/>
                <a:uLnTx/>
                <a:uFillTx/>
                <a:cs typeface="+mn-ea"/>
                <a:sym typeface="+mn-lt"/>
              </a:rPr>
              <a:t>容积率</a:t>
            </a:r>
            <a:r>
              <a:rPr kumimoji="0" lang="en-US" altLang="zh-CN" sz="1000" b="0" i="0" u="none" strike="noStrike" kern="0" cap="none" spc="0" normalizeH="0" baseline="0" noProof="0" dirty="0">
                <a:ln>
                  <a:noFill/>
                </a:ln>
                <a:solidFill>
                  <a:prstClr val="black"/>
                </a:solidFill>
                <a:effectLst/>
                <a:uLnTx/>
                <a:uFillTx/>
                <a:cs typeface="+mn-ea"/>
                <a:sym typeface="+mn-lt"/>
              </a:rPr>
              <a:t>1.2</a:t>
            </a:r>
            <a:r>
              <a:rPr kumimoji="0" lang="zh-CN" altLang="en-US" sz="1000" b="0" i="0" u="none" strike="noStrike" kern="0" cap="none" spc="0" normalizeH="0" baseline="0" noProof="0" dirty="0">
                <a:ln>
                  <a:noFill/>
                </a:ln>
                <a:solidFill>
                  <a:prstClr val="black"/>
                </a:solidFill>
                <a:effectLst/>
                <a:uLnTx/>
                <a:uFillTx/>
                <a:cs typeface="+mn-ea"/>
                <a:sym typeface="+mn-lt"/>
              </a:rPr>
              <a:t>，建面</a:t>
            </a:r>
            <a:r>
              <a:rPr kumimoji="0" lang="en-US" altLang="zh-CN" sz="1000" b="0" i="0" u="none" strike="noStrike" kern="0" cap="none" spc="0" normalizeH="0" baseline="0" noProof="0" dirty="0">
                <a:ln>
                  <a:noFill/>
                </a:ln>
                <a:solidFill>
                  <a:prstClr val="black"/>
                </a:solidFill>
                <a:effectLst/>
                <a:uLnTx/>
                <a:uFillTx/>
                <a:cs typeface="+mn-ea"/>
                <a:sym typeface="+mn-lt"/>
              </a:rPr>
              <a:t>24778</a:t>
            </a:r>
            <a:r>
              <a:rPr kumimoji="0" lang="zh-CN" altLang="en-US" sz="1000" b="0" i="0" u="none" strike="noStrike" kern="0" cap="none" spc="0" normalizeH="0" baseline="0" noProof="0" dirty="0">
                <a:ln>
                  <a:noFill/>
                </a:ln>
                <a:solidFill>
                  <a:prstClr val="black"/>
                </a:solidFill>
                <a:effectLst/>
                <a:uLnTx/>
                <a:uFillTx/>
                <a:cs typeface="+mn-ea"/>
                <a:sym typeface="+mn-lt"/>
              </a:rPr>
              <a:t>平</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indent="-171450">
              <a:buFont typeface="Arial" panose="020B0604020202090204" pitchFamily="34" charset="0"/>
              <a:buChar char="•"/>
              <a:defRPr/>
            </a:pPr>
            <a:r>
              <a:rPr lang="zh-CN" altLang="en-US" sz="1000" kern="0" dirty="0">
                <a:solidFill>
                  <a:prstClr val="black"/>
                </a:solidFill>
                <a:cs typeface="+mn-ea"/>
                <a:sym typeface="+mn-lt"/>
              </a:rPr>
              <a:t>楼面价：</a:t>
            </a:r>
            <a:r>
              <a:rPr lang="en-US" altLang="zh-CN" sz="1000" b="1" kern="0" dirty="0">
                <a:solidFill>
                  <a:srgbClr val="C00000"/>
                </a:solidFill>
                <a:cs typeface="+mn-ea"/>
                <a:sym typeface="+mn-lt"/>
              </a:rPr>
              <a:t>25029</a:t>
            </a:r>
            <a:r>
              <a:rPr lang="zh-CN" altLang="en-US" sz="1000" kern="0" dirty="0">
                <a:solidFill>
                  <a:prstClr val="black"/>
                </a:solidFill>
                <a:cs typeface="+mn-ea"/>
                <a:sym typeface="+mn-lt"/>
              </a:rPr>
              <a:t>元</a:t>
            </a:r>
            <a:r>
              <a:rPr lang="en-US" altLang="zh-CN" sz="1000" kern="0" dirty="0">
                <a:solidFill>
                  <a:prstClr val="black"/>
                </a:solidFill>
                <a:cs typeface="+mn-ea"/>
                <a:sym typeface="+mn-lt"/>
              </a:rPr>
              <a:t>/㎡</a:t>
            </a:r>
            <a:r>
              <a:rPr lang="zh-CN" altLang="en-US" sz="1000" kern="0" dirty="0">
                <a:solidFill>
                  <a:prstClr val="black"/>
                </a:solidFill>
                <a:cs typeface="+mn-ea"/>
                <a:sym typeface="+mn-lt"/>
              </a:rPr>
              <a:t>（配建</a:t>
            </a:r>
            <a:r>
              <a:rPr lang="en-US" altLang="zh-CN" sz="1000" kern="0" dirty="0">
                <a:solidFill>
                  <a:prstClr val="black"/>
                </a:solidFill>
                <a:cs typeface="+mn-ea"/>
                <a:sym typeface="+mn-lt"/>
              </a:rPr>
              <a:t>5%</a:t>
            </a:r>
            <a:r>
              <a:rPr lang="zh-CN" altLang="en-US" sz="1000" kern="0" dirty="0">
                <a:solidFill>
                  <a:prstClr val="black"/>
                </a:solidFill>
                <a:cs typeface="+mn-ea"/>
                <a:sym typeface="+mn-lt"/>
              </a:rPr>
              <a:t>保障房）</a:t>
            </a:r>
            <a:endParaRPr kumimoji="0" lang="en-US" altLang="zh-CN" sz="1000" b="0" i="0" u="none" strike="noStrike" kern="0" cap="none" spc="0" normalizeH="0" baseline="0" noProof="0" dirty="0">
              <a:ln>
                <a:noFill/>
              </a:ln>
              <a:solidFill>
                <a:prstClr val="black"/>
              </a:solidFill>
              <a:effectLst/>
              <a:uLnTx/>
              <a:uFillTx/>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tabLst/>
              <a:defRPr/>
            </a:pPr>
            <a:r>
              <a:rPr lang="zh-CN" altLang="en-US" sz="1000" kern="0" dirty="0">
                <a:solidFill>
                  <a:prstClr val="black"/>
                </a:solidFill>
                <a:cs typeface="+mn-ea"/>
                <a:sym typeface="+mn-lt"/>
              </a:rPr>
              <a:t>成交</a:t>
            </a:r>
            <a:r>
              <a:rPr kumimoji="0" lang="zh-CN" altLang="en-US" sz="1000" b="0" i="0" u="none" strike="noStrike" kern="0" cap="none" spc="0" normalizeH="0" baseline="0" noProof="0" dirty="0">
                <a:ln>
                  <a:noFill/>
                </a:ln>
                <a:solidFill>
                  <a:prstClr val="black"/>
                </a:solidFill>
                <a:effectLst/>
                <a:uLnTx/>
                <a:uFillTx/>
                <a:cs typeface="+mn-ea"/>
                <a:sym typeface="+mn-lt"/>
              </a:rPr>
              <a:t>时间：</a:t>
            </a:r>
            <a:r>
              <a:rPr kumimoji="0" lang="en-US" altLang="zh-CN" sz="1000" b="0" i="0" u="none" strike="noStrike" kern="0" cap="none" spc="0" normalizeH="0" baseline="0" noProof="0" dirty="0">
                <a:ln>
                  <a:noFill/>
                </a:ln>
                <a:solidFill>
                  <a:prstClr val="black"/>
                </a:solidFill>
                <a:effectLst/>
                <a:uLnTx/>
                <a:uFillTx/>
                <a:cs typeface="+mn-ea"/>
                <a:sym typeface="+mn-lt"/>
              </a:rPr>
              <a:t> 2025-12-6</a:t>
            </a:r>
          </a:p>
        </p:txBody>
      </p:sp>
    </p:spTree>
    <p:extLst>
      <p:ext uri="{BB962C8B-B14F-4D97-AF65-F5344CB8AC3E}">
        <p14:creationId xmlns:p14="http://schemas.microsoft.com/office/powerpoint/2010/main" val="183940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226BE-9640-482D-B532-5C09FD6247CD}"/>
              </a:ext>
            </a:extLst>
          </p:cNvPr>
          <p:cNvSpPr>
            <a:spLocks noGrp="1"/>
          </p:cNvSpPr>
          <p:nvPr>
            <p:ph type="title"/>
          </p:nvPr>
        </p:nvSpPr>
        <p:spPr>
          <a:xfrm>
            <a:off x="442385" y="43213"/>
            <a:ext cx="9571410" cy="581304"/>
          </a:xfrm>
        </p:spPr>
        <p:txBody>
          <a:bodyPr/>
          <a:lstStyle/>
          <a:p>
            <a:r>
              <a:rPr lang="en-US" altLang="zh-CN" sz="1600" dirty="0">
                <a:cs typeface="+mn-ea"/>
                <a:sym typeface="+mn-lt"/>
              </a:rPr>
              <a:t>2.5 </a:t>
            </a:r>
            <a:r>
              <a:rPr lang="zh-CN" altLang="en-US" sz="1600" dirty="0">
                <a:cs typeface="+mn-ea"/>
                <a:sym typeface="+mn-lt"/>
              </a:rPr>
              <a:t>住宅市场：</a:t>
            </a:r>
            <a:r>
              <a:rPr lang="zh-CN" altLang="en-US" sz="1600" dirty="0">
                <a:solidFill>
                  <a:schemeClr val="tx1"/>
                </a:solidFill>
                <a:cs typeface="+mn-ea"/>
                <a:sym typeface="+mn-lt"/>
              </a:rPr>
              <a:t>松江区连续三年供求缩量，但</a:t>
            </a:r>
            <a:r>
              <a:rPr lang="en-US" altLang="zh-CN" sz="1600" dirty="0">
                <a:solidFill>
                  <a:schemeClr val="tx1"/>
                </a:solidFill>
                <a:cs typeface="+mn-ea"/>
                <a:sym typeface="+mn-lt"/>
              </a:rPr>
              <a:t>25</a:t>
            </a:r>
            <a:r>
              <a:rPr lang="zh-CN" altLang="en-US" sz="1600" dirty="0">
                <a:solidFill>
                  <a:schemeClr val="tx1"/>
                </a:solidFill>
                <a:cs typeface="+mn-ea"/>
                <a:sym typeface="+mn-lt"/>
              </a:rPr>
              <a:t>年市场供大于求，小库存去化周期逐步攀高至</a:t>
            </a:r>
            <a:r>
              <a:rPr lang="en-US" altLang="zh-CN" sz="1600" dirty="0">
                <a:solidFill>
                  <a:schemeClr val="tx1"/>
                </a:solidFill>
                <a:cs typeface="+mn-ea"/>
                <a:sym typeface="+mn-lt"/>
              </a:rPr>
              <a:t>25.5</a:t>
            </a:r>
            <a:r>
              <a:rPr lang="zh-CN" altLang="en-US" sz="1600" dirty="0">
                <a:solidFill>
                  <a:schemeClr val="tx1"/>
                </a:solidFill>
                <a:cs typeface="+mn-ea"/>
                <a:sym typeface="+mn-lt"/>
              </a:rPr>
              <a:t>个月，郊区市场略有承压</a:t>
            </a:r>
            <a:endParaRPr lang="zh-CN" altLang="en-US" sz="1600" dirty="0">
              <a:solidFill>
                <a:schemeClr val="tx1"/>
              </a:solidFill>
              <a:latin typeface="+mn-lt"/>
              <a:ea typeface="+mn-ea"/>
              <a:cs typeface="+mn-ea"/>
              <a:sym typeface="+mn-lt"/>
            </a:endParaRPr>
          </a:p>
        </p:txBody>
      </p:sp>
      <p:sp>
        <p:nvSpPr>
          <p:cNvPr id="11" name="内容占位符 2">
            <a:extLst>
              <a:ext uri="{FF2B5EF4-FFF2-40B4-BE49-F238E27FC236}">
                <a16:creationId xmlns:a16="http://schemas.microsoft.com/office/drawing/2014/main" id="{665F1FDF-3328-48F5-9E8C-2B4EE07A120C}"/>
              </a:ext>
            </a:extLst>
          </p:cNvPr>
          <p:cNvSpPr>
            <a:spLocks noGrp="1"/>
          </p:cNvSpPr>
          <p:nvPr>
            <p:ph idx="1"/>
          </p:nvPr>
        </p:nvSpPr>
        <p:spPr>
          <a:xfrm>
            <a:off x="609601" y="730796"/>
            <a:ext cx="10972800" cy="731290"/>
          </a:xfrm>
        </p:spPr>
        <p:txBody>
          <a:bodyPr/>
          <a:lstStyle/>
          <a:p>
            <a:pPr>
              <a:lnSpc>
                <a:spcPct val="150000"/>
              </a:lnSpc>
            </a:pPr>
            <a:r>
              <a:rPr lang="zh-CN" altLang="en-US" dirty="0">
                <a:latin typeface="+mn-lt"/>
                <a:ea typeface="+mn-ea"/>
                <a:cs typeface="+mn-ea"/>
                <a:sym typeface="+mn-lt"/>
              </a:rPr>
              <a:t>松江区近</a:t>
            </a:r>
            <a:r>
              <a:rPr lang="en-US" altLang="zh-CN" dirty="0">
                <a:latin typeface="+mn-lt"/>
                <a:ea typeface="+mn-ea"/>
                <a:cs typeface="+mn-ea"/>
                <a:sym typeface="+mn-lt"/>
              </a:rPr>
              <a:t>10</a:t>
            </a:r>
            <a:r>
              <a:rPr lang="zh-CN" altLang="en-US" dirty="0">
                <a:latin typeface="+mn-lt"/>
                <a:ea typeface="+mn-ea"/>
                <a:cs typeface="+mn-ea"/>
                <a:sym typeface="+mn-lt"/>
              </a:rPr>
              <a:t>年年均供应</a:t>
            </a:r>
            <a:r>
              <a:rPr lang="en-US" altLang="zh-CN" dirty="0">
                <a:latin typeface="+mn-lt"/>
                <a:ea typeface="+mn-ea"/>
                <a:cs typeface="+mn-ea"/>
                <a:sym typeface="+mn-lt"/>
              </a:rPr>
              <a:t>67</a:t>
            </a:r>
            <a:r>
              <a:rPr lang="zh-CN" altLang="en-US" dirty="0">
                <a:latin typeface="+mn-lt"/>
                <a:ea typeface="+mn-ea"/>
                <a:cs typeface="+mn-ea"/>
                <a:sym typeface="+mn-lt"/>
              </a:rPr>
              <a:t>万方，成交</a:t>
            </a:r>
            <a:r>
              <a:rPr lang="en-US" altLang="zh-CN" dirty="0">
                <a:latin typeface="+mn-lt"/>
                <a:ea typeface="+mn-ea"/>
                <a:cs typeface="+mn-ea"/>
                <a:sym typeface="+mn-lt"/>
              </a:rPr>
              <a:t>78</a:t>
            </a:r>
            <a:r>
              <a:rPr lang="zh-CN" altLang="en-US" dirty="0">
                <a:latin typeface="+mn-lt"/>
                <a:ea typeface="+mn-ea"/>
                <a:cs typeface="+mn-ea"/>
                <a:sym typeface="+mn-lt"/>
              </a:rPr>
              <a:t>万方，</a:t>
            </a:r>
            <a:r>
              <a:rPr lang="en-US" altLang="zh-CN" dirty="0">
                <a:latin typeface="+mn-lt"/>
                <a:ea typeface="+mn-ea"/>
                <a:cs typeface="+mn-ea"/>
                <a:sym typeface="+mn-lt"/>
              </a:rPr>
              <a:t>25</a:t>
            </a:r>
            <a:r>
              <a:rPr lang="zh-CN" altLang="en-US" dirty="0">
                <a:latin typeface="+mn-lt"/>
                <a:ea typeface="+mn-ea"/>
                <a:cs typeface="+mn-ea"/>
                <a:sym typeface="+mn-lt"/>
              </a:rPr>
              <a:t>年供应</a:t>
            </a:r>
            <a:r>
              <a:rPr lang="en-US" altLang="zh-CN" dirty="0">
                <a:latin typeface="+mn-lt"/>
                <a:ea typeface="+mn-ea"/>
                <a:cs typeface="+mn-ea"/>
                <a:sym typeface="+mn-lt"/>
              </a:rPr>
              <a:t>42</a:t>
            </a:r>
            <a:r>
              <a:rPr lang="zh-CN" altLang="en-US" dirty="0">
                <a:latin typeface="+mn-lt"/>
                <a:ea typeface="+mn-ea"/>
                <a:cs typeface="+mn-ea"/>
                <a:sym typeface="+mn-lt"/>
              </a:rPr>
              <a:t>万方，成交</a:t>
            </a:r>
            <a:r>
              <a:rPr lang="en-US" altLang="zh-CN" dirty="0">
                <a:latin typeface="+mn-lt"/>
                <a:ea typeface="+mn-ea"/>
                <a:cs typeface="+mn-ea"/>
                <a:sym typeface="+mn-lt"/>
              </a:rPr>
              <a:t>34</a:t>
            </a:r>
            <a:r>
              <a:rPr lang="zh-CN" altLang="en-US" dirty="0">
                <a:latin typeface="+mn-lt"/>
                <a:ea typeface="+mn-ea"/>
                <a:cs typeface="+mn-ea"/>
                <a:sym typeface="+mn-lt"/>
              </a:rPr>
              <a:t>万方，供求比</a:t>
            </a:r>
            <a:r>
              <a:rPr lang="en-US" altLang="zh-CN" dirty="0">
                <a:latin typeface="+mn-lt"/>
                <a:ea typeface="+mn-ea"/>
                <a:cs typeface="+mn-ea"/>
                <a:sym typeface="+mn-lt"/>
              </a:rPr>
              <a:t>1.32</a:t>
            </a:r>
            <a:r>
              <a:rPr lang="zh-CN" altLang="en-US" dirty="0">
                <a:latin typeface="+mn-lt"/>
                <a:ea typeface="+mn-ea"/>
                <a:cs typeface="+mn-ea"/>
                <a:sym typeface="+mn-lt"/>
              </a:rPr>
              <a:t>，</a:t>
            </a:r>
            <a:r>
              <a:rPr lang="zh-CN" altLang="en-US" dirty="0">
                <a:solidFill>
                  <a:srgbClr val="C00000"/>
                </a:solidFill>
                <a:latin typeface="+mn-lt"/>
                <a:ea typeface="+mn-ea"/>
                <a:cs typeface="+mn-ea"/>
                <a:sym typeface="+mn-lt"/>
              </a:rPr>
              <a:t>供大于求。</a:t>
            </a:r>
            <a:endParaRPr lang="en-US" altLang="zh-CN" dirty="0">
              <a:solidFill>
                <a:srgbClr val="C00000"/>
              </a:solidFill>
              <a:latin typeface="+mn-lt"/>
              <a:ea typeface="+mn-ea"/>
              <a:cs typeface="+mn-ea"/>
              <a:sym typeface="+mn-lt"/>
            </a:endParaRPr>
          </a:p>
          <a:p>
            <a:pPr>
              <a:lnSpc>
                <a:spcPct val="150000"/>
              </a:lnSpc>
            </a:pPr>
            <a:r>
              <a:rPr lang="zh-CN" altLang="en-US" dirty="0">
                <a:latin typeface="+mn-lt"/>
                <a:ea typeface="+mn-ea"/>
                <a:cs typeface="+mn-ea"/>
                <a:sym typeface="+mn-lt"/>
              </a:rPr>
              <a:t>截至</a:t>
            </a:r>
            <a:r>
              <a:rPr lang="en-US" altLang="zh-CN" dirty="0">
                <a:latin typeface="+mn-lt"/>
                <a:ea typeface="+mn-ea"/>
                <a:cs typeface="+mn-ea"/>
                <a:sym typeface="+mn-lt"/>
              </a:rPr>
              <a:t>25</a:t>
            </a:r>
            <a:r>
              <a:rPr lang="zh-CN" altLang="en-US" dirty="0">
                <a:latin typeface="+mn-lt"/>
                <a:ea typeface="+mn-ea"/>
                <a:cs typeface="+mn-ea"/>
                <a:sym typeface="+mn-lt"/>
              </a:rPr>
              <a:t>年</a:t>
            </a:r>
            <a:r>
              <a:rPr lang="en-US" altLang="zh-CN" dirty="0">
                <a:latin typeface="+mn-lt"/>
                <a:ea typeface="+mn-ea"/>
                <a:cs typeface="+mn-ea"/>
                <a:sym typeface="+mn-lt"/>
              </a:rPr>
              <a:t>12</a:t>
            </a:r>
            <a:r>
              <a:rPr lang="zh-CN" altLang="en-US" dirty="0">
                <a:latin typeface="+mn-lt"/>
                <a:ea typeface="+mn-ea"/>
                <a:cs typeface="+mn-ea"/>
                <a:sym typeface="+mn-lt"/>
              </a:rPr>
              <a:t>月松江区小库存总量</a:t>
            </a:r>
            <a:r>
              <a:rPr lang="en-US" altLang="zh-CN" dirty="0">
                <a:latin typeface="+mn-lt"/>
                <a:ea typeface="+mn-ea"/>
                <a:cs typeface="+mn-ea"/>
                <a:sym typeface="+mn-lt"/>
              </a:rPr>
              <a:t>72.7</a:t>
            </a:r>
            <a:r>
              <a:rPr lang="zh-CN" altLang="en-US" dirty="0">
                <a:latin typeface="+mn-lt"/>
                <a:ea typeface="+mn-ea"/>
                <a:cs typeface="+mn-ea"/>
                <a:sym typeface="+mn-lt"/>
              </a:rPr>
              <a:t>万方，去化周期</a:t>
            </a:r>
            <a:r>
              <a:rPr lang="en-US" altLang="zh-CN" dirty="0">
                <a:latin typeface="+mn-lt"/>
                <a:ea typeface="+mn-ea"/>
                <a:cs typeface="+mn-ea"/>
                <a:sym typeface="+mn-lt"/>
              </a:rPr>
              <a:t>25.5</a:t>
            </a:r>
            <a:r>
              <a:rPr lang="zh-CN" altLang="en-US" dirty="0">
                <a:latin typeface="+mn-lt"/>
                <a:ea typeface="+mn-ea"/>
                <a:cs typeface="+mn-ea"/>
                <a:sym typeface="+mn-lt"/>
              </a:rPr>
              <a:t>个月，</a:t>
            </a:r>
            <a:r>
              <a:rPr lang="zh-CN" altLang="en-US" dirty="0">
                <a:solidFill>
                  <a:srgbClr val="C00000"/>
                </a:solidFill>
                <a:latin typeface="+mn-lt"/>
                <a:ea typeface="+mn-ea"/>
                <a:cs typeface="+mn-ea"/>
                <a:sym typeface="+mn-lt"/>
              </a:rPr>
              <a:t>持续攀升。</a:t>
            </a:r>
            <a:endParaRPr lang="en-US" altLang="zh-CN" dirty="0">
              <a:solidFill>
                <a:srgbClr val="C00000"/>
              </a:solidFill>
              <a:latin typeface="+mn-lt"/>
              <a:ea typeface="+mn-ea"/>
              <a:cs typeface="+mn-ea"/>
              <a:sym typeface="+mn-lt"/>
            </a:endParaRPr>
          </a:p>
        </p:txBody>
      </p:sp>
      <p:graphicFrame>
        <p:nvGraphicFramePr>
          <p:cNvPr id="12" name="图表 11">
            <a:extLst>
              <a:ext uri="{FF2B5EF4-FFF2-40B4-BE49-F238E27FC236}">
                <a16:creationId xmlns:a16="http://schemas.microsoft.com/office/drawing/2014/main" id="{A1BF3EA3-A468-405C-BFAA-C81003266D2E}"/>
              </a:ext>
            </a:extLst>
          </p:cNvPr>
          <p:cNvGraphicFramePr>
            <a:graphicFrameLocks/>
          </p:cNvGraphicFramePr>
          <p:nvPr>
            <p:extLst>
              <p:ext uri="{D42A27DB-BD31-4B8C-83A1-F6EECF244321}">
                <p14:modId xmlns:p14="http://schemas.microsoft.com/office/powerpoint/2010/main" val="3811873641"/>
              </p:ext>
            </p:extLst>
          </p:nvPr>
        </p:nvGraphicFramePr>
        <p:xfrm>
          <a:off x="360233" y="1775182"/>
          <a:ext cx="5581044" cy="4267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a:extLst>
              <a:ext uri="{FF2B5EF4-FFF2-40B4-BE49-F238E27FC236}">
                <a16:creationId xmlns:a16="http://schemas.microsoft.com/office/drawing/2014/main" id="{2BA42CCB-C8A5-49ED-8BBF-32CB279672B9}"/>
              </a:ext>
            </a:extLst>
          </p:cNvPr>
          <p:cNvGraphicFramePr>
            <a:graphicFrameLocks/>
          </p:cNvGraphicFramePr>
          <p:nvPr>
            <p:extLst>
              <p:ext uri="{D42A27DB-BD31-4B8C-83A1-F6EECF244321}">
                <p14:modId xmlns:p14="http://schemas.microsoft.com/office/powerpoint/2010/main" val="1001149545"/>
              </p:ext>
            </p:extLst>
          </p:nvPr>
        </p:nvGraphicFramePr>
        <p:xfrm>
          <a:off x="6096000" y="1775182"/>
          <a:ext cx="5912497" cy="4267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88339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62395D-E605-47AB-8ACE-1BED027BD312}"/>
              </a:ext>
            </a:extLst>
          </p:cNvPr>
          <p:cNvSpPr/>
          <p:nvPr/>
        </p:nvSpPr>
        <p:spPr>
          <a:xfrm>
            <a:off x="0" y="0"/>
            <a:ext cx="1219199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3" name="对象 2" hidden="1">
            <a:extLst>
              <a:ext uri="{FF2B5EF4-FFF2-40B4-BE49-F238E27FC236}">
                <a16:creationId xmlns:a16="http://schemas.microsoft.com/office/drawing/2014/main" id="{BDB0A33F-F540-4E57-A923-32E01D05FD7E}"/>
              </a:ext>
            </a:extLst>
          </p:cNvPr>
          <p:cNvGraphicFramePr>
            <a:graphicFrameLocks/>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16" imgH="416" progId="TCLayout.ActiveDocument.1">
                  <p:embed/>
                </p:oleObj>
              </mc:Choice>
              <mc:Fallback>
                <p:oleObj name="think-cell 幻灯片" r:id="rId3" imgW="416" imgH="416" progId="TCLayout.ActiveDocument.1">
                  <p:embed/>
                  <p:pic>
                    <p:nvPicPr>
                      <p:cNvPr id="3" name="对象 2" hidden="1">
                        <a:extLst>
                          <a:ext uri="{FF2B5EF4-FFF2-40B4-BE49-F238E27FC236}">
                            <a16:creationId xmlns:a16="http://schemas.microsoft.com/office/drawing/2014/main" id="{BDB0A33F-F540-4E57-A923-32E01D05FD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Freeform 26">
            <a:extLst>
              <a:ext uri="{FF2B5EF4-FFF2-40B4-BE49-F238E27FC236}">
                <a16:creationId xmlns:a16="http://schemas.microsoft.com/office/drawing/2014/main" id="{5B57EAF8-6C38-46A6-BC45-F4A6D46B11AF}"/>
              </a:ext>
            </a:extLst>
          </p:cNvPr>
          <p:cNvSpPr>
            <a:spLocks noEditPoints="1"/>
          </p:cNvSpPr>
          <p:nvPr/>
        </p:nvSpPr>
        <p:spPr bwMode="auto">
          <a:xfrm rot="2700000">
            <a:off x="2461108" y="2347791"/>
            <a:ext cx="332675" cy="612595"/>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4472C4"/>
          </a:solidFill>
          <a:ln>
            <a:noFill/>
          </a:ln>
        </p:spPr>
        <p:txBody>
          <a:bodyPr vert="horz" wrap="square" lIns="121896" tIns="60948" rIns="121896" bIns="60948"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grpSp>
        <p:nvGrpSpPr>
          <p:cNvPr id="6" name="Group 65">
            <a:extLst>
              <a:ext uri="{FF2B5EF4-FFF2-40B4-BE49-F238E27FC236}">
                <a16:creationId xmlns:a16="http://schemas.microsoft.com/office/drawing/2014/main" id="{E98C7CCF-9251-429D-B92C-387A4BFD30C7}"/>
              </a:ext>
            </a:extLst>
          </p:cNvPr>
          <p:cNvGrpSpPr/>
          <p:nvPr/>
        </p:nvGrpSpPr>
        <p:grpSpPr>
          <a:xfrm>
            <a:off x="2372867" y="4133789"/>
            <a:ext cx="509157" cy="484584"/>
            <a:chOff x="6719888" y="887413"/>
            <a:chExt cx="492125" cy="468312"/>
          </a:xfrm>
          <a:solidFill>
            <a:srgbClr val="A5A5A5"/>
          </a:solidFill>
        </p:grpSpPr>
        <p:sp>
          <p:nvSpPr>
            <p:cNvPr id="7" name="Freeform 13">
              <a:extLst>
                <a:ext uri="{FF2B5EF4-FFF2-40B4-BE49-F238E27FC236}">
                  <a16:creationId xmlns:a16="http://schemas.microsoft.com/office/drawing/2014/main" id="{48B7318D-5705-41D3-841D-544FEBA42885}"/>
                </a:ext>
              </a:extLst>
            </p:cNvPr>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8" name="Freeform 14">
              <a:extLst>
                <a:ext uri="{FF2B5EF4-FFF2-40B4-BE49-F238E27FC236}">
                  <a16:creationId xmlns:a16="http://schemas.microsoft.com/office/drawing/2014/main" id="{2160C8E5-0F4E-48B3-81CD-39534AC00AB2}"/>
                </a:ext>
              </a:extLst>
            </p:cNvPr>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10" name="Freeform 15">
              <a:extLst>
                <a:ext uri="{FF2B5EF4-FFF2-40B4-BE49-F238E27FC236}">
                  <a16:creationId xmlns:a16="http://schemas.microsoft.com/office/drawing/2014/main" id="{7499E2AA-AB04-4939-9895-A900D3E5DDA6}"/>
                </a:ext>
              </a:extLst>
            </p:cNvPr>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11" name="Freeform 16">
              <a:extLst>
                <a:ext uri="{FF2B5EF4-FFF2-40B4-BE49-F238E27FC236}">
                  <a16:creationId xmlns:a16="http://schemas.microsoft.com/office/drawing/2014/main" id="{B542E611-4DAA-4B71-9CA9-FCC116973C6E}"/>
                </a:ext>
              </a:extLst>
            </p:cNvPr>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12" name="Freeform 17">
              <a:extLst>
                <a:ext uri="{FF2B5EF4-FFF2-40B4-BE49-F238E27FC236}">
                  <a16:creationId xmlns:a16="http://schemas.microsoft.com/office/drawing/2014/main" id="{D61FE7C9-1991-4441-95C5-A13C9FAEBC8F}"/>
                </a:ext>
              </a:extLst>
            </p:cNvPr>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13" name="Freeform 18">
              <a:extLst>
                <a:ext uri="{FF2B5EF4-FFF2-40B4-BE49-F238E27FC236}">
                  <a16:creationId xmlns:a16="http://schemas.microsoft.com/office/drawing/2014/main" id="{30B318B0-8390-4756-9463-ABDE88F58346}"/>
                </a:ext>
              </a:extLst>
            </p:cNvPr>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grpSp>
      <p:sp>
        <p:nvSpPr>
          <p:cNvPr id="14" name="Freeform 22">
            <a:extLst>
              <a:ext uri="{FF2B5EF4-FFF2-40B4-BE49-F238E27FC236}">
                <a16:creationId xmlns:a16="http://schemas.microsoft.com/office/drawing/2014/main" id="{C571C8B0-43CE-42BC-8846-AAA854AF42F6}"/>
              </a:ext>
            </a:extLst>
          </p:cNvPr>
          <p:cNvSpPr>
            <a:spLocks noEditPoints="1"/>
          </p:cNvSpPr>
          <p:nvPr/>
        </p:nvSpPr>
        <p:spPr bwMode="auto">
          <a:xfrm>
            <a:off x="2369212" y="3254321"/>
            <a:ext cx="516468" cy="519704"/>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rgbClr val="ED7D31"/>
          </a:solidFill>
          <a:ln>
            <a:noFill/>
          </a:ln>
        </p:spPr>
        <p:txBody>
          <a:bodyPr vert="horz" wrap="square" lIns="121896" tIns="60948" rIns="121896" bIns="60948"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26" name="TextBox 100">
            <a:extLst>
              <a:ext uri="{FF2B5EF4-FFF2-40B4-BE49-F238E27FC236}">
                <a16:creationId xmlns:a16="http://schemas.microsoft.com/office/drawing/2014/main" id="{F3461872-2C86-4DA2-9A62-D07C8DB5446E}"/>
              </a:ext>
            </a:extLst>
          </p:cNvPr>
          <p:cNvSpPr txBox="1"/>
          <p:nvPr/>
        </p:nvSpPr>
        <p:spPr>
          <a:xfrm>
            <a:off x="3183474" y="2348291"/>
            <a:ext cx="4151328"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PART1</a:t>
            </a:r>
            <a:r>
              <a:rPr kumimoji="0" lang="zh-CN" altLang="en-US" sz="1800" b="1" i="0" u="none" strike="noStrike" kern="1200" cap="none" spc="0" normalizeH="0" baseline="0" noProof="0" dirty="0">
                <a:ln>
                  <a:noFill/>
                </a:ln>
                <a:solidFill>
                  <a:prstClr val="black"/>
                </a:solidFill>
                <a:effectLst/>
                <a:uLnTx/>
                <a:uFillTx/>
                <a:cs typeface="+mn-ea"/>
                <a:sym typeface="+mn-lt"/>
              </a:rPr>
              <a:t>项目概况</a:t>
            </a:r>
            <a:endParaRPr kumimoji="0" lang="en-US" altLang="zh-CN" sz="1800" b="1" i="0" u="none" strike="noStrike" kern="1200" cap="none" spc="0" normalizeH="0" baseline="0" noProof="0" dirty="0">
              <a:ln>
                <a:noFill/>
              </a:ln>
              <a:solidFill>
                <a:prstClr val="black"/>
              </a:solidFill>
              <a:effectLst/>
              <a:uLnTx/>
              <a:uFillTx/>
              <a:cs typeface="+mn-ea"/>
              <a:sym typeface="+mn-lt"/>
            </a:endParaRPr>
          </a:p>
        </p:txBody>
      </p:sp>
      <p:sp>
        <p:nvSpPr>
          <p:cNvPr id="27" name="Round Same Side Corner Rectangle 112">
            <a:extLst>
              <a:ext uri="{FF2B5EF4-FFF2-40B4-BE49-F238E27FC236}">
                <a16:creationId xmlns:a16="http://schemas.microsoft.com/office/drawing/2014/main" id="{4695F715-F382-4AD6-A38E-517650317F3E}"/>
              </a:ext>
            </a:extLst>
          </p:cNvPr>
          <p:cNvSpPr/>
          <p:nvPr/>
        </p:nvSpPr>
        <p:spPr>
          <a:xfrm rot="10800000" flipH="1">
            <a:off x="3088231" y="2312480"/>
            <a:ext cx="73141" cy="609060"/>
          </a:xfrm>
          <a:prstGeom prst="round2SameRect">
            <a:avLst>
              <a:gd name="adj1" fmla="val 50000"/>
              <a:gd name="adj2" fmla="val 50000"/>
            </a:avLst>
          </a:prstGeom>
          <a:solidFill>
            <a:sysClr val="window" lastClr="FFFFFF"/>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28" name="Round Same Side Corner Rectangle 113">
            <a:extLst>
              <a:ext uri="{FF2B5EF4-FFF2-40B4-BE49-F238E27FC236}">
                <a16:creationId xmlns:a16="http://schemas.microsoft.com/office/drawing/2014/main" id="{F66EE67C-9CBE-45B1-8397-D17E44D49EB5}"/>
              </a:ext>
            </a:extLst>
          </p:cNvPr>
          <p:cNvSpPr/>
          <p:nvPr/>
        </p:nvSpPr>
        <p:spPr>
          <a:xfrm rot="10800000" flipH="1">
            <a:off x="3088231" y="3212763"/>
            <a:ext cx="73141" cy="609060"/>
          </a:xfrm>
          <a:prstGeom prst="round2SameRect">
            <a:avLst>
              <a:gd name="adj1" fmla="val 50000"/>
              <a:gd name="adj2" fmla="val 50000"/>
            </a:avLst>
          </a:prstGeom>
          <a:solidFill>
            <a:srgbClr val="ED7D31"/>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29" name="Round Same Side Corner Rectangle 114">
            <a:extLst>
              <a:ext uri="{FF2B5EF4-FFF2-40B4-BE49-F238E27FC236}">
                <a16:creationId xmlns:a16="http://schemas.microsoft.com/office/drawing/2014/main" id="{C3342E9D-21F4-4991-8B54-D51062FF4A2F}"/>
              </a:ext>
            </a:extLst>
          </p:cNvPr>
          <p:cNvSpPr/>
          <p:nvPr/>
        </p:nvSpPr>
        <p:spPr>
          <a:xfrm rot="10800000" flipH="1">
            <a:off x="3088231" y="4043863"/>
            <a:ext cx="73141" cy="609060"/>
          </a:xfrm>
          <a:prstGeom prst="round2SameRect">
            <a:avLst>
              <a:gd name="adj1" fmla="val 50000"/>
              <a:gd name="adj2" fmla="val 50000"/>
            </a:avLst>
          </a:prstGeom>
          <a:solidFill>
            <a:srgbClr val="A5A5A5"/>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31" name="Round Same Side Corner Rectangle 119">
            <a:extLst>
              <a:ext uri="{FF2B5EF4-FFF2-40B4-BE49-F238E27FC236}">
                <a16:creationId xmlns:a16="http://schemas.microsoft.com/office/drawing/2014/main" id="{DF1C5BCC-57B6-4C41-8C49-533EDD111905}"/>
              </a:ext>
            </a:extLst>
          </p:cNvPr>
          <p:cNvSpPr/>
          <p:nvPr/>
        </p:nvSpPr>
        <p:spPr>
          <a:xfrm rot="10800000" flipH="1">
            <a:off x="3088231" y="2318795"/>
            <a:ext cx="73141" cy="609060"/>
          </a:xfrm>
          <a:prstGeom prst="round2SameRect">
            <a:avLst>
              <a:gd name="adj1" fmla="val 50000"/>
              <a:gd name="adj2" fmla="val 50000"/>
            </a:avLst>
          </a:prstGeom>
          <a:solidFill>
            <a:srgbClr val="4472C4"/>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33" name="文本框 32">
            <a:extLst>
              <a:ext uri="{FF2B5EF4-FFF2-40B4-BE49-F238E27FC236}">
                <a16:creationId xmlns:a16="http://schemas.microsoft.com/office/drawing/2014/main" id="{3ECB3FA4-EE98-4669-BD5F-EF7A2C8B6BCF}"/>
              </a:ext>
            </a:extLst>
          </p:cNvPr>
          <p:cNvSpPr txBox="1"/>
          <p:nvPr/>
        </p:nvSpPr>
        <p:spPr>
          <a:xfrm>
            <a:off x="-355600" y="555038"/>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cs typeface="+mn-ea"/>
                <a:sym typeface="+mn-lt"/>
              </a:rPr>
              <a:t>目录</a:t>
            </a:r>
          </a:p>
        </p:txBody>
      </p:sp>
      <p:sp>
        <p:nvSpPr>
          <p:cNvPr id="34" name="TextBox 100">
            <a:extLst>
              <a:ext uri="{FF2B5EF4-FFF2-40B4-BE49-F238E27FC236}">
                <a16:creationId xmlns:a16="http://schemas.microsoft.com/office/drawing/2014/main" id="{22BC6A62-EC40-4FA9-8203-AA9B4AE18D54}"/>
              </a:ext>
            </a:extLst>
          </p:cNvPr>
          <p:cNvSpPr txBox="1"/>
          <p:nvPr/>
        </p:nvSpPr>
        <p:spPr>
          <a:xfrm>
            <a:off x="3183475" y="3261029"/>
            <a:ext cx="4040461"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PART2</a:t>
            </a:r>
            <a:r>
              <a:rPr kumimoji="0" lang="zh-CN" altLang="en-US" sz="1800" b="1" i="0" u="none" strike="noStrike" kern="1200" cap="none" spc="0" normalizeH="0" baseline="0" noProof="0" dirty="0">
                <a:ln>
                  <a:noFill/>
                </a:ln>
                <a:solidFill>
                  <a:prstClr val="black"/>
                </a:solidFill>
                <a:effectLst/>
                <a:uLnTx/>
                <a:uFillTx/>
                <a:cs typeface="+mn-ea"/>
                <a:sym typeface="+mn-lt"/>
              </a:rPr>
              <a:t>市场竞争分析</a:t>
            </a:r>
          </a:p>
        </p:txBody>
      </p:sp>
      <p:sp>
        <p:nvSpPr>
          <p:cNvPr id="35" name="TextBox 100">
            <a:extLst>
              <a:ext uri="{FF2B5EF4-FFF2-40B4-BE49-F238E27FC236}">
                <a16:creationId xmlns:a16="http://schemas.microsoft.com/office/drawing/2014/main" id="{8E57366F-F967-4AC0-95D7-82F387DED399}"/>
              </a:ext>
            </a:extLst>
          </p:cNvPr>
          <p:cNvSpPr txBox="1"/>
          <p:nvPr/>
        </p:nvSpPr>
        <p:spPr>
          <a:xfrm>
            <a:off x="3183474" y="4107424"/>
            <a:ext cx="3917048"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PART3</a:t>
            </a:r>
            <a:r>
              <a:rPr kumimoji="0" lang="zh-CN" altLang="en-US" sz="1800" b="1" i="0" u="none" strike="noStrike" kern="1200" cap="none" spc="0" normalizeH="0" baseline="0" noProof="0" dirty="0">
                <a:ln>
                  <a:noFill/>
                </a:ln>
                <a:solidFill>
                  <a:prstClr val="black"/>
                </a:solidFill>
                <a:effectLst/>
                <a:uLnTx/>
                <a:uFillTx/>
                <a:cs typeface="+mn-ea"/>
                <a:sym typeface="+mn-lt"/>
              </a:rPr>
              <a:t>客户及定位分析</a:t>
            </a:r>
          </a:p>
        </p:txBody>
      </p:sp>
      <p:sp>
        <p:nvSpPr>
          <p:cNvPr id="38" name="Freeform 26">
            <a:extLst>
              <a:ext uri="{FF2B5EF4-FFF2-40B4-BE49-F238E27FC236}">
                <a16:creationId xmlns:a16="http://schemas.microsoft.com/office/drawing/2014/main" id="{FE576008-016F-4A66-ADAD-3484A99D553C}"/>
              </a:ext>
            </a:extLst>
          </p:cNvPr>
          <p:cNvSpPr>
            <a:spLocks noEditPoints="1"/>
          </p:cNvSpPr>
          <p:nvPr/>
        </p:nvSpPr>
        <p:spPr bwMode="auto">
          <a:xfrm rot="2700000">
            <a:off x="6983073" y="2339514"/>
            <a:ext cx="332675" cy="612595"/>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4472C4"/>
          </a:solidFill>
          <a:ln>
            <a:noFill/>
          </a:ln>
        </p:spPr>
        <p:txBody>
          <a:bodyPr vert="horz" wrap="square" lIns="121896" tIns="60948" rIns="121896" bIns="60948"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39" name="TextBox 100">
            <a:extLst>
              <a:ext uri="{FF2B5EF4-FFF2-40B4-BE49-F238E27FC236}">
                <a16:creationId xmlns:a16="http://schemas.microsoft.com/office/drawing/2014/main" id="{D205EB3F-EC5B-405C-9044-681114332C93}"/>
              </a:ext>
            </a:extLst>
          </p:cNvPr>
          <p:cNvSpPr txBox="1"/>
          <p:nvPr/>
        </p:nvSpPr>
        <p:spPr>
          <a:xfrm>
            <a:off x="7715753" y="3261029"/>
            <a:ext cx="4151328"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PART5</a:t>
            </a:r>
            <a:r>
              <a:rPr kumimoji="0" lang="zh-CN" altLang="en-US" sz="1800" b="1" i="0" u="none" strike="noStrike" kern="1200" cap="none" spc="0" normalizeH="0" baseline="0" noProof="0" dirty="0">
                <a:ln>
                  <a:noFill/>
                </a:ln>
                <a:solidFill>
                  <a:prstClr val="black"/>
                </a:solidFill>
                <a:effectLst/>
                <a:uLnTx/>
                <a:uFillTx/>
                <a:cs typeface="+mn-ea"/>
                <a:sym typeface="+mn-lt"/>
              </a:rPr>
              <a:t>运营计划</a:t>
            </a:r>
          </a:p>
        </p:txBody>
      </p:sp>
      <p:sp>
        <p:nvSpPr>
          <p:cNvPr id="40" name="Round Same Side Corner Rectangle 112">
            <a:extLst>
              <a:ext uri="{FF2B5EF4-FFF2-40B4-BE49-F238E27FC236}">
                <a16:creationId xmlns:a16="http://schemas.microsoft.com/office/drawing/2014/main" id="{204C29C9-EE83-4F5B-B076-E53B22C85B15}"/>
              </a:ext>
            </a:extLst>
          </p:cNvPr>
          <p:cNvSpPr/>
          <p:nvPr/>
        </p:nvSpPr>
        <p:spPr>
          <a:xfrm rot="10800000" flipH="1">
            <a:off x="7610196" y="2304203"/>
            <a:ext cx="73141" cy="609060"/>
          </a:xfrm>
          <a:prstGeom prst="round2SameRect">
            <a:avLst>
              <a:gd name="adj1" fmla="val 50000"/>
              <a:gd name="adj2" fmla="val 50000"/>
            </a:avLst>
          </a:prstGeom>
          <a:solidFill>
            <a:sysClr val="window" lastClr="FFFFFF"/>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41" name="Round Same Side Corner Rectangle 119">
            <a:extLst>
              <a:ext uri="{FF2B5EF4-FFF2-40B4-BE49-F238E27FC236}">
                <a16:creationId xmlns:a16="http://schemas.microsoft.com/office/drawing/2014/main" id="{C24D98F6-416B-4FA3-8EBA-5E3D11D12E63}"/>
              </a:ext>
            </a:extLst>
          </p:cNvPr>
          <p:cNvSpPr/>
          <p:nvPr/>
        </p:nvSpPr>
        <p:spPr>
          <a:xfrm rot="10800000" flipH="1">
            <a:off x="7610196" y="2310517"/>
            <a:ext cx="73141" cy="609060"/>
          </a:xfrm>
          <a:prstGeom prst="round2SameRect">
            <a:avLst>
              <a:gd name="adj1" fmla="val 50000"/>
              <a:gd name="adj2" fmla="val 50000"/>
            </a:avLst>
          </a:prstGeom>
          <a:solidFill>
            <a:srgbClr val="4472C4"/>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42" name="Freeform 22">
            <a:extLst>
              <a:ext uri="{FF2B5EF4-FFF2-40B4-BE49-F238E27FC236}">
                <a16:creationId xmlns:a16="http://schemas.microsoft.com/office/drawing/2014/main" id="{2F08C418-35A2-4F2E-B6C6-C64DEE9779CB}"/>
              </a:ext>
            </a:extLst>
          </p:cNvPr>
          <p:cNvSpPr>
            <a:spLocks noEditPoints="1"/>
          </p:cNvSpPr>
          <p:nvPr/>
        </p:nvSpPr>
        <p:spPr bwMode="auto">
          <a:xfrm>
            <a:off x="6891178" y="3195507"/>
            <a:ext cx="516468" cy="519704"/>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rgbClr val="ED7D31"/>
          </a:solidFill>
          <a:ln>
            <a:noFill/>
          </a:ln>
        </p:spPr>
        <p:txBody>
          <a:bodyPr vert="horz" wrap="square" lIns="121896" tIns="60948" rIns="121896" bIns="60948"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43" name="Round Same Side Corner Rectangle 113">
            <a:extLst>
              <a:ext uri="{FF2B5EF4-FFF2-40B4-BE49-F238E27FC236}">
                <a16:creationId xmlns:a16="http://schemas.microsoft.com/office/drawing/2014/main" id="{FD622137-C6A4-4D36-BC94-82B9C250AA48}"/>
              </a:ext>
            </a:extLst>
          </p:cNvPr>
          <p:cNvSpPr/>
          <p:nvPr/>
        </p:nvSpPr>
        <p:spPr>
          <a:xfrm rot="10800000" flipH="1">
            <a:off x="7610196" y="3153949"/>
            <a:ext cx="73141" cy="609060"/>
          </a:xfrm>
          <a:prstGeom prst="round2SameRect">
            <a:avLst>
              <a:gd name="adj1" fmla="val 50000"/>
              <a:gd name="adj2" fmla="val 50000"/>
            </a:avLst>
          </a:prstGeom>
          <a:solidFill>
            <a:srgbClr val="ED7D31"/>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44" name="TextBox 100">
            <a:extLst>
              <a:ext uri="{FF2B5EF4-FFF2-40B4-BE49-F238E27FC236}">
                <a16:creationId xmlns:a16="http://schemas.microsoft.com/office/drawing/2014/main" id="{39790A41-50DC-4C44-B5C8-7EEFADE5FD9E}"/>
              </a:ext>
            </a:extLst>
          </p:cNvPr>
          <p:cNvSpPr txBox="1"/>
          <p:nvPr/>
        </p:nvSpPr>
        <p:spPr>
          <a:xfrm>
            <a:off x="7715753" y="4107424"/>
            <a:ext cx="4924612"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PART6</a:t>
            </a:r>
            <a:r>
              <a:rPr kumimoji="0" lang="zh-CN" altLang="en-US" sz="1800" b="1" i="0" u="none" strike="noStrike" kern="1200" cap="none" spc="0" normalizeH="0" baseline="0" noProof="0" dirty="0">
                <a:ln>
                  <a:noFill/>
                </a:ln>
                <a:solidFill>
                  <a:prstClr val="black"/>
                </a:solidFill>
                <a:effectLst/>
                <a:uLnTx/>
                <a:uFillTx/>
                <a:cs typeface="+mn-ea"/>
                <a:sym typeface="+mn-lt"/>
              </a:rPr>
              <a:t>投资测算</a:t>
            </a:r>
            <a:endParaRPr kumimoji="0" lang="en-US" altLang="zh-CN" sz="1800" b="1" i="0" u="none" strike="noStrike" kern="1200" cap="none" spc="0" normalizeH="0" baseline="0" noProof="0" dirty="0">
              <a:ln>
                <a:noFill/>
              </a:ln>
              <a:solidFill>
                <a:prstClr val="black"/>
              </a:solidFill>
              <a:effectLst/>
              <a:uLnTx/>
              <a:uFillTx/>
              <a:cs typeface="+mn-ea"/>
              <a:sym typeface="+mn-lt"/>
            </a:endParaRPr>
          </a:p>
        </p:txBody>
      </p:sp>
      <p:grpSp>
        <p:nvGrpSpPr>
          <p:cNvPr id="45" name="Group 65">
            <a:extLst>
              <a:ext uri="{FF2B5EF4-FFF2-40B4-BE49-F238E27FC236}">
                <a16:creationId xmlns:a16="http://schemas.microsoft.com/office/drawing/2014/main" id="{2CEB5221-9BE0-4395-9902-A88BEDA66682}"/>
              </a:ext>
            </a:extLst>
          </p:cNvPr>
          <p:cNvGrpSpPr/>
          <p:nvPr/>
        </p:nvGrpSpPr>
        <p:grpSpPr>
          <a:xfrm>
            <a:off x="6894832" y="4131635"/>
            <a:ext cx="509157" cy="484584"/>
            <a:chOff x="6719888" y="887413"/>
            <a:chExt cx="492125" cy="468312"/>
          </a:xfrm>
          <a:solidFill>
            <a:srgbClr val="A5A5A5"/>
          </a:solidFill>
        </p:grpSpPr>
        <p:sp>
          <p:nvSpPr>
            <p:cNvPr id="46" name="Freeform 13">
              <a:extLst>
                <a:ext uri="{FF2B5EF4-FFF2-40B4-BE49-F238E27FC236}">
                  <a16:creationId xmlns:a16="http://schemas.microsoft.com/office/drawing/2014/main" id="{6314F376-52FC-4155-8F26-4B25918F328F}"/>
                </a:ext>
              </a:extLst>
            </p:cNvPr>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47" name="Freeform 14">
              <a:extLst>
                <a:ext uri="{FF2B5EF4-FFF2-40B4-BE49-F238E27FC236}">
                  <a16:creationId xmlns:a16="http://schemas.microsoft.com/office/drawing/2014/main" id="{05BFABE8-E5CD-43BC-9609-48C9CCDC1988}"/>
                </a:ext>
              </a:extLst>
            </p:cNvPr>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48" name="Freeform 15">
              <a:extLst>
                <a:ext uri="{FF2B5EF4-FFF2-40B4-BE49-F238E27FC236}">
                  <a16:creationId xmlns:a16="http://schemas.microsoft.com/office/drawing/2014/main" id="{871E1F03-CEE3-4472-8C9C-3EBE1CAA0614}"/>
                </a:ext>
              </a:extLst>
            </p:cNvPr>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49" name="Freeform 16">
              <a:extLst>
                <a:ext uri="{FF2B5EF4-FFF2-40B4-BE49-F238E27FC236}">
                  <a16:creationId xmlns:a16="http://schemas.microsoft.com/office/drawing/2014/main" id="{4DF2E1A4-BD42-403D-866C-E4EF4CC897AE}"/>
                </a:ext>
              </a:extLst>
            </p:cNvPr>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50" name="Freeform 17">
              <a:extLst>
                <a:ext uri="{FF2B5EF4-FFF2-40B4-BE49-F238E27FC236}">
                  <a16:creationId xmlns:a16="http://schemas.microsoft.com/office/drawing/2014/main" id="{36E1C4C3-2052-4139-9409-D41DAE29EC72}"/>
                </a:ext>
              </a:extLst>
            </p:cNvPr>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sp>
          <p:nvSpPr>
            <p:cNvPr id="51" name="Freeform 18">
              <a:extLst>
                <a:ext uri="{FF2B5EF4-FFF2-40B4-BE49-F238E27FC236}">
                  <a16:creationId xmlns:a16="http://schemas.microsoft.com/office/drawing/2014/main" id="{547B1C60-0634-4255-933A-0F280B033C53}"/>
                </a:ext>
              </a:extLst>
            </p:cNvPr>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cs typeface="+mn-ea"/>
                <a:sym typeface="+mn-lt"/>
              </a:endParaRPr>
            </a:p>
          </p:txBody>
        </p:sp>
      </p:grpSp>
      <p:sp>
        <p:nvSpPr>
          <p:cNvPr id="52" name="Round Same Side Corner Rectangle 114">
            <a:extLst>
              <a:ext uri="{FF2B5EF4-FFF2-40B4-BE49-F238E27FC236}">
                <a16:creationId xmlns:a16="http://schemas.microsoft.com/office/drawing/2014/main" id="{DF30B477-2F80-4C75-A529-46FCD5F8AAB9}"/>
              </a:ext>
            </a:extLst>
          </p:cNvPr>
          <p:cNvSpPr/>
          <p:nvPr/>
        </p:nvSpPr>
        <p:spPr>
          <a:xfrm rot="10800000" flipH="1">
            <a:off x="7610196" y="4041709"/>
            <a:ext cx="73141" cy="609060"/>
          </a:xfrm>
          <a:prstGeom prst="round2SameRect">
            <a:avLst>
              <a:gd name="adj1" fmla="val 50000"/>
              <a:gd name="adj2" fmla="val 50000"/>
            </a:avLst>
          </a:prstGeom>
          <a:solidFill>
            <a:srgbClr val="A5A5A5"/>
          </a:solidFill>
          <a:ln w="12700" cap="flat" cmpd="sng" algn="ctr">
            <a:noFill/>
            <a:prstDash val="solid"/>
            <a:miter lim="800000"/>
          </a:ln>
          <a:effectLst/>
        </p:spPr>
        <p:txBody>
          <a:bodyPr lIns="146280" tIns="73140" rIns="146280" bIns="731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prstClr val="black"/>
              </a:solidFill>
              <a:effectLst/>
              <a:uLnTx/>
              <a:uFillTx/>
              <a:cs typeface="+mn-ea"/>
              <a:sym typeface="+mn-lt"/>
            </a:endParaRPr>
          </a:p>
        </p:txBody>
      </p:sp>
      <p:sp>
        <p:nvSpPr>
          <p:cNvPr id="68" name="TextBox 100">
            <a:extLst>
              <a:ext uri="{FF2B5EF4-FFF2-40B4-BE49-F238E27FC236}">
                <a16:creationId xmlns:a16="http://schemas.microsoft.com/office/drawing/2014/main" id="{B9D64CF2-55EF-4015-BF0C-083D5992A339}"/>
              </a:ext>
            </a:extLst>
          </p:cNvPr>
          <p:cNvSpPr txBox="1"/>
          <p:nvPr/>
        </p:nvSpPr>
        <p:spPr>
          <a:xfrm>
            <a:off x="7715753" y="2348291"/>
            <a:ext cx="5527396" cy="424707"/>
          </a:xfrm>
          <a:prstGeom prst="rect">
            <a:avLst/>
          </a:prstGeom>
          <a:noFill/>
        </p:spPr>
        <p:txBody>
          <a:bodyPr wrap="square" lIns="146280" tIns="73140" rIns="146280" bIns="731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cs typeface="+mn-ea"/>
                <a:sym typeface="+mn-lt"/>
              </a:rPr>
              <a:t>PART4</a:t>
            </a:r>
            <a:r>
              <a:rPr kumimoji="0" lang="zh-CN" altLang="en-US" sz="1800" b="1" i="0" u="none" strike="noStrike" kern="1200" cap="none" spc="0" normalizeH="0" baseline="0" noProof="0" dirty="0">
                <a:ln>
                  <a:noFill/>
                </a:ln>
                <a:solidFill>
                  <a:prstClr val="black"/>
                </a:solidFill>
                <a:effectLst/>
                <a:uLnTx/>
                <a:uFillTx/>
                <a:cs typeface="+mn-ea"/>
                <a:sym typeface="+mn-lt"/>
              </a:rPr>
              <a:t>设计方案</a:t>
            </a:r>
          </a:p>
        </p:txBody>
      </p:sp>
    </p:spTree>
    <p:extLst>
      <p:ext uri="{BB962C8B-B14F-4D97-AF65-F5344CB8AC3E}">
        <p14:creationId xmlns:p14="http://schemas.microsoft.com/office/powerpoint/2010/main" val="425485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EF91E-77E8-4ECD-B5FB-5CD93BC8C28A}"/>
              </a:ext>
            </a:extLst>
          </p:cNvPr>
          <p:cNvSpPr>
            <a:spLocks noGrp="1"/>
          </p:cNvSpPr>
          <p:nvPr>
            <p:ph type="title"/>
          </p:nvPr>
        </p:nvSpPr>
        <p:spPr>
          <a:xfrm>
            <a:off x="442385" y="24968"/>
            <a:ext cx="9048749" cy="581304"/>
          </a:xfrm>
        </p:spPr>
        <p:txBody>
          <a:bodyPr/>
          <a:lstStyle/>
          <a:p>
            <a:r>
              <a:rPr lang="en-US" altLang="zh-CN" sz="1600" dirty="0">
                <a:latin typeface="+mn-lt"/>
                <a:ea typeface="+mn-ea"/>
                <a:cs typeface="+mn-ea"/>
                <a:sym typeface="+mn-lt"/>
              </a:rPr>
              <a:t>2.5 </a:t>
            </a:r>
            <a:r>
              <a:rPr lang="zh-CN" altLang="en-US" sz="1600" dirty="0">
                <a:latin typeface="+mn-lt"/>
                <a:ea typeface="+mn-ea"/>
                <a:cs typeface="+mn-ea"/>
                <a:sym typeface="+mn-lt"/>
              </a:rPr>
              <a:t>住宅市场：松江区公寓以松江新城、泗泾、洞泾板块为成交主力，</a:t>
            </a:r>
            <a:r>
              <a:rPr lang="en-US" altLang="zh-CN" sz="1600" dirty="0">
                <a:latin typeface="+mn-lt"/>
                <a:ea typeface="+mn-ea"/>
                <a:cs typeface="+mn-ea"/>
                <a:sym typeface="+mn-lt"/>
              </a:rPr>
              <a:t>90-110㎡</a:t>
            </a:r>
            <a:r>
              <a:rPr lang="zh-CN" altLang="en-US" sz="1600" dirty="0">
                <a:latin typeface="+mn-lt"/>
                <a:ea typeface="+mn-ea"/>
                <a:cs typeface="+mn-ea"/>
                <a:sym typeface="+mn-lt"/>
              </a:rPr>
              <a:t>，</a:t>
            </a:r>
            <a:r>
              <a:rPr lang="en-US" altLang="zh-CN" sz="1600" dirty="0">
                <a:latin typeface="+mn-lt"/>
                <a:ea typeface="+mn-ea"/>
                <a:cs typeface="+mn-ea"/>
                <a:sym typeface="+mn-lt"/>
              </a:rPr>
              <a:t>300-600</a:t>
            </a:r>
            <a:r>
              <a:rPr lang="zh-CN" altLang="en-US" sz="1600" dirty="0">
                <a:latin typeface="+mn-lt"/>
                <a:ea typeface="+mn-ea"/>
                <a:cs typeface="+mn-ea"/>
                <a:sym typeface="+mn-lt"/>
              </a:rPr>
              <a:t>万刚需产品为市场主力；</a:t>
            </a:r>
            <a:r>
              <a:rPr lang="en-US" altLang="zh-CN" sz="1600" dirty="0">
                <a:latin typeface="+mn-lt"/>
                <a:ea typeface="+mn-ea"/>
                <a:cs typeface="+mn-ea"/>
                <a:sym typeface="+mn-lt"/>
              </a:rPr>
              <a:t>120-140㎡</a:t>
            </a:r>
            <a:r>
              <a:rPr lang="zh-CN" altLang="en-US" sz="1600" dirty="0">
                <a:latin typeface="+mn-lt"/>
                <a:ea typeface="+mn-ea"/>
                <a:cs typeface="+mn-ea"/>
                <a:sym typeface="+mn-lt"/>
              </a:rPr>
              <a:t>，</a:t>
            </a:r>
            <a:r>
              <a:rPr lang="en-US" altLang="zh-CN" sz="1600" dirty="0">
                <a:latin typeface="+mn-lt"/>
                <a:ea typeface="+mn-ea"/>
                <a:cs typeface="+mn-ea"/>
                <a:sym typeface="+mn-lt"/>
              </a:rPr>
              <a:t>500-800</a:t>
            </a:r>
            <a:r>
              <a:rPr lang="zh-CN" altLang="en-US" sz="1600" dirty="0">
                <a:latin typeface="+mn-lt"/>
                <a:ea typeface="+mn-ea"/>
                <a:cs typeface="+mn-ea"/>
                <a:sym typeface="+mn-lt"/>
              </a:rPr>
              <a:t>万刚改产品为次主力</a:t>
            </a:r>
          </a:p>
        </p:txBody>
      </p:sp>
      <p:sp>
        <p:nvSpPr>
          <p:cNvPr id="12" name="内容占位符 2">
            <a:extLst>
              <a:ext uri="{FF2B5EF4-FFF2-40B4-BE49-F238E27FC236}">
                <a16:creationId xmlns:a16="http://schemas.microsoft.com/office/drawing/2014/main" id="{19469175-0E5F-4D4E-87DB-E6B27916B2BE}"/>
              </a:ext>
            </a:extLst>
          </p:cNvPr>
          <p:cNvSpPr>
            <a:spLocks noGrp="1"/>
          </p:cNvSpPr>
          <p:nvPr>
            <p:ph idx="1"/>
          </p:nvPr>
        </p:nvSpPr>
        <p:spPr>
          <a:xfrm>
            <a:off x="609601" y="730796"/>
            <a:ext cx="10972800" cy="781752"/>
          </a:xfrm>
        </p:spPr>
        <p:txBody>
          <a:bodyPr/>
          <a:lstStyle/>
          <a:p>
            <a:r>
              <a:rPr lang="zh-CN" altLang="en-US" dirty="0">
                <a:latin typeface="+mn-lt"/>
                <a:ea typeface="+mn-ea"/>
                <a:cs typeface="+mn-ea"/>
                <a:sym typeface="+mn-lt"/>
              </a:rPr>
              <a:t>近三年松江区各板块中，公寓成交主力为松江新城板块（</a:t>
            </a:r>
            <a:r>
              <a:rPr lang="en-US" altLang="zh-CN" dirty="0">
                <a:latin typeface="+mn-lt"/>
                <a:ea typeface="+mn-ea"/>
                <a:cs typeface="+mn-ea"/>
                <a:sym typeface="+mn-lt"/>
              </a:rPr>
              <a:t>46%</a:t>
            </a:r>
            <a:r>
              <a:rPr lang="zh-CN" altLang="en-US" dirty="0">
                <a:latin typeface="+mn-lt"/>
                <a:ea typeface="+mn-ea"/>
                <a:cs typeface="+mn-ea"/>
                <a:sym typeface="+mn-lt"/>
              </a:rPr>
              <a:t>）、泗泾板块（</a:t>
            </a:r>
            <a:r>
              <a:rPr lang="en-US" altLang="zh-CN" dirty="0">
                <a:latin typeface="+mn-lt"/>
                <a:ea typeface="+mn-ea"/>
                <a:cs typeface="+mn-ea"/>
                <a:sym typeface="+mn-lt"/>
              </a:rPr>
              <a:t>26%</a:t>
            </a:r>
            <a:r>
              <a:rPr lang="zh-CN" altLang="en-US" dirty="0">
                <a:latin typeface="+mn-lt"/>
                <a:ea typeface="+mn-ea"/>
                <a:cs typeface="+mn-ea"/>
                <a:sym typeface="+mn-lt"/>
              </a:rPr>
              <a:t>）、洞泾板块（</a:t>
            </a:r>
            <a:r>
              <a:rPr lang="en-US" altLang="zh-CN" dirty="0">
                <a:latin typeface="+mn-lt"/>
                <a:ea typeface="+mn-ea"/>
                <a:cs typeface="+mn-ea"/>
                <a:sym typeface="+mn-lt"/>
              </a:rPr>
              <a:t>17%</a:t>
            </a:r>
            <a:r>
              <a:rPr lang="zh-CN" altLang="en-US" dirty="0">
                <a:latin typeface="+mn-lt"/>
                <a:ea typeface="+mn-ea"/>
                <a:cs typeface="+mn-ea"/>
                <a:sym typeface="+mn-lt"/>
              </a:rPr>
              <a:t>），板块市场长期活跃，均价约</a:t>
            </a:r>
            <a:r>
              <a:rPr lang="en-US" altLang="zh-CN" dirty="0">
                <a:latin typeface="+mn-lt"/>
                <a:ea typeface="+mn-ea"/>
                <a:cs typeface="+mn-ea"/>
                <a:sym typeface="+mn-lt"/>
              </a:rPr>
              <a:t>4.5-5.0</a:t>
            </a:r>
            <a:r>
              <a:rPr lang="zh-CN" altLang="en-US" dirty="0">
                <a:latin typeface="+mn-lt"/>
                <a:ea typeface="+mn-ea"/>
                <a:cs typeface="+mn-ea"/>
                <a:sym typeface="+mn-lt"/>
              </a:rPr>
              <a:t>万</a:t>
            </a:r>
            <a:r>
              <a:rPr lang="en-US" altLang="zh-CN" dirty="0">
                <a:latin typeface="+mn-lt"/>
                <a:ea typeface="+mn-ea"/>
                <a:cs typeface="+mn-ea"/>
                <a:sym typeface="+mn-lt"/>
              </a:rPr>
              <a:t>/</a:t>
            </a:r>
            <a:r>
              <a:rPr lang="zh-CN" altLang="en-US" dirty="0">
                <a:latin typeface="+mn-lt"/>
                <a:ea typeface="+mn-ea"/>
                <a:cs typeface="+mn-ea"/>
                <a:sym typeface="+mn-lt"/>
              </a:rPr>
              <a:t>平；</a:t>
            </a:r>
          </a:p>
          <a:p>
            <a:r>
              <a:rPr lang="zh-CN" altLang="en-US" dirty="0">
                <a:latin typeface="+mn-lt"/>
                <a:ea typeface="+mn-ea"/>
                <a:cs typeface="+mn-ea"/>
                <a:sym typeface="+mn-lt"/>
              </a:rPr>
              <a:t>近三年松江公寓主力供应及成交为</a:t>
            </a:r>
            <a:r>
              <a:rPr lang="en-US" altLang="zh-CN" dirty="0">
                <a:latin typeface="+mn-lt"/>
                <a:ea typeface="+mn-ea"/>
                <a:cs typeface="+mn-ea"/>
                <a:sym typeface="+mn-lt"/>
              </a:rPr>
              <a:t>90-110㎡</a:t>
            </a:r>
            <a:r>
              <a:rPr lang="zh-CN" altLang="en-US" dirty="0">
                <a:latin typeface="+mn-lt"/>
                <a:ea typeface="+mn-ea"/>
                <a:cs typeface="+mn-ea"/>
                <a:sym typeface="+mn-lt"/>
              </a:rPr>
              <a:t>，</a:t>
            </a:r>
            <a:r>
              <a:rPr lang="en-US" altLang="zh-CN" dirty="0">
                <a:latin typeface="+mn-lt"/>
                <a:ea typeface="+mn-ea"/>
                <a:cs typeface="+mn-ea"/>
                <a:sym typeface="+mn-lt"/>
              </a:rPr>
              <a:t>300-600</a:t>
            </a:r>
            <a:r>
              <a:rPr lang="zh-CN" altLang="en-US" dirty="0">
                <a:latin typeface="+mn-lt"/>
                <a:ea typeface="+mn-ea"/>
                <a:cs typeface="+mn-ea"/>
                <a:sym typeface="+mn-lt"/>
              </a:rPr>
              <a:t>万刚需产品，次主力为</a:t>
            </a:r>
            <a:r>
              <a:rPr lang="en-US" altLang="zh-CN" dirty="0">
                <a:latin typeface="+mn-lt"/>
                <a:ea typeface="+mn-ea"/>
                <a:cs typeface="+mn-ea"/>
                <a:sym typeface="+mn-lt"/>
              </a:rPr>
              <a:t>120-140㎡</a:t>
            </a:r>
            <a:r>
              <a:rPr lang="zh-CN" altLang="en-US" dirty="0">
                <a:latin typeface="+mn-lt"/>
                <a:ea typeface="+mn-ea"/>
                <a:cs typeface="+mn-ea"/>
                <a:sym typeface="+mn-lt"/>
              </a:rPr>
              <a:t>，</a:t>
            </a:r>
            <a:r>
              <a:rPr lang="en-US" altLang="zh-CN" dirty="0">
                <a:latin typeface="+mn-lt"/>
                <a:ea typeface="+mn-ea"/>
                <a:cs typeface="+mn-ea"/>
                <a:sym typeface="+mn-lt"/>
              </a:rPr>
              <a:t>500-800</a:t>
            </a:r>
            <a:r>
              <a:rPr lang="zh-CN" altLang="en-US" dirty="0">
                <a:latin typeface="+mn-lt"/>
                <a:ea typeface="+mn-ea"/>
                <a:cs typeface="+mn-ea"/>
                <a:sym typeface="+mn-lt"/>
              </a:rPr>
              <a:t>万刚改产品。</a:t>
            </a:r>
          </a:p>
        </p:txBody>
      </p:sp>
      <p:sp>
        <p:nvSpPr>
          <p:cNvPr id="13" name="文本框 12">
            <a:extLst>
              <a:ext uri="{FF2B5EF4-FFF2-40B4-BE49-F238E27FC236}">
                <a16:creationId xmlns:a16="http://schemas.microsoft.com/office/drawing/2014/main" id="{5E35551C-D539-4412-BD2A-6844A38564D1}"/>
              </a:ext>
            </a:extLst>
          </p:cNvPr>
          <p:cNvSpPr txBox="1"/>
          <p:nvPr/>
        </p:nvSpPr>
        <p:spPr>
          <a:xfrm>
            <a:off x="530687" y="1822579"/>
            <a:ext cx="5277680" cy="295466"/>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altLang="zh-CN" sz="1320" b="1" i="0" u="none" strike="noStrike" kern="1200" cap="none" spc="0" normalizeH="0" baseline="0" noProof="0" dirty="0">
                <a:ln>
                  <a:noFill/>
                </a:ln>
                <a:effectLst/>
                <a:uLnTx/>
                <a:uFillTx/>
                <a:cs typeface="+mn-ea"/>
                <a:sym typeface="+mn-lt"/>
              </a:rPr>
              <a:t>2023</a:t>
            </a:r>
            <a:r>
              <a:rPr kumimoji="0" lang="zh-CN" altLang="en-US" sz="1320" b="1" i="0" u="none" strike="noStrike" kern="1200" cap="none" spc="0" normalizeH="0" baseline="0" noProof="0" dirty="0">
                <a:ln>
                  <a:noFill/>
                </a:ln>
                <a:effectLst/>
                <a:uLnTx/>
                <a:uFillTx/>
                <a:cs typeface="+mn-ea"/>
                <a:sym typeface="+mn-lt"/>
              </a:rPr>
              <a:t>年</a:t>
            </a:r>
            <a:r>
              <a:rPr kumimoji="0" lang="en-US" altLang="zh-CN" sz="1320" b="1" i="0" u="none" strike="noStrike" kern="1200" cap="none" spc="0" normalizeH="0" baseline="0" noProof="0" dirty="0">
                <a:ln>
                  <a:noFill/>
                </a:ln>
                <a:effectLst/>
                <a:uLnTx/>
                <a:uFillTx/>
                <a:cs typeface="+mn-ea"/>
                <a:sym typeface="+mn-lt"/>
              </a:rPr>
              <a:t>-2025</a:t>
            </a:r>
            <a:r>
              <a:rPr kumimoji="0" lang="zh-CN" altLang="en-US" sz="1320" b="1" i="0" u="none" strike="noStrike" kern="1200" cap="none" spc="0" normalizeH="0" baseline="0" noProof="0" dirty="0">
                <a:ln>
                  <a:noFill/>
                </a:ln>
                <a:effectLst/>
                <a:uLnTx/>
                <a:uFillTx/>
                <a:cs typeface="+mn-ea"/>
                <a:sym typeface="+mn-lt"/>
              </a:rPr>
              <a:t>年松江公寓成交面积段及总价段交叉</a:t>
            </a:r>
          </a:p>
        </p:txBody>
      </p:sp>
      <p:graphicFrame>
        <p:nvGraphicFramePr>
          <p:cNvPr id="18" name="图表 17">
            <a:extLst>
              <a:ext uri="{FF2B5EF4-FFF2-40B4-BE49-F238E27FC236}">
                <a16:creationId xmlns:a16="http://schemas.microsoft.com/office/drawing/2014/main" id="{6C28CEDE-666A-4F26-848C-FA5E5A1CDDCE}"/>
              </a:ext>
            </a:extLst>
          </p:cNvPr>
          <p:cNvGraphicFramePr>
            <a:graphicFrameLocks/>
          </p:cNvGraphicFramePr>
          <p:nvPr>
            <p:extLst>
              <p:ext uri="{D42A27DB-BD31-4B8C-83A1-F6EECF244321}">
                <p14:modId xmlns:p14="http://schemas.microsoft.com/office/powerpoint/2010/main" val="2257785139"/>
              </p:ext>
            </p:extLst>
          </p:nvPr>
        </p:nvGraphicFramePr>
        <p:xfrm>
          <a:off x="6338596" y="1826704"/>
          <a:ext cx="4988768" cy="4466974"/>
        </p:xfrm>
        <a:graphic>
          <a:graphicData uri="http://schemas.openxmlformats.org/drawingml/2006/chart">
            <c:chart xmlns:c="http://schemas.openxmlformats.org/drawingml/2006/chart" xmlns:r="http://schemas.openxmlformats.org/officeDocument/2006/relationships" r:id="rId2"/>
          </a:graphicData>
        </a:graphic>
      </p:graphicFrame>
      <p:sp>
        <p:nvSpPr>
          <p:cNvPr id="19" name="矩形 18">
            <a:extLst>
              <a:ext uri="{FF2B5EF4-FFF2-40B4-BE49-F238E27FC236}">
                <a16:creationId xmlns:a16="http://schemas.microsoft.com/office/drawing/2014/main" id="{7B547BF6-1FBC-469E-9F83-97C35708C0CB}"/>
              </a:ext>
            </a:extLst>
          </p:cNvPr>
          <p:cNvSpPr/>
          <p:nvPr/>
        </p:nvSpPr>
        <p:spPr>
          <a:xfrm>
            <a:off x="8647737" y="3255788"/>
            <a:ext cx="819455" cy="369332"/>
          </a:xfrm>
          <a:prstGeom prst="rect">
            <a:avLst/>
          </a:prstGeom>
        </p:spPr>
        <p:txBody>
          <a:bodyPr wrap="none">
            <a:spAutoFit/>
          </a:bodyPr>
          <a:lstStyle/>
          <a:p>
            <a:r>
              <a:rPr lang="zh-CN" altLang="en-US" sz="900" b="1" dirty="0">
                <a:cs typeface="+mn-ea"/>
                <a:sym typeface="+mn-lt"/>
              </a:rPr>
              <a:t>供应占比</a:t>
            </a:r>
            <a:r>
              <a:rPr lang="en-US" altLang="zh-CN" sz="900" b="1" dirty="0">
                <a:cs typeface="+mn-ea"/>
                <a:sym typeface="+mn-lt"/>
              </a:rPr>
              <a:t>21%</a:t>
            </a:r>
          </a:p>
          <a:p>
            <a:r>
              <a:rPr lang="zh-CN" altLang="en-US" sz="900" b="1" dirty="0">
                <a:cs typeface="+mn-ea"/>
                <a:sym typeface="+mn-lt"/>
              </a:rPr>
              <a:t>成交占比</a:t>
            </a:r>
            <a:r>
              <a:rPr lang="en-US" altLang="zh-CN" sz="900" b="1" dirty="0">
                <a:cs typeface="+mn-ea"/>
                <a:sym typeface="+mn-lt"/>
              </a:rPr>
              <a:t>26%</a:t>
            </a:r>
            <a:endParaRPr lang="zh-CN" altLang="en-US" sz="900" dirty="0">
              <a:cs typeface="+mn-ea"/>
              <a:sym typeface="+mn-lt"/>
            </a:endParaRPr>
          </a:p>
        </p:txBody>
      </p:sp>
      <p:graphicFrame>
        <p:nvGraphicFramePr>
          <p:cNvPr id="20" name="表格 19">
            <a:extLst>
              <a:ext uri="{FF2B5EF4-FFF2-40B4-BE49-F238E27FC236}">
                <a16:creationId xmlns:a16="http://schemas.microsoft.com/office/drawing/2014/main" id="{7903C0F8-0CBC-45FC-8063-5D1FF9423786}"/>
              </a:ext>
            </a:extLst>
          </p:cNvPr>
          <p:cNvGraphicFramePr>
            <a:graphicFrameLocks noGrp="1"/>
          </p:cNvGraphicFramePr>
          <p:nvPr>
            <p:extLst>
              <p:ext uri="{D42A27DB-BD31-4B8C-83A1-F6EECF244321}">
                <p14:modId xmlns:p14="http://schemas.microsoft.com/office/powerpoint/2010/main" val="816582674"/>
              </p:ext>
            </p:extLst>
          </p:nvPr>
        </p:nvGraphicFramePr>
        <p:xfrm>
          <a:off x="442385" y="2202024"/>
          <a:ext cx="5541778" cy="3797559"/>
        </p:xfrm>
        <a:graphic>
          <a:graphicData uri="http://schemas.openxmlformats.org/drawingml/2006/table">
            <a:tbl>
              <a:tblPr/>
              <a:tblGrid>
                <a:gridCol w="503798">
                  <a:extLst>
                    <a:ext uri="{9D8B030D-6E8A-4147-A177-3AD203B41FA5}">
                      <a16:colId xmlns:a16="http://schemas.microsoft.com/office/drawing/2014/main" val="1683591899"/>
                    </a:ext>
                  </a:extLst>
                </a:gridCol>
                <a:gridCol w="503798">
                  <a:extLst>
                    <a:ext uri="{9D8B030D-6E8A-4147-A177-3AD203B41FA5}">
                      <a16:colId xmlns:a16="http://schemas.microsoft.com/office/drawing/2014/main" val="1869094384"/>
                    </a:ext>
                  </a:extLst>
                </a:gridCol>
                <a:gridCol w="503798">
                  <a:extLst>
                    <a:ext uri="{9D8B030D-6E8A-4147-A177-3AD203B41FA5}">
                      <a16:colId xmlns:a16="http://schemas.microsoft.com/office/drawing/2014/main" val="2072181567"/>
                    </a:ext>
                  </a:extLst>
                </a:gridCol>
                <a:gridCol w="503798">
                  <a:extLst>
                    <a:ext uri="{9D8B030D-6E8A-4147-A177-3AD203B41FA5}">
                      <a16:colId xmlns:a16="http://schemas.microsoft.com/office/drawing/2014/main" val="1945531939"/>
                    </a:ext>
                  </a:extLst>
                </a:gridCol>
                <a:gridCol w="503798">
                  <a:extLst>
                    <a:ext uri="{9D8B030D-6E8A-4147-A177-3AD203B41FA5}">
                      <a16:colId xmlns:a16="http://schemas.microsoft.com/office/drawing/2014/main" val="2820760265"/>
                    </a:ext>
                  </a:extLst>
                </a:gridCol>
                <a:gridCol w="503798">
                  <a:extLst>
                    <a:ext uri="{9D8B030D-6E8A-4147-A177-3AD203B41FA5}">
                      <a16:colId xmlns:a16="http://schemas.microsoft.com/office/drawing/2014/main" val="2553104299"/>
                    </a:ext>
                  </a:extLst>
                </a:gridCol>
                <a:gridCol w="503798">
                  <a:extLst>
                    <a:ext uri="{9D8B030D-6E8A-4147-A177-3AD203B41FA5}">
                      <a16:colId xmlns:a16="http://schemas.microsoft.com/office/drawing/2014/main" val="2014694422"/>
                    </a:ext>
                  </a:extLst>
                </a:gridCol>
                <a:gridCol w="503798">
                  <a:extLst>
                    <a:ext uri="{9D8B030D-6E8A-4147-A177-3AD203B41FA5}">
                      <a16:colId xmlns:a16="http://schemas.microsoft.com/office/drawing/2014/main" val="1611664505"/>
                    </a:ext>
                  </a:extLst>
                </a:gridCol>
                <a:gridCol w="503798">
                  <a:extLst>
                    <a:ext uri="{9D8B030D-6E8A-4147-A177-3AD203B41FA5}">
                      <a16:colId xmlns:a16="http://schemas.microsoft.com/office/drawing/2014/main" val="2523644115"/>
                    </a:ext>
                  </a:extLst>
                </a:gridCol>
                <a:gridCol w="503798">
                  <a:extLst>
                    <a:ext uri="{9D8B030D-6E8A-4147-A177-3AD203B41FA5}">
                      <a16:colId xmlns:a16="http://schemas.microsoft.com/office/drawing/2014/main" val="1943791685"/>
                    </a:ext>
                  </a:extLst>
                </a:gridCol>
                <a:gridCol w="503798">
                  <a:extLst>
                    <a:ext uri="{9D8B030D-6E8A-4147-A177-3AD203B41FA5}">
                      <a16:colId xmlns:a16="http://schemas.microsoft.com/office/drawing/2014/main" val="4125950265"/>
                    </a:ext>
                  </a:extLst>
                </a:gridCol>
              </a:tblGrid>
              <a:tr h="488567">
                <a:tc>
                  <a:txBody>
                    <a:bodyPr/>
                    <a:lstStyle/>
                    <a:p>
                      <a:pPr algn="ctr" fontAlgn="b"/>
                      <a:r>
                        <a:rPr lang="zh-CN" altLang="en-US" sz="900" b="0" i="0" u="none" strike="noStrike" dirty="0">
                          <a:solidFill>
                            <a:srgbClr val="000000"/>
                          </a:solidFill>
                          <a:effectLst/>
                          <a:latin typeface="楷体" panose="02010609060101010101" pitchFamily="49" charset="-122"/>
                          <a:ea typeface="楷体" panose="02010609060101010101" pitchFamily="49" charset="-122"/>
                        </a:rPr>
                        <a:t>面积段</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200</a:t>
                      </a:r>
                      <a:r>
                        <a:rPr lang="zh-CN" altLang="en-US" sz="900" b="0" i="0" u="none" strike="noStrike" dirty="0">
                          <a:solidFill>
                            <a:srgbClr val="000000"/>
                          </a:solidFill>
                          <a:effectLst/>
                          <a:latin typeface="楷体" panose="02010609060101010101" pitchFamily="49" charset="-122"/>
                          <a:ea typeface="楷体" panose="02010609060101010101" pitchFamily="49" charset="-122"/>
                        </a:rPr>
                        <a:t>万元以下</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200-300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300-400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400-500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500-600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600-700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700-800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800-900</a:t>
                      </a:r>
                      <a:r>
                        <a:rPr lang="zh-CN" altLang="en-US" sz="900" b="0" i="0" u="none" strike="noStrike" dirty="0">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900-1000</a:t>
                      </a:r>
                      <a:r>
                        <a:rPr lang="zh-CN" altLang="en-US" sz="900" b="0" i="0" u="none" strike="noStrike">
                          <a:solidFill>
                            <a:srgbClr val="000000"/>
                          </a:solidFill>
                          <a:effectLst/>
                          <a:latin typeface="楷体" panose="02010609060101010101" pitchFamily="49" charset="-122"/>
                          <a:ea typeface="楷体" panose="02010609060101010101" pitchFamily="49" charset="-122"/>
                        </a:rPr>
                        <a:t>万元</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1000</a:t>
                      </a:r>
                      <a:r>
                        <a:rPr lang="zh-CN" altLang="en-US" sz="900" b="0" i="0" u="none" strike="noStrike">
                          <a:solidFill>
                            <a:srgbClr val="000000"/>
                          </a:solidFill>
                          <a:effectLst/>
                          <a:latin typeface="楷体" panose="02010609060101010101" pitchFamily="49" charset="-122"/>
                          <a:ea typeface="楷体" panose="02010609060101010101" pitchFamily="49" charset="-122"/>
                        </a:rPr>
                        <a:t>万以上</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6951353"/>
                  </a:ext>
                </a:extLst>
              </a:tr>
              <a:tr h="24523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80㎡</a:t>
                      </a:r>
                      <a:r>
                        <a:rPr lang="zh-CN" altLang="en-US" sz="900" b="0" i="0" u="none" strike="noStrike">
                          <a:solidFill>
                            <a:srgbClr val="000000"/>
                          </a:solidFill>
                          <a:effectLst/>
                          <a:latin typeface="楷体" panose="02010609060101010101" pitchFamily="49" charset="-122"/>
                          <a:ea typeface="楷体" panose="02010609060101010101" pitchFamily="49" charset="-122"/>
                        </a:rPr>
                        <a:t>以下</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32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200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DE82"/>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571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DC57D"/>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147926814"/>
                  </a:ext>
                </a:extLst>
              </a:tr>
              <a:tr h="24523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80-90㎡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30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365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ED380"/>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448</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ECE7F"/>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56</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8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506124011"/>
                  </a:ext>
                </a:extLst>
              </a:tr>
              <a:tr h="24523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90-100㎡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834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DB47A"/>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1947</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8696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1075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A477"/>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233499313"/>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100-110㎡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21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1255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B987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1192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B9C75"/>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92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583"/>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981947540"/>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110-120㎡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65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7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19</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841272162"/>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120-130㎡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233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DC82"/>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255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DA81"/>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165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082"/>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8</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3146186806"/>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130-140㎡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83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683"/>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306</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ED781"/>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67</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7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677751160"/>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140-160㎡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43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135</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283"/>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174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082"/>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138</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283"/>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extLst>
                  <a:ext uri="{0D108BD9-81ED-4DB2-BD59-A6C34878D82A}">
                    <a16:rowId xmlns:a16="http://schemas.microsoft.com/office/drawing/2014/main" val="2141144710"/>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160-180㎡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39</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extLst>
                  <a:ext uri="{0D108BD9-81ED-4DB2-BD59-A6C34878D82A}">
                    <a16:rowId xmlns:a16="http://schemas.microsoft.com/office/drawing/2014/main" val="730053552"/>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180-200㎡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A84"/>
                    </a:solidFill>
                  </a:tcPr>
                </a:tc>
                <a:extLst>
                  <a:ext uri="{0D108BD9-81ED-4DB2-BD59-A6C34878D82A}">
                    <a16:rowId xmlns:a16="http://schemas.microsoft.com/office/drawing/2014/main" val="1876912797"/>
                  </a:ext>
                </a:extLst>
              </a:tr>
              <a:tr h="321662">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200㎡</a:t>
                      </a:r>
                      <a:r>
                        <a:rPr lang="zh-CN" altLang="en-US" sz="900" b="0" i="0" u="none" strike="noStrike">
                          <a:solidFill>
                            <a:srgbClr val="000000"/>
                          </a:solidFill>
                          <a:effectLst/>
                          <a:latin typeface="楷体" panose="02010609060101010101" pitchFamily="49" charset="-122"/>
                          <a:ea typeface="楷体" panose="02010609060101010101" pitchFamily="49" charset="-122"/>
                        </a:rPr>
                        <a:t>以上</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3</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楷体" panose="02010609060101010101" pitchFamily="49" charset="-122"/>
                          <a:ea typeface="楷体" panose="02010609060101010101" pitchFamily="49" charset="-122"/>
                        </a:rPr>
                        <a:t>1</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0</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楷体" panose="02010609060101010101" pitchFamily="49" charset="-122"/>
                          <a:ea typeface="楷体" panose="02010609060101010101" pitchFamily="49" charset="-122"/>
                        </a:rPr>
                        <a:t>4</a:t>
                      </a:r>
                    </a:p>
                  </a:txBody>
                  <a:tcPr marL="1069" marR="1069" marT="1069"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B84"/>
                    </a:solidFill>
                  </a:tcPr>
                </a:tc>
                <a:extLst>
                  <a:ext uri="{0D108BD9-81ED-4DB2-BD59-A6C34878D82A}">
                    <a16:rowId xmlns:a16="http://schemas.microsoft.com/office/drawing/2014/main" val="2990068801"/>
                  </a:ext>
                </a:extLst>
              </a:tr>
            </a:tbl>
          </a:graphicData>
        </a:graphic>
      </p:graphicFrame>
      <p:sp>
        <p:nvSpPr>
          <p:cNvPr id="21" name="矩形 20">
            <a:extLst>
              <a:ext uri="{FF2B5EF4-FFF2-40B4-BE49-F238E27FC236}">
                <a16:creationId xmlns:a16="http://schemas.microsoft.com/office/drawing/2014/main" id="{30C73505-CCC9-4579-A148-6A705DD95D9D}"/>
              </a:ext>
            </a:extLst>
          </p:cNvPr>
          <p:cNvSpPr/>
          <p:nvPr/>
        </p:nvSpPr>
        <p:spPr>
          <a:xfrm>
            <a:off x="1982144" y="3163076"/>
            <a:ext cx="1520889" cy="5598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22" name="矩形 21">
            <a:extLst>
              <a:ext uri="{FF2B5EF4-FFF2-40B4-BE49-F238E27FC236}">
                <a16:creationId xmlns:a16="http://schemas.microsoft.com/office/drawing/2014/main" id="{ED39335A-98E0-46A4-A665-E20CFAFE3135}"/>
              </a:ext>
            </a:extLst>
          </p:cNvPr>
          <p:cNvSpPr/>
          <p:nvPr/>
        </p:nvSpPr>
        <p:spPr>
          <a:xfrm>
            <a:off x="2951719" y="4076489"/>
            <a:ext cx="1520890" cy="65314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Tree>
    <p:extLst>
      <p:ext uri="{BB962C8B-B14F-4D97-AF65-F5344CB8AC3E}">
        <p14:creationId xmlns:p14="http://schemas.microsoft.com/office/powerpoint/2010/main" val="290066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DBCC4-3E0A-4FAF-A633-D06F9FBDC4C3}"/>
              </a:ext>
            </a:extLst>
          </p:cNvPr>
          <p:cNvSpPr>
            <a:spLocks noGrp="1"/>
          </p:cNvSpPr>
          <p:nvPr>
            <p:ph type="title"/>
          </p:nvPr>
        </p:nvSpPr>
        <p:spPr>
          <a:xfrm>
            <a:off x="442385" y="49757"/>
            <a:ext cx="9048749" cy="581304"/>
          </a:xfrm>
        </p:spPr>
        <p:txBody>
          <a:bodyPr/>
          <a:lstStyle/>
          <a:p>
            <a:r>
              <a:rPr lang="en-US" altLang="zh-CN" sz="1600" dirty="0">
                <a:cs typeface="+mn-ea"/>
                <a:sym typeface="+mn-lt"/>
              </a:rPr>
              <a:t>2.5 </a:t>
            </a:r>
            <a:r>
              <a:rPr lang="zh-CN" altLang="en-US" sz="1600" dirty="0">
                <a:cs typeface="+mn-ea"/>
                <a:sym typeface="+mn-lt"/>
              </a:rPr>
              <a:t>住宅市场：松江区别墅松江新城、洞泾、佘山板块成交活跃，叠加主力</a:t>
            </a:r>
            <a:r>
              <a:rPr lang="en-US" altLang="zh-CN" sz="1600" dirty="0">
                <a:cs typeface="+mn-ea"/>
                <a:sym typeface="+mn-lt"/>
              </a:rPr>
              <a:t>400-1100</a:t>
            </a:r>
            <a:r>
              <a:rPr lang="zh-CN" altLang="en-US" sz="1600" dirty="0">
                <a:cs typeface="+mn-ea"/>
                <a:sym typeface="+mn-lt"/>
              </a:rPr>
              <a:t>万，联排主力</a:t>
            </a:r>
            <a:r>
              <a:rPr lang="en-US" altLang="zh-CN" sz="1600" dirty="0">
                <a:cs typeface="+mn-ea"/>
                <a:sym typeface="+mn-lt"/>
              </a:rPr>
              <a:t>700-1300</a:t>
            </a:r>
            <a:r>
              <a:rPr lang="zh-CN" altLang="en-US" sz="1600" dirty="0">
                <a:cs typeface="+mn-ea"/>
                <a:sym typeface="+mn-lt"/>
              </a:rPr>
              <a:t>万，近</a:t>
            </a:r>
            <a:r>
              <a:rPr lang="en-US" altLang="zh-CN" sz="1600" dirty="0">
                <a:cs typeface="+mn-ea"/>
                <a:sym typeface="+mn-lt"/>
              </a:rPr>
              <a:t>2</a:t>
            </a:r>
            <a:r>
              <a:rPr lang="zh-CN" altLang="en-US" sz="1600" dirty="0">
                <a:cs typeface="+mn-ea"/>
                <a:sym typeface="+mn-lt"/>
              </a:rPr>
              <a:t>年受保利和国贸集中供应联排产品影响（约</a:t>
            </a:r>
            <a:r>
              <a:rPr lang="en-US" altLang="zh-CN" sz="1600" dirty="0">
                <a:cs typeface="+mn-ea"/>
                <a:sym typeface="+mn-lt"/>
              </a:rPr>
              <a:t>375</a:t>
            </a:r>
            <a:r>
              <a:rPr lang="zh-CN" altLang="en-US" sz="1600" dirty="0">
                <a:cs typeface="+mn-ea"/>
                <a:sym typeface="+mn-lt"/>
              </a:rPr>
              <a:t>套），</a:t>
            </a:r>
            <a:r>
              <a:rPr lang="zh-CN" altLang="en-US" sz="1600" dirty="0">
                <a:solidFill>
                  <a:srgbClr val="C00000"/>
                </a:solidFill>
                <a:cs typeface="+mn-ea"/>
                <a:sym typeface="+mn-lt"/>
              </a:rPr>
              <a:t>联排客户短期消耗较快</a:t>
            </a:r>
            <a:endParaRPr lang="zh-CN" altLang="en-US" sz="1600" dirty="0">
              <a:latin typeface="+mn-lt"/>
              <a:ea typeface="+mn-ea"/>
              <a:cs typeface="+mn-ea"/>
              <a:sym typeface="+mn-lt"/>
            </a:endParaRPr>
          </a:p>
        </p:txBody>
      </p:sp>
      <p:sp>
        <p:nvSpPr>
          <p:cNvPr id="10" name="内容占位符 2">
            <a:extLst>
              <a:ext uri="{FF2B5EF4-FFF2-40B4-BE49-F238E27FC236}">
                <a16:creationId xmlns:a16="http://schemas.microsoft.com/office/drawing/2014/main" id="{F08ABC3B-C7BD-43AC-960A-F0A8FDE64521}"/>
              </a:ext>
            </a:extLst>
          </p:cNvPr>
          <p:cNvSpPr>
            <a:spLocks noGrp="1"/>
          </p:cNvSpPr>
          <p:nvPr>
            <p:ph idx="1"/>
          </p:nvPr>
        </p:nvSpPr>
        <p:spPr>
          <a:xfrm>
            <a:off x="609601" y="730796"/>
            <a:ext cx="10972800" cy="1050288"/>
          </a:xfrm>
        </p:spPr>
        <p:txBody>
          <a:bodyPr/>
          <a:lstStyle/>
          <a:p>
            <a:pPr lvl="0" eaLnBrk="1" hangingPunct="1">
              <a:lnSpc>
                <a:spcPct val="150000"/>
              </a:lnSpc>
              <a:spcBef>
                <a:spcPts val="0"/>
              </a:spcBef>
              <a:buSzTx/>
              <a:defRPr/>
            </a:pPr>
            <a:r>
              <a:rPr lang="zh-CN" altLang="en-US" kern="0" dirty="0">
                <a:latin typeface="+mn-lt"/>
                <a:ea typeface="+mn-ea"/>
                <a:cs typeface="+mn-ea"/>
                <a:sym typeface="+mn-lt"/>
              </a:rPr>
              <a:t>叠加近三年总供求比</a:t>
            </a:r>
            <a:r>
              <a:rPr lang="en-US" altLang="zh-CN" kern="0" dirty="0">
                <a:latin typeface="+mn-lt"/>
                <a:ea typeface="+mn-ea"/>
                <a:cs typeface="+mn-ea"/>
                <a:sym typeface="+mn-lt"/>
              </a:rPr>
              <a:t>1.15</a:t>
            </a:r>
            <a:r>
              <a:rPr lang="zh-CN" altLang="en-US" kern="0" dirty="0">
                <a:latin typeface="+mn-lt"/>
                <a:ea typeface="+mn-ea"/>
                <a:cs typeface="+mn-ea"/>
                <a:sym typeface="+mn-lt"/>
              </a:rPr>
              <a:t>，主力总价</a:t>
            </a:r>
            <a:r>
              <a:rPr lang="en-US" altLang="zh-CN" kern="0" dirty="0">
                <a:latin typeface="+mn-lt"/>
                <a:ea typeface="+mn-ea"/>
                <a:cs typeface="+mn-ea"/>
                <a:sym typeface="+mn-lt"/>
              </a:rPr>
              <a:t>400-1100</a:t>
            </a:r>
            <a:r>
              <a:rPr lang="zh-CN" altLang="en-US" kern="0" dirty="0">
                <a:latin typeface="+mn-lt"/>
                <a:ea typeface="+mn-ea"/>
                <a:cs typeface="+mn-ea"/>
                <a:sym typeface="+mn-lt"/>
              </a:rPr>
              <a:t>万，但</a:t>
            </a:r>
            <a:r>
              <a:rPr lang="en-US" altLang="zh-CN" kern="0" dirty="0">
                <a:latin typeface="+mn-lt"/>
                <a:ea typeface="+mn-ea"/>
                <a:cs typeface="+mn-ea"/>
                <a:sym typeface="+mn-lt"/>
              </a:rPr>
              <a:t>800-1100</a:t>
            </a:r>
            <a:r>
              <a:rPr lang="zh-CN" altLang="en-US" kern="0" dirty="0">
                <a:latin typeface="+mn-lt"/>
                <a:ea typeface="+mn-ea"/>
                <a:cs typeface="+mn-ea"/>
                <a:sym typeface="+mn-lt"/>
              </a:rPr>
              <a:t>万段的供求比高企，短期供过于求，</a:t>
            </a:r>
            <a:r>
              <a:rPr lang="en-US" altLang="zh-CN" kern="0" dirty="0">
                <a:latin typeface="+mn-lt"/>
                <a:ea typeface="+mn-ea"/>
                <a:cs typeface="+mn-ea"/>
                <a:sym typeface="+mn-lt"/>
              </a:rPr>
              <a:t>800</a:t>
            </a:r>
            <a:r>
              <a:rPr lang="zh-CN" altLang="en-US" kern="0" dirty="0">
                <a:latin typeface="+mn-lt"/>
                <a:ea typeface="+mn-ea"/>
                <a:cs typeface="+mn-ea"/>
                <a:sym typeface="+mn-lt"/>
              </a:rPr>
              <a:t>万以下小叠加供求关系良好；</a:t>
            </a:r>
            <a:endParaRPr lang="en-US" altLang="zh-CN" kern="0" dirty="0">
              <a:latin typeface="+mn-lt"/>
              <a:ea typeface="+mn-ea"/>
              <a:cs typeface="+mn-ea"/>
              <a:sym typeface="+mn-lt"/>
            </a:endParaRPr>
          </a:p>
          <a:p>
            <a:pPr lvl="0">
              <a:lnSpc>
                <a:spcPct val="150000"/>
              </a:lnSpc>
              <a:spcBef>
                <a:spcPts val="0"/>
              </a:spcBef>
              <a:buSzTx/>
              <a:defRPr/>
            </a:pPr>
            <a:r>
              <a:rPr lang="zh-CN" altLang="en-US" kern="0" dirty="0">
                <a:latin typeface="+mn-lt"/>
                <a:ea typeface="+mn-ea"/>
                <a:cs typeface="+mn-ea"/>
                <a:sym typeface="+mn-lt"/>
              </a:rPr>
              <a:t>联排近三年总供求比</a:t>
            </a:r>
            <a:r>
              <a:rPr lang="en-US" altLang="zh-CN" kern="0" dirty="0">
                <a:latin typeface="+mn-lt"/>
                <a:ea typeface="+mn-ea"/>
                <a:cs typeface="+mn-ea"/>
                <a:sym typeface="+mn-lt"/>
              </a:rPr>
              <a:t>1.19</a:t>
            </a:r>
            <a:r>
              <a:rPr lang="zh-CN" altLang="en-US" kern="0" dirty="0">
                <a:latin typeface="+mn-lt"/>
                <a:ea typeface="+mn-ea"/>
                <a:cs typeface="+mn-ea"/>
                <a:sym typeface="+mn-lt"/>
              </a:rPr>
              <a:t>，主力总价</a:t>
            </a:r>
            <a:r>
              <a:rPr lang="en-US" altLang="zh-CN" kern="0" dirty="0">
                <a:latin typeface="+mn-lt"/>
                <a:ea typeface="+mn-ea"/>
                <a:cs typeface="+mn-ea"/>
                <a:sym typeface="+mn-lt"/>
              </a:rPr>
              <a:t>700-1300</a:t>
            </a:r>
            <a:r>
              <a:rPr lang="zh-CN" altLang="en-US" kern="0" dirty="0">
                <a:latin typeface="+mn-lt"/>
                <a:ea typeface="+mn-ea"/>
                <a:cs typeface="+mn-ea"/>
                <a:sym typeface="+mn-lt"/>
              </a:rPr>
              <a:t>万。</a:t>
            </a:r>
            <a:endParaRPr lang="en-US" altLang="zh-CN" kern="0" dirty="0">
              <a:latin typeface="+mn-lt"/>
              <a:ea typeface="+mn-ea"/>
              <a:cs typeface="+mn-ea"/>
              <a:sym typeface="+mn-lt"/>
            </a:endParaRPr>
          </a:p>
          <a:p>
            <a:pPr lvl="0">
              <a:lnSpc>
                <a:spcPct val="150000"/>
              </a:lnSpc>
              <a:spcBef>
                <a:spcPts val="0"/>
              </a:spcBef>
              <a:buSzTx/>
              <a:defRPr/>
            </a:pPr>
            <a:r>
              <a:rPr lang="zh-CN" altLang="en-US" kern="0" dirty="0">
                <a:latin typeface="+mn-lt"/>
                <a:ea typeface="+mn-ea"/>
                <a:cs typeface="+mn-ea"/>
                <a:sym typeface="+mn-lt"/>
              </a:rPr>
              <a:t>近</a:t>
            </a:r>
            <a:r>
              <a:rPr lang="en-US" altLang="zh-CN" kern="0" dirty="0">
                <a:latin typeface="+mn-lt"/>
                <a:ea typeface="+mn-ea"/>
                <a:cs typeface="+mn-ea"/>
                <a:sym typeface="+mn-lt"/>
              </a:rPr>
              <a:t>2</a:t>
            </a:r>
            <a:r>
              <a:rPr lang="zh-CN" altLang="en-US" kern="0" dirty="0">
                <a:latin typeface="+mn-lt"/>
                <a:ea typeface="+mn-ea"/>
                <a:cs typeface="+mn-ea"/>
                <a:sym typeface="+mn-lt"/>
              </a:rPr>
              <a:t>年受保利西郊和煦和国贸海上原墅等集中供应联排产品影响（约</a:t>
            </a:r>
            <a:r>
              <a:rPr lang="en-US" altLang="zh-CN" kern="0" dirty="0">
                <a:latin typeface="+mn-lt"/>
                <a:ea typeface="+mn-ea"/>
                <a:cs typeface="+mn-ea"/>
                <a:sym typeface="+mn-lt"/>
              </a:rPr>
              <a:t>375</a:t>
            </a:r>
            <a:r>
              <a:rPr lang="zh-CN" altLang="en-US" kern="0" dirty="0">
                <a:latin typeface="+mn-lt"/>
                <a:ea typeface="+mn-ea"/>
                <a:cs typeface="+mn-ea"/>
                <a:sym typeface="+mn-lt"/>
              </a:rPr>
              <a:t>套），</a:t>
            </a:r>
            <a:r>
              <a:rPr lang="zh-CN" altLang="en-US" dirty="0">
                <a:solidFill>
                  <a:srgbClr val="C00000"/>
                </a:solidFill>
                <a:latin typeface="+mn-lt"/>
                <a:ea typeface="+mn-ea"/>
                <a:cs typeface="+mn-ea"/>
                <a:sym typeface="+mn-lt"/>
              </a:rPr>
              <a:t>联排客户短期消耗较快。</a:t>
            </a:r>
          </a:p>
        </p:txBody>
      </p:sp>
      <p:sp>
        <p:nvSpPr>
          <p:cNvPr id="11" name="文本框 10">
            <a:extLst>
              <a:ext uri="{FF2B5EF4-FFF2-40B4-BE49-F238E27FC236}">
                <a16:creationId xmlns:a16="http://schemas.microsoft.com/office/drawing/2014/main" id="{57AA46DC-F05E-4F61-B6F3-E87F0EA7F3C9}"/>
              </a:ext>
            </a:extLst>
          </p:cNvPr>
          <p:cNvSpPr txBox="1"/>
          <p:nvPr/>
        </p:nvSpPr>
        <p:spPr>
          <a:xfrm>
            <a:off x="687187" y="1918253"/>
            <a:ext cx="67161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cs typeface="+mn-ea"/>
                <a:sym typeface="+mn-lt"/>
              </a:rPr>
              <a:t>2023</a:t>
            </a:r>
            <a:r>
              <a:rPr kumimoji="0" lang="zh-CN" altLang="en-US" sz="1400" b="1" i="0" u="none" strike="noStrike" kern="1200" cap="none" spc="0" normalizeH="0" baseline="0" noProof="0" dirty="0">
                <a:ln>
                  <a:noFill/>
                </a:ln>
                <a:solidFill>
                  <a:srgbClr val="000000"/>
                </a:solidFill>
                <a:effectLst/>
                <a:uLnTx/>
                <a:uFillTx/>
                <a:cs typeface="+mn-ea"/>
                <a:sym typeface="+mn-lt"/>
              </a:rPr>
              <a:t>年</a:t>
            </a:r>
            <a:r>
              <a:rPr kumimoji="0" lang="en-US" altLang="zh-CN" sz="1400" b="1" i="0" u="none" strike="noStrike" kern="1200" cap="none" spc="0" normalizeH="0" baseline="0" noProof="0" dirty="0">
                <a:ln>
                  <a:noFill/>
                </a:ln>
                <a:solidFill>
                  <a:srgbClr val="000000"/>
                </a:solidFill>
                <a:effectLst/>
                <a:uLnTx/>
                <a:uFillTx/>
                <a:cs typeface="+mn-ea"/>
                <a:sym typeface="+mn-lt"/>
              </a:rPr>
              <a:t>-2025</a:t>
            </a:r>
            <a:r>
              <a:rPr kumimoji="0" lang="zh-CN" altLang="en-US" sz="1400" b="1" i="0" u="none" strike="noStrike" kern="1200" cap="none" spc="0" normalizeH="0" baseline="0" noProof="0" dirty="0">
                <a:ln>
                  <a:noFill/>
                </a:ln>
                <a:solidFill>
                  <a:srgbClr val="000000"/>
                </a:solidFill>
                <a:effectLst/>
                <a:uLnTx/>
                <a:uFillTx/>
                <a:cs typeface="+mn-ea"/>
                <a:sym typeface="+mn-lt"/>
              </a:rPr>
              <a:t>松江区别墅新房总价</a:t>
            </a:r>
            <a:r>
              <a:rPr kumimoji="0" lang="en-US" altLang="zh-CN" sz="1400" b="1" i="0" u="none" strike="noStrike" kern="1200" cap="none" spc="0" normalizeH="0" baseline="0" noProof="0" dirty="0">
                <a:ln>
                  <a:noFill/>
                </a:ln>
                <a:solidFill>
                  <a:srgbClr val="000000"/>
                </a:solidFill>
                <a:effectLst/>
                <a:uLnTx/>
                <a:uFillTx/>
                <a:cs typeface="+mn-ea"/>
                <a:sym typeface="+mn-lt"/>
              </a:rPr>
              <a:t>-</a:t>
            </a:r>
            <a:r>
              <a:rPr kumimoji="0" lang="zh-CN" altLang="en-US" sz="1400" b="1" i="0" u="none" strike="noStrike" kern="1200" cap="none" spc="0" normalizeH="0" baseline="0" noProof="0" dirty="0">
                <a:ln>
                  <a:noFill/>
                </a:ln>
                <a:solidFill>
                  <a:srgbClr val="000000"/>
                </a:solidFill>
                <a:effectLst/>
                <a:uLnTx/>
                <a:uFillTx/>
                <a:cs typeface="+mn-ea"/>
                <a:sym typeface="+mn-lt"/>
              </a:rPr>
              <a:t>分类型价差分析</a:t>
            </a:r>
          </a:p>
        </p:txBody>
      </p:sp>
      <p:graphicFrame>
        <p:nvGraphicFramePr>
          <p:cNvPr id="12" name="图表 11">
            <a:extLst>
              <a:ext uri="{FF2B5EF4-FFF2-40B4-BE49-F238E27FC236}">
                <a16:creationId xmlns:a16="http://schemas.microsoft.com/office/drawing/2014/main" id="{71BC1DE1-96FF-4B9F-966B-E6FE8C15018E}"/>
              </a:ext>
            </a:extLst>
          </p:cNvPr>
          <p:cNvGraphicFramePr>
            <a:graphicFrameLocks/>
          </p:cNvGraphicFramePr>
          <p:nvPr>
            <p:extLst>
              <p:ext uri="{D42A27DB-BD31-4B8C-83A1-F6EECF244321}">
                <p14:modId xmlns:p14="http://schemas.microsoft.com/office/powerpoint/2010/main" val="3881541447"/>
              </p:ext>
            </p:extLst>
          </p:nvPr>
        </p:nvGraphicFramePr>
        <p:xfrm>
          <a:off x="8315153" y="2161068"/>
          <a:ext cx="3788231" cy="3739419"/>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12">
            <a:extLst>
              <a:ext uri="{FF2B5EF4-FFF2-40B4-BE49-F238E27FC236}">
                <a16:creationId xmlns:a16="http://schemas.microsoft.com/office/drawing/2014/main" id="{2988D35F-67CF-4F2E-BF8C-6D004EDEDAAC}"/>
              </a:ext>
            </a:extLst>
          </p:cNvPr>
          <p:cNvSpPr/>
          <p:nvPr/>
        </p:nvSpPr>
        <p:spPr>
          <a:xfrm>
            <a:off x="9926195" y="3966487"/>
            <a:ext cx="785347" cy="307777"/>
          </a:xfrm>
          <a:prstGeom prst="rect">
            <a:avLst/>
          </a:prstGeom>
        </p:spPr>
        <p:txBody>
          <a:bodyPr wrap="square">
            <a:spAutoFit/>
          </a:bodyPr>
          <a:lstStyle/>
          <a:p>
            <a:r>
              <a:rPr lang="zh-CN" altLang="en-US" sz="700" b="1" dirty="0">
                <a:cs typeface="+mn-ea"/>
                <a:sym typeface="+mn-lt"/>
              </a:rPr>
              <a:t>供应占比</a:t>
            </a:r>
            <a:r>
              <a:rPr lang="en-US" altLang="zh-CN" sz="700" b="1" dirty="0">
                <a:cs typeface="+mn-ea"/>
                <a:sym typeface="+mn-lt"/>
              </a:rPr>
              <a:t>3%</a:t>
            </a:r>
          </a:p>
          <a:p>
            <a:r>
              <a:rPr lang="zh-CN" altLang="en-US" sz="700" b="1" dirty="0">
                <a:cs typeface="+mn-ea"/>
                <a:sym typeface="+mn-lt"/>
              </a:rPr>
              <a:t>成交占比</a:t>
            </a:r>
            <a:r>
              <a:rPr lang="en-US" altLang="zh-CN" sz="700" b="1" dirty="0">
                <a:cs typeface="+mn-ea"/>
                <a:sym typeface="+mn-lt"/>
              </a:rPr>
              <a:t>6%</a:t>
            </a:r>
            <a:endParaRPr lang="zh-CN" altLang="en-US" sz="700" dirty="0">
              <a:cs typeface="+mn-ea"/>
              <a:sym typeface="+mn-lt"/>
            </a:endParaRPr>
          </a:p>
        </p:txBody>
      </p:sp>
      <p:graphicFrame>
        <p:nvGraphicFramePr>
          <p:cNvPr id="14" name="表格 13">
            <a:extLst>
              <a:ext uri="{FF2B5EF4-FFF2-40B4-BE49-F238E27FC236}">
                <a16:creationId xmlns:a16="http://schemas.microsoft.com/office/drawing/2014/main" id="{74A7B445-8C2A-4B89-B027-190E280319EE}"/>
              </a:ext>
            </a:extLst>
          </p:cNvPr>
          <p:cNvGraphicFramePr>
            <a:graphicFrameLocks noGrp="1"/>
          </p:cNvGraphicFramePr>
          <p:nvPr>
            <p:extLst>
              <p:ext uri="{D42A27DB-BD31-4B8C-83A1-F6EECF244321}">
                <p14:modId xmlns:p14="http://schemas.microsoft.com/office/powerpoint/2010/main" val="3930289799"/>
              </p:ext>
            </p:extLst>
          </p:nvPr>
        </p:nvGraphicFramePr>
        <p:xfrm>
          <a:off x="442385" y="2256710"/>
          <a:ext cx="7619260" cy="3781513"/>
        </p:xfrm>
        <a:graphic>
          <a:graphicData uri="http://schemas.openxmlformats.org/drawingml/2006/table">
            <a:tbl>
              <a:tblPr/>
              <a:tblGrid>
                <a:gridCol w="761926">
                  <a:extLst>
                    <a:ext uri="{9D8B030D-6E8A-4147-A177-3AD203B41FA5}">
                      <a16:colId xmlns:a16="http://schemas.microsoft.com/office/drawing/2014/main" val="3397869155"/>
                    </a:ext>
                  </a:extLst>
                </a:gridCol>
                <a:gridCol w="761926">
                  <a:extLst>
                    <a:ext uri="{9D8B030D-6E8A-4147-A177-3AD203B41FA5}">
                      <a16:colId xmlns:a16="http://schemas.microsoft.com/office/drawing/2014/main" val="12803447"/>
                    </a:ext>
                  </a:extLst>
                </a:gridCol>
                <a:gridCol w="761926">
                  <a:extLst>
                    <a:ext uri="{9D8B030D-6E8A-4147-A177-3AD203B41FA5}">
                      <a16:colId xmlns:a16="http://schemas.microsoft.com/office/drawing/2014/main" val="1815020427"/>
                    </a:ext>
                  </a:extLst>
                </a:gridCol>
                <a:gridCol w="761926">
                  <a:extLst>
                    <a:ext uri="{9D8B030D-6E8A-4147-A177-3AD203B41FA5}">
                      <a16:colId xmlns:a16="http://schemas.microsoft.com/office/drawing/2014/main" val="383040633"/>
                    </a:ext>
                  </a:extLst>
                </a:gridCol>
                <a:gridCol w="761926">
                  <a:extLst>
                    <a:ext uri="{9D8B030D-6E8A-4147-A177-3AD203B41FA5}">
                      <a16:colId xmlns:a16="http://schemas.microsoft.com/office/drawing/2014/main" val="427090396"/>
                    </a:ext>
                  </a:extLst>
                </a:gridCol>
                <a:gridCol w="761926">
                  <a:extLst>
                    <a:ext uri="{9D8B030D-6E8A-4147-A177-3AD203B41FA5}">
                      <a16:colId xmlns:a16="http://schemas.microsoft.com/office/drawing/2014/main" val="1445523774"/>
                    </a:ext>
                  </a:extLst>
                </a:gridCol>
                <a:gridCol w="761926">
                  <a:extLst>
                    <a:ext uri="{9D8B030D-6E8A-4147-A177-3AD203B41FA5}">
                      <a16:colId xmlns:a16="http://schemas.microsoft.com/office/drawing/2014/main" val="2685337684"/>
                    </a:ext>
                  </a:extLst>
                </a:gridCol>
                <a:gridCol w="761926">
                  <a:extLst>
                    <a:ext uri="{9D8B030D-6E8A-4147-A177-3AD203B41FA5}">
                      <a16:colId xmlns:a16="http://schemas.microsoft.com/office/drawing/2014/main" val="2520052767"/>
                    </a:ext>
                  </a:extLst>
                </a:gridCol>
                <a:gridCol w="761926">
                  <a:extLst>
                    <a:ext uri="{9D8B030D-6E8A-4147-A177-3AD203B41FA5}">
                      <a16:colId xmlns:a16="http://schemas.microsoft.com/office/drawing/2014/main" val="1348481455"/>
                    </a:ext>
                  </a:extLst>
                </a:gridCol>
                <a:gridCol w="761926">
                  <a:extLst>
                    <a:ext uri="{9D8B030D-6E8A-4147-A177-3AD203B41FA5}">
                      <a16:colId xmlns:a16="http://schemas.microsoft.com/office/drawing/2014/main" val="2488902361"/>
                    </a:ext>
                  </a:extLst>
                </a:gridCol>
              </a:tblGrid>
              <a:tr h="182452">
                <a:tc rowSpan="2">
                  <a:txBody>
                    <a:bodyPr/>
                    <a:lstStyle/>
                    <a:p>
                      <a:pPr algn="ctr" fontAlgn="b"/>
                      <a:r>
                        <a:rPr lang="zh-CN" altLang="en-US" sz="1000" b="1" i="0" u="none" strike="noStrike" dirty="0">
                          <a:solidFill>
                            <a:srgbClr val="000000"/>
                          </a:solidFill>
                          <a:effectLst/>
                          <a:latin typeface="楷体" panose="02010609060101010101" pitchFamily="49" charset="-122"/>
                          <a:ea typeface="楷体" panose="02010609060101010101" pitchFamily="49" charset="-122"/>
                        </a:rPr>
                        <a:t>总价段</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zh-CN" altLang="en-US" sz="1000" b="1" i="0" u="none" strike="noStrike">
                          <a:solidFill>
                            <a:srgbClr val="000000"/>
                          </a:solidFill>
                          <a:effectLst/>
                          <a:latin typeface="楷体" panose="02010609060101010101" pitchFamily="49" charset="-122"/>
                          <a:ea typeface="楷体" panose="02010609060101010101" pitchFamily="49" charset="-122"/>
                        </a:rPr>
                        <a:t>叠加</a:t>
                      </a:r>
                    </a:p>
                  </a:txBody>
                  <a:tcPr marL="835" marR="835" marT="8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1000" b="1" i="0" u="none" strike="noStrike">
                          <a:solidFill>
                            <a:srgbClr val="000000"/>
                          </a:solidFill>
                          <a:effectLst/>
                          <a:latin typeface="楷体" panose="02010609060101010101" pitchFamily="49" charset="-122"/>
                          <a:ea typeface="楷体" panose="02010609060101010101" pitchFamily="49" charset="-122"/>
                        </a:rPr>
                        <a:t>联排</a:t>
                      </a:r>
                    </a:p>
                  </a:txBody>
                  <a:tcPr marL="835" marR="835" marT="8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1000" b="1" i="0" u="none" strike="noStrike">
                          <a:solidFill>
                            <a:srgbClr val="000000"/>
                          </a:solidFill>
                          <a:effectLst/>
                          <a:latin typeface="楷体" panose="02010609060101010101" pitchFamily="49" charset="-122"/>
                          <a:ea typeface="楷体" panose="02010609060101010101" pitchFamily="49" charset="-122"/>
                        </a:rPr>
                        <a:t>独栋</a:t>
                      </a:r>
                    </a:p>
                  </a:txBody>
                  <a:tcPr marL="835" marR="835" marT="8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21090543"/>
                  </a:ext>
                </a:extLst>
              </a:tr>
              <a:tr h="182452">
                <a:tc vMerge="1">
                  <a:txBody>
                    <a:bodyPr/>
                    <a:lstStyle/>
                    <a:p>
                      <a:endParaRPr lang="zh-CN" altLang="en-US"/>
                    </a:p>
                  </a:txBody>
                  <a:tcPr/>
                </a:tc>
                <a:tc>
                  <a:txBody>
                    <a:bodyPr/>
                    <a:lstStyle/>
                    <a:p>
                      <a:pPr algn="ctr" fontAlgn="b"/>
                      <a:r>
                        <a:rPr lang="zh-CN" altLang="en-US" sz="1000" b="1" i="0" u="none" strike="noStrike" dirty="0">
                          <a:solidFill>
                            <a:srgbClr val="000000"/>
                          </a:solidFill>
                          <a:effectLst/>
                          <a:latin typeface="楷体" panose="02010609060101010101" pitchFamily="49" charset="-122"/>
                          <a:ea typeface="楷体" panose="02010609060101010101" pitchFamily="49" charset="-122"/>
                        </a:rPr>
                        <a:t>供应套数</a:t>
                      </a:r>
                      <a:r>
                        <a:rPr lang="en-US" altLang="zh-CN" sz="1000" b="1" i="0" u="none" strike="noStrike" dirty="0">
                          <a:solidFill>
                            <a:srgbClr val="000000"/>
                          </a:solidFill>
                          <a:effectLst/>
                          <a:latin typeface="楷体" panose="02010609060101010101" pitchFamily="49" charset="-122"/>
                          <a:ea typeface="楷体" panose="02010609060101010101" pitchFamily="49" charset="-122"/>
                        </a:rPr>
                        <a:t>(</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套</a:t>
                      </a:r>
                      <a:r>
                        <a:rPr lang="en-US" altLang="zh-CN" sz="1000" b="1" i="0" u="none" strike="noStrike" dirty="0">
                          <a:solidFill>
                            <a:srgbClr val="000000"/>
                          </a:solidFill>
                          <a:effectLst/>
                          <a:latin typeface="楷体" panose="02010609060101010101" pitchFamily="49" charset="-122"/>
                          <a:ea typeface="楷体" panose="02010609060101010101" pitchFamily="49" charset="-122"/>
                        </a:rPr>
                        <a:t>)</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成交套数</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r>
                        <a:rPr lang="zh-CN" altLang="en-US" sz="1000" b="1" i="0" u="none" strike="noStrike">
                          <a:solidFill>
                            <a:srgbClr val="000000"/>
                          </a:solidFill>
                          <a:effectLst/>
                          <a:latin typeface="楷体" panose="02010609060101010101" pitchFamily="49" charset="-122"/>
                          <a:ea typeface="楷体" panose="02010609060101010101" pitchFamily="49" charset="-122"/>
                        </a:rPr>
                        <a:t>套</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供求比</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供应套数</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r>
                        <a:rPr lang="zh-CN" altLang="en-US" sz="1000" b="1" i="0" u="none" strike="noStrike">
                          <a:solidFill>
                            <a:srgbClr val="000000"/>
                          </a:solidFill>
                          <a:effectLst/>
                          <a:latin typeface="楷体" panose="02010609060101010101" pitchFamily="49" charset="-122"/>
                          <a:ea typeface="楷体" panose="02010609060101010101" pitchFamily="49" charset="-122"/>
                        </a:rPr>
                        <a:t>套</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成交套数</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r>
                        <a:rPr lang="zh-CN" altLang="en-US" sz="1000" b="1" i="0" u="none" strike="noStrike">
                          <a:solidFill>
                            <a:srgbClr val="000000"/>
                          </a:solidFill>
                          <a:effectLst/>
                          <a:latin typeface="楷体" panose="02010609060101010101" pitchFamily="49" charset="-122"/>
                          <a:ea typeface="楷体" panose="02010609060101010101" pitchFamily="49" charset="-122"/>
                        </a:rPr>
                        <a:t>套</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dirty="0">
                          <a:solidFill>
                            <a:srgbClr val="000000"/>
                          </a:solidFill>
                          <a:effectLst/>
                          <a:latin typeface="楷体" panose="02010609060101010101" pitchFamily="49" charset="-122"/>
                          <a:ea typeface="楷体" panose="02010609060101010101" pitchFamily="49" charset="-122"/>
                        </a:rPr>
                        <a:t>供求比</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供应套数</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r>
                        <a:rPr lang="zh-CN" altLang="en-US" sz="1000" b="1" i="0" u="none" strike="noStrike">
                          <a:solidFill>
                            <a:srgbClr val="000000"/>
                          </a:solidFill>
                          <a:effectLst/>
                          <a:latin typeface="楷体" panose="02010609060101010101" pitchFamily="49" charset="-122"/>
                          <a:ea typeface="楷体" panose="02010609060101010101" pitchFamily="49" charset="-122"/>
                        </a:rPr>
                        <a:t>套</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a:solidFill>
                            <a:srgbClr val="000000"/>
                          </a:solidFill>
                          <a:effectLst/>
                          <a:latin typeface="楷体" panose="02010609060101010101" pitchFamily="49" charset="-122"/>
                          <a:ea typeface="楷体" panose="02010609060101010101" pitchFamily="49" charset="-122"/>
                        </a:rPr>
                        <a:t>成交套数</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r>
                        <a:rPr lang="zh-CN" altLang="en-US" sz="1000" b="1" i="0" u="none" strike="noStrike">
                          <a:solidFill>
                            <a:srgbClr val="000000"/>
                          </a:solidFill>
                          <a:effectLst/>
                          <a:latin typeface="楷体" panose="02010609060101010101" pitchFamily="49" charset="-122"/>
                          <a:ea typeface="楷体" panose="02010609060101010101" pitchFamily="49" charset="-122"/>
                        </a:rPr>
                        <a:t>套</a:t>
                      </a:r>
                      <a:r>
                        <a:rPr lang="en-US" altLang="zh-CN" sz="1000" b="1"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1" i="0" u="none" strike="noStrike" dirty="0">
                          <a:solidFill>
                            <a:srgbClr val="000000"/>
                          </a:solidFill>
                          <a:effectLst/>
                          <a:latin typeface="楷体" panose="02010609060101010101" pitchFamily="49" charset="-122"/>
                          <a:ea typeface="楷体" panose="02010609060101010101" pitchFamily="49" charset="-122"/>
                        </a:rPr>
                        <a:t>供求比</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3712461"/>
                  </a:ext>
                </a:extLst>
              </a:tr>
              <a:tr h="182452">
                <a:tc>
                  <a:txBody>
                    <a:bodyPr/>
                    <a:lstStyle/>
                    <a:p>
                      <a:pPr algn="ctr" fontAlgn="ctr"/>
                      <a:r>
                        <a:rPr lang="en-US" altLang="zh-CN" sz="1000" b="1" i="0" u="none" strike="noStrike">
                          <a:solidFill>
                            <a:srgbClr val="000000"/>
                          </a:solidFill>
                          <a:effectLst/>
                          <a:latin typeface="楷体" panose="02010609060101010101" pitchFamily="49" charset="-122"/>
                          <a:ea typeface="楷体" panose="02010609060101010101" pitchFamily="49" charset="-122"/>
                        </a:rPr>
                        <a:t>400</a:t>
                      </a:r>
                      <a:r>
                        <a:rPr lang="zh-CN" altLang="en-US" sz="1000" b="1" i="0" u="none" strike="noStrike">
                          <a:solidFill>
                            <a:srgbClr val="000000"/>
                          </a:solidFill>
                          <a:effectLst/>
                          <a:latin typeface="楷体" panose="02010609060101010101" pitchFamily="49" charset="-122"/>
                          <a:ea typeface="楷体" panose="02010609060101010101" pitchFamily="49" charset="-122"/>
                        </a:rPr>
                        <a:t>万元以下</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7408481"/>
                  </a:ext>
                </a:extLst>
              </a:tr>
              <a:tr h="182452">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400-500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55</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208</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0.26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736486"/>
                  </a:ext>
                </a:extLst>
              </a:tr>
              <a:tr h="182452">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500-600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86</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76</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1.13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3717133"/>
                  </a:ext>
                </a:extLst>
              </a:tr>
              <a:tr h="182452">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600-700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96</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97</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0.99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448087"/>
                  </a:ext>
                </a:extLst>
              </a:tr>
              <a:tr h="182452">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700-800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138</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108</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1.28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92</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0.62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3771788"/>
                  </a:ext>
                </a:extLst>
              </a:tr>
              <a:tr h="182452">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800-900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417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224</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1" i="0" u="none" strike="noStrike" dirty="0">
                          <a:solidFill>
                            <a:srgbClr val="00B050"/>
                          </a:solidFill>
                          <a:effectLst/>
                          <a:latin typeface="楷体" panose="02010609060101010101" pitchFamily="49" charset="-122"/>
                          <a:ea typeface="楷体" panose="02010609060101010101" pitchFamily="49" charset="-122"/>
                        </a:rPr>
                        <a:t>1.86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84</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68</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1.24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970569"/>
                  </a:ext>
                </a:extLst>
              </a:tr>
              <a:tr h="251164">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900-1000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206</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165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1.25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210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165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1.27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2218507"/>
                  </a:ext>
                </a:extLst>
              </a:tr>
              <a:tr h="292784">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1000-1100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131</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75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fontAlgn="ctr" latinLnBrk="0" hangingPunct="1"/>
                      <a:r>
                        <a:rPr lang="en-US" altLang="zh-CN" sz="1000" b="1" i="0" u="none" strike="noStrike" kern="1200" dirty="0">
                          <a:solidFill>
                            <a:srgbClr val="00B050"/>
                          </a:solidFill>
                          <a:effectLst/>
                          <a:latin typeface="楷体" panose="02010609060101010101" pitchFamily="49" charset="-122"/>
                          <a:ea typeface="楷体" panose="02010609060101010101" pitchFamily="49" charset="-122"/>
                          <a:cs typeface="+mn-cs"/>
                        </a:rPr>
                        <a:t>1.75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82</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52</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1" i="0" u="none" strike="noStrike" dirty="0">
                          <a:solidFill>
                            <a:srgbClr val="00B050"/>
                          </a:solidFill>
                          <a:effectLst/>
                          <a:latin typeface="楷体" panose="02010609060101010101" pitchFamily="49" charset="-122"/>
                          <a:ea typeface="楷体" panose="02010609060101010101" pitchFamily="49" charset="-122"/>
                        </a:rPr>
                        <a:t>1.58</a:t>
                      </a:r>
                      <a:r>
                        <a:rPr lang="en-US" altLang="zh-CN" sz="1000" b="0" i="0" u="none" strike="noStrike" dirty="0">
                          <a:solidFill>
                            <a:srgbClr val="000000"/>
                          </a:solidFill>
                          <a:effectLst/>
                          <a:latin typeface="楷体" panose="02010609060101010101" pitchFamily="49" charset="-122"/>
                          <a:ea typeface="楷体" panose="02010609060101010101" pitchFamily="49" charset="-122"/>
                        </a:rPr>
                        <a:t>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1014988"/>
                  </a:ext>
                </a:extLst>
              </a:tr>
              <a:tr h="251164">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1100-1200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0.47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84</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68</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1.24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9376785"/>
                  </a:ext>
                </a:extLst>
              </a:tr>
              <a:tr h="251164">
                <a:tc>
                  <a:txBody>
                    <a:bodyPr/>
                    <a:lstStyle/>
                    <a:p>
                      <a:pPr algn="ctr" fontAlgn="ctr"/>
                      <a:r>
                        <a:rPr lang="en-US" altLang="zh-CN" sz="1000" b="1" i="0" u="none" strike="noStrike">
                          <a:solidFill>
                            <a:srgbClr val="C00000"/>
                          </a:solidFill>
                          <a:effectLst/>
                          <a:latin typeface="楷体" panose="02010609060101010101" pitchFamily="49" charset="-122"/>
                          <a:ea typeface="楷体" panose="02010609060101010101" pitchFamily="49" charset="-122"/>
                        </a:rPr>
                        <a:t>1200-1300</a:t>
                      </a:r>
                      <a:r>
                        <a:rPr lang="zh-CN" altLang="en-US" sz="1000" b="1" i="0" u="none" strike="noStrike">
                          <a:solidFill>
                            <a:srgbClr val="C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72</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1.21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239496"/>
                  </a:ext>
                </a:extLst>
              </a:tr>
              <a:tr h="251164">
                <a:tc>
                  <a:txBody>
                    <a:bodyPr/>
                    <a:lstStyle/>
                    <a:p>
                      <a:pPr algn="ctr" fontAlgn="ctr"/>
                      <a:r>
                        <a:rPr lang="en-US" altLang="zh-CN" sz="1000" b="1" i="0" u="none" strike="noStrike">
                          <a:solidFill>
                            <a:srgbClr val="000000"/>
                          </a:solidFill>
                          <a:effectLst/>
                          <a:latin typeface="楷体" panose="02010609060101010101" pitchFamily="49" charset="-122"/>
                          <a:ea typeface="楷体" panose="02010609060101010101" pitchFamily="49" charset="-122"/>
                        </a:rPr>
                        <a:t>1300-1400</a:t>
                      </a:r>
                      <a:r>
                        <a:rPr lang="zh-CN" altLang="en-US" sz="1000" b="1" i="0" u="none" strike="noStrike">
                          <a:solidFill>
                            <a:srgbClr val="0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31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a:solidFill>
                            <a:srgbClr val="00B050"/>
                          </a:solidFill>
                          <a:effectLst/>
                          <a:latin typeface="楷体" panose="02010609060101010101" pitchFamily="49" charset="-122"/>
                          <a:ea typeface="楷体" panose="02010609060101010101" pitchFamily="49" charset="-122"/>
                        </a:rPr>
                        <a:t>1.52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6299485"/>
                  </a:ext>
                </a:extLst>
              </a:tr>
              <a:tr h="251164">
                <a:tc>
                  <a:txBody>
                    <a:bodyPr/>
                    <a:lstStyle/>
                    <a:p>
                      <a:pPr algn="ctr" fontAlgn="ctr"/>
                      <a:r>
                        <a:rPr lang="en-US" altLang="zh-CN" sz="1000" b="1" i="0" u="none" strike="noStrike">
                          <a:solidFill>
                            <a:srgbClr val="000000"/>
                          </a:solidFill>
                          <a:effectLst/>
                          <a:latin typeface="楷体" panose="02010609060101010101" pitchFamily="49" charset="-122"/>
                          <a:ea typeface="楷体" panose="02010609060101010101" pitchFamily="49" charset="-122"/>
                        </a:rPr>
                        <a:t>1400-1500</a:t>
                      </a:r>
                      <a:r>
                        <a:rPr lang="zh-CN" altLang="en-US" sz="1000" b="1" i="0" u="none" strike="noStrike">
                          <a:solidFill>
                            <a:srgbClr val="000000"/>
                          </a:solidFill>
                          <a:effectLst/>
                          <a:latin typeface="楷体" panose="02010609060101010101" pitchFamily="49" charset="-122"/>
                          <a:ea typeface="楷体" panose="02010609060101010101" pitchFamily="49" charset="-122"/>
                        </a:rPr>
                        <a:t>万元</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29</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15</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B050"/>
                          </a:solidFill>
                          <a:effectLst/>
                          <a:latin typeface="楷体" panose="02010609060101010101" pitchFamily="49" charset="-122"/>
                          <a:ea typeface="楷体" panose="02010609060101010101" pitchFamily="49" charset="-122"/>
                        </a:rPr>
                        <a:t>1.93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1454944"/>
                  </a:ext>
                </a:extLst>
              </a:tr>
              <a:tr h="251164">
                <a:tc>
                  <a:txBody>
                    <a:bodyPr/>
                    <a:lstStyle/>
                    <a:p>
                      <a:pPr algn="ctr" fontAlgn="ctr"/>
                      <a:r>
                        <a:rPr lang="en-US" altLang="zh-CN" sz="1000" b="1" i="0" u="none" strike="noStrike">
                          <a:solidFill>
                            <a:srgbClr val="000000"/>
                          </a:solidFill>
                          <a:effectLst/>
                          <a:latin typeface="楷体" panose="02010609060101010101" pitchFamily="49" charset="-122"/>
                          <a:ea typeface="楷体" panose="02010609060101010101" pitchFamily="49" charset="-122"/>
                        </a:rPr>
                        <a:t>1500</a:t>
                      </a:r>
                      <a:r>
                        <a:rPr lang="zh-CN" altLang="en-US" sz="1000" b="1" i="0" u="none" strike="noStrike">
                          <a:solidFill>
                            <a:srgbClr val="000000"/>
                          </a:solidFill>
                          <a:effectLst/>
                          <a:latin typeface="楷体" panose="02010609060101010101" pitchFamily="49" charset="-122"/>
                          <a:ea typeface="楷体" panose="02010609060101010101" pitchFamily="49" charset="-122"/>
                        </a:rPr>
                        <a:t>万元以上</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38</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21</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B050"/>
                          </a:solidFill>
                          <a:effectLst/>
                          <a:latin typeface="楷体" panose="02010609060101010101" pitchFamily="49" charset="-122"/>
                          <a:ea typeface="楷体" panose="02010609060101010101" pitchFamily="49" charset="-122"/>
                        </a:rPr>
                        <a:t>1.81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137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114</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1779181"/>
                  </a:ext>
                </a:extLst>
              </a:tr>
              <a:tr h="182452">
                <a:tc>
                  <a:txBody>
                    <a:bodyPr/>
                    <a:lstStyle/>
                    <a:p>
                      <a:pPr algn="ctr" fontAlgn="ctr"/>
                      <a:r>
                        <a:rPr lang="zh-CN" altLang="en-US" sz="1000" b="1" i="0" u="none" strike="noStrike">
                          <a:solidFill>
                            <a:srgbClr val="000000"/>
                          </a:solidFill>
                          <a:effectLst/>
                          <a:latin typeface="楷体" panose="02010609060101010101" pitchFamily="49" charset="-122"/>
                          <a:ea typeface="楷体" panose="02010609060101010101" pitchFamily="49" charset="-122"/>
                        </a:rPr>
                        <a:t>汇总</a:t>
                      </a:r>
                    </a:p>
                  </a:txBody>
                  <a:tcPr marL="835" marR="835" marT="8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1139</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993</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1.15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718</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603</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1.19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137</a:t>
                      </a:r>
                    </a:p>
                  </a:txBody>
                  <a:tcPr marL="835" marR="835" marT="8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127</a:t>
                      </a:r>
                    </a:p>
                  </a:txBody>
                  <a:tcPr marL="835" marR="835" marT="8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1.08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4637242"/>
                  </a:ext>
                </a:extLst>
              </a:tr>
            </a:tbl>
          </a:graphicData>
        </a:graphic>
      </p:graphicFrame>
    </p:spTree>
    <p:extLst>
      <p:ext uri="{BB962C8B-B14F-4D97-AF65-F5344CB8AC3E}">
        <p14:creationId xmlns:p14="http://schemas.microsoft.com/office/powerpoint/2010/main" val="772868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368DAED-5881-49B0-9A8B-DB21190A7B2D}"/>
              </a:ext>
            </a:extLst>
          </p:cNvPr>
          <p:cNvSpPr>
            <a:spLocks noGrp="1"/>
          </p:cNvSpPr>
          <p:nvPr>
            <p:ph type="sldNum" sz="quarter" idx="12"/>
          </p:nvPr>
        </p:nvSpPr>
        <p:spPr/>
        <p:txBody>
          <a:bodyPr/>
          <a:lstStyle/>
          <a:p>
            <a:fld id="{ABEA6B93-D62B-4FAB-8C1C-F4E7B709A200}" type="slidenum">
              <a:rPr lang="zh-CN" altLang="en-US" smtClean="0">
                <a:solidFill>
                  <a:prstClr val="black">
                    <a:tint val="75000"/>
                  </a:prstClr>
                </a:solidFill>
              </a:rPr>
              <a:t>22</a:t>
            </a:fld>
            <a:endParaRPr lang="zh-CN" altLang="en-US">
              <a:solidFill>
                <a:prstClr val="black">
                  <a:tint val="75000"/>
                </a:prstClr>
              </a:solidFill>
            </a:endParaRPr>
          </a:p>
        </p:txBody>
      </p:sp>
      <p:sp>
        <p:nvSpPr>
          <p:cNvPr id="17" name="标题 1">
            <a:extLst>
              <a:ext uri="{FF2B5EF4-FFF2-40B4-BE49-F238E27FC236}">
                <a16:creationId xmlns:a16="http://schemas.microsoft.com/office/drawing/2014/main" id="{47FB446A-702D-4C75-9966-AC839FB4367F}"/>
              </a:ext>
            </a:extLst>
          </p:cNvPr>
          <p:cNvSpPr>
            <a:spLocks noGrp="1"/>
          </p:cNvSpPr>
          <p:nvPr>
            <p:ph type="title"/>
          </p:nvPr>
        </p:nvSpPr>
        <p:spPr>
          <a:xfrm>
            <a:off x="442385" y="168045"/>
            <a:ext cx="9048749" cy="369900"/>
          </a:xfrm>
        </p:spPr>
        <p:txBody>
          <a:bodyPr/>
          <a:lstStyle/>
          <a:p>
            <a:r>
              <a:rPr lang="en-US" altLang="zh-CN" sz="2000" dirty="0">
                <a:latin typeface="+mn-lt"/>
                <a:ea typeface="+mn-ea"/>
                <a:cs typeface="+mn-ea"/>
                <a:sym typeface="+mn-lt"/>
              </a:rPr>
              <a:t>2.6 </a:t>
            </a:r>
            <a:r>
              <a:rPr lang="zh-CN" altLang="en-US" sz="2000" dirty="0">
                <a:solidFill>
                  <a:srgbClr val="000000"/>
                </a:solidFill>
                <a:latin typeface="+mn-lt"/>
                <a:ea typeface="+mn-ea"/>
                <a:cs typeface="+mn-ea"/>
                <a:sym typeface="+mn-lt"/>
              </a:rPr>
              <a:t>泗泾板块分析：区外多个高能级商务区近距辐射，区内科创产业园环绕</a:t>
            </a:r>
            <a:endParaRPr lang="zh-CN" altLang="en-US" sz="2000" dirty="0">
              <a:latin typeface="+mn-lt"/>
              <a:ea typeface="+mn-ea"/>
              <a:cs typeface="+mn-ea"/>
              <a:sym typeface="+mn-lt"/>
            </a:endParaRPr>
          </a:p>
        </p:txBody>
      </p:sp>
      <p:sp>
        <p:nvSpPr>
          <p:cNvPr id="18" name="内容占位符 2">
            <a:extLst>
              <a:ext uri="{FF2B5EF4-FFF2-40B4-BE49-F238E27FC236}">
                <a16:creationId xmlns:a16="http://schemas.microsoft.com/office/drawing/2014/main" id="{C6FF139E-9E2B-4DA8-938B-6ED18135E67F}"/>
              </a:ext>
            </a:extLst>
          </p:cNvPr>
          <p:cNvSpPr txBox="1">
            <a:spLocks/>
          </p:cNvSpPr>
          <p:nvPr/>
        </p:nvSpPr>
        <p:spPr>
          <a:xfrm>
            <a:off x="564997" y="730796"/>
            <a:ext cx="10972800" cy="997196"/>
          </a:xfrm>
          <a:prstGeom prst="rect">
            <a:avLst/>
          </a:prstGeom>
        </p:spPr>
        <p:txBody>
          <a:bodyPr/>
          <a:lstStyle>
            <a:lvl1pPr marL="342900" indent="-342900" algn="l" rtl="0" eaLnBrk="0" fontAlgn="base" hangingPunct="0">
              <a:lnSpc>
                <a:spcPct val="100000"/>
              </a:lnSpc>
              <a:spcBef>
                <a:spcPct val="20000"/>
              </a:spcBef>
              <a:spcAft>
                <a:spcPct val="0"/>
              </a:spcAft>
              <a:buSzPct val="80000"/>
              <a:buFont typeface="Wingdings" panose="05000000000000000000" pitchFamily="2" charset="2"/>
              <a:buChar char="n"/>
              <a:defRPr lang="zh-CN" altLang="en-US" sz="1400" b="1" kern="1200" dirty="0">
                <a:solidFill>
                  <a:srgbClr val="000000"/>
                </a:solidFill>
                <a:latin typeface="楷体" panose="02010609060101010101" pitchFamily="49" charset="-122"/>
                <a:ea typeface="楷体" panose="02010609060101010101" pitchFamily="49" charset="-122"/>
                <a:cs typeface="+mn-cs"/>
              </a:defRPr>
            </a:lvl1pPr>
            <a:lvl2pPr marL="742950" indent="-285750" algn="l" rtl="0" eaLnBrk="0" fontAlgn="base" hangingPunct="0">
              <a:lnSpc>
                <a:spcPct val="200000"/>
              </a:lnSpc>
              <a:spcBef>
                <a:spcPct val="20000"/>
              </a:spcBef>
              <a:spcAft>
                <a:spcPct val="0"/>
              </a:spcAft>
              <a:buSzPct val="80000"/>
              <a:buFont typeface="Wingdings" panose="05000000000000000000"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anose="05000000000000000000"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9pPr>
          </a:lstStyle>
          <a:p>
            <a:r>
              <a:rPr lang="zh-CN" altLang="en-US" dirty="0">
                <a:latin typeface="+mn-lt"/>
                <a:ea typeface="+mn-ea"/>
                <a:cs typeface="+mn-ea"/>
                <a:sym typeface="+mn-lt"/>
              </a:rPr>
              <a:t>与外区商务区关系上，距离虹桥商务区</a:t>
            </a:r>
            <a:r>
              <a:rPr lang="en-US" altLang="zh-CN" dirty="0">
                <a:latin typeface="+mn-lt"/>
                <a:ea typeface="+mn-ea"/>
                <a:cs typeface="+mn-ea"/>
                <a:sym typeface="+mn-lt"/>
              </a:rPr>
              <a:t>10km</a:t>
            </a:r>
            <a:r>
              <a:rPr lang="zh-CN" altLang="en-US" dirty="0">
                <a:latin typeface="+mn-lt"/>
                <a:ea typeface="+mn-ea"/>
                <a:cs typeface="+mn-ea"/>
                <a:sym typeface="+mn-lt"/>
              </a:rPr>
              <a:t>，莘庄商务区</a:t>
            </a:r>
            <a:r>
              <a:rPr lang="en-US" altLang="zh-CN" dirty="0">
                <a:latin typeface="+mn-lt"/>
                <a:ea typeface="+mn-ea"/>
                <a:cs typeface="+mn-ea"/>
                <a:sym typeface="+mn-lt"/>
              </a:rPr>
              <a:t>11km</a:t>
            </a:r>
            <a:r>
              <a:rPr lang="zh-CN" altLang="en-US" dirty="0">
                <a:latin typeface="+mn-lt"/>
                <a:ea typeface="+mn-ea"/>
                <a:cs typeface="+mn-ea"/>
                <a:sym typeface="+mn-lt"/>
              </a:rPr>
              <a:t>，与距离松江新城核心</a:t>
            </a:r>
            <a:r>
              <a:rPr lang="en-US" altLang="zh-CN" dirty="0">
                <a:latin typeface="+mn-lt"/>
                <a:ea typeface="+mn-ea"/>
                <a:cs typeface="+mn-ea"/>
                <a:sym typeface="+mn-lt"/>
              </a:rPr>
              <a:t>10km</a:t>
            </a:r>
            <a:r>
              <a:rPr lang="zh-CN" altLang="en-US" dirty="0">
                <a:latin typeface="+mn-lt"/>
                <a:ea typeface="+mn-ea"/>
                <a:cs typeface="+mn-ea"/>
                <a:sym typeface="+mn-lt"/>
              </a:rPr>
              <a:t>等距，可被高能级商务区近距离辐射；轨交</a:t>
            </a:r>
            <a:r>
              <a:rPr lang="en-US" altLang="zh-CN" dirty="0">
                <a:latin typeface="+mn-lt"/>
                <a:ea typeface="+mn-ea"/>
                <a:cs typeface="+mn-ea"/>
                <a:sym typeface="+mn-lt"/>
              </a:rPr>
              <a:t>9</a:t>
            </a:r>
            <a:r>
              <a:rPr lang="zh-CN" altLang="en-US" dirty="0">
                <a:latin typeface="+mn-lt"/>
                <a:ea typeface="+mn-ea"/>
                <a:cs typeface="+mn-ea"/>
                <a:sym typeface="+mn-lt"/>
              </a:rPr>
              <a:t>号线</a:t>
            </a:r>
            <a:r>
              <a:rPr lang="en-US" altLang="zh-CN" dirty="0">
                <a:latin typeface="+mn-lt"/>
                <a:ea typeface="+mn-ea"/>
                <a:cs typeface="+mn-ea"/>
                <a:sym typeface="+mn-lt"/>
              </a:rPr>
              <a:t>3</a:t>
            </a:r>
            <a:r>
              <a:rPr lang="zh-CN" altLang="en-US" dirty="0">
                <a:latin typeface="+mn-lt"/>
                <a:ea typeface="+mn-ea"/>
                <a:cs typeface="+mn-ea"/>
                <a:sym typeface="+mn-lt"/>
              </a:rPr>
              <a:t>站到七宝、</a:t>
            </a:r>
            <a:r>
              <a:rPr lang="en-US" altLang="zh-CN" dirty="0">
                <a:latin typeface="+mn-lt"/>
                <a:ea typeface="+mn-ea"/>
                <a:cs typeface="+mn-ea"/>
                <a:sym typeface="+mn-lt"/>
              </a:rPr>
              <a:t>6</a:t>
            </a:r>
            <a:r>
              <a:rPr lang="zh-CN" altLang="en-US" dirty="0">
                <a:latin typeface="+mn-lt"/>
                <a:ea typeface="+mn-ea"/>
                <a:cs typeface="+mn-ea"/>
                <a:sym typeface="+mn-lt"/>
              </a:rPr>
              <a:t>站到漕河泾、</a:t>
            </a:r>
            <a:r>
              <a:rPr lang="en-US" altLang="zh-CN" dirty="0">
                <a:latin typeface="+mn-lt"/>
                <a:ea typeface="+mn-ea"/>
                <a:cs typeface="+mn-ea"/>
                <a:sym typeface="+mn-lt"/>
              </a:rPr>
              <a:t>9</a:t>
            </a:r>
            <a:r>
              <a:rPr lang="zh-CN" altLang="en-US" dirty="0">
                <a:latin typeface="+mn-lt"/>
                <a:ea typeface="+mn-ea"/>
                <a:cs typeface="+mn-ea"/>
                <a:sym typeface="+mn-lt"/>
              </a:rPr>
              <a:t>站到徐家汇，是泗泾板块的传统优势。</a:t>
            </a:r>
          </a:p>
          <a:p>
            <a:r>
              <a:rPr lang="zh-CN" altLang="en-US" dirty="0">
                <a:latin typeface="+mn-lt"/>
                <a:ea typeface="+mn-ea"/>
                <a:cs typeface="+mn-ea"/>
                <a:sym typeface="+mn-lt"/>
              </a:rPr>
              <a:t>在松江区产业关系上，泗泾位于</a:t>
            </a:r>
            <a:r>
              <a:rPr lang="en-US" altLang="zh-CN" dirty="0">
                <a:latin typeface="+mn-lt"/>
                <a:ea typeface="+mn-ea"/>
                <a:cs typeface="+mn-ea"/>
                <a:sym typeface="+mn-lt"/>
              </a:rPr>
              <a:t>G60</a:t>
            </a:r>
            <a:r>
              <a:rPr lang="zh-CN" altLang="en-US" dirty="0">
                <a:latin typeface="+mn-lt"/>
                <a:ea typeface="+mn-ea"/>
                <a:cs typeface="+mn-ea"/>
                <a:sym typeface="+mn-lt"/>
              </a:rPr>
              <a:t>科创走廊起始点之一，周边科创产业汇聚，东部、西部有人工智能产业双基地，北部有科创新镇赵巷的市西软信园，南部一路串联松江新城中山街道总部研发功能区。</a:t>
            </a:r>
          </a:p>
        </p:txBody>
      </p:sp>
      <p:grpSp>
        <p:nvGrpSpPr>
          <p:cNvPr id="19" name="组合 18">
            <a:extLst>
              <a:ext uri="{FF2B5EF4-FFF2-40B4-BE49-F238E27FC236}">
                <a16:creationId xmlns:a16="http://schemas.microsoft.com/office/drawing/2014/main" id="{9CE47713-3C9F-48A3-BE34-B1D1D1A10833}"/>
              </a:ext>
            </a:extLst>
          </p:cNvPr>
          <p:cNvGrpSpPr/>
          <p:nvPr/>
        </p:nvGrpSpPr>
        <p:grpSpPr>
          <a:xfrm>
            <a:off x="1134019" y="2065612"/>
            <a:ext cx="5037016" cy="3834996"/>
            <a:chOff x="798989" y="2521414"/>
            <a:chExt cx="4385076" cy="3338633"/>
          </a:xfrm>
        </p:grpSpPr>
        <p:pic>
          <p:nvPicPr>
            <p:cNvPr id="20" name="图片 19">
              <a:extLst>
                <a:ext uri="{FF2B5EF4-FFF2-40B4-BE49-F238E27FC236}">
                  <a16:creationId xmlns:a16="http://schemas.microsoft.com/office/drawing/2014/main" id="{0AF31E02-47EA-4D02-AC60-B22BE1ECAC99}"/>
                </a:ext>
              </a:extLst>
            </p:cNvPr>
            <p:cNvPicPr>
              <a:picLocks noChangeAspect="1"/>
            </p:cNvPicPr>
            <p:nvPr/>
          </p:nvPicPr>
          <p:blipFill rotWithShape="1">
            <a:blip r:embed="rId2"/>
            <a:srcRect l="8060"/>
            <a:stretch/>
          </p:blipFill>
          <p:spPr>
            <a:xfrm>
              <a:off x="798989" y="2521414"/>
              <a:ext cx="4385076" cy="3338633"/>
            </a:xfrm>
            <a:prstGeom prst="rect">
              <a:avLst/>
            </a:prstGeom>
          </p:spPr>
        </p:pic>
        <p:cxnSp>
          <p:nvCxnSpPr>
            <p:cNvPr id="21" name="直接箭头连接符 20">
              <a:extLst>
                <a:ext uri="{FF2B5EF4-FFF2-40B4-BE49-F238E27FC236}">
                  <a16:creationId xmlns:a16="http://schemas.microsoft.com/office/drawing/2014/main" id="{A5086C60-4560-4360-86F7-E173E84395EC}"/>
                </a:ext>
              </a:extLst>
            </p:cNvPr>
            <p:cNvCxnSpPr/>
            <p:nvPr/>
          </p:nvCxnSpPr>
          <p:spPr>
            <a:xfrm flipV="1">
              <a:off x="1500326" y="3160450"/>
              <a:ext cx="1012055" cy="14648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D0132F90-7C42-4427-B9FA-2B446C02B047}"/>
                </a:ext>
              </a:extLst>
            </p:cNvPr>
            <p:cNvCxnSpPr/>
            <p:nvPr/>
          </p:nvCxnSpPr>
          <p:spPr>
            <a:xfrm>
              <a:off x="1606858" y="4900474"/>
              <a:ext cx="2246051" cy="115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C06319B7-E81B-42D2-A8BF-65C64D7EE345}"/>
                </a:ext>
              </a:extLst>
            </p:cNvPr>
            <p:cNvSpPr txBox="1"/>
            <p:nvPr/>
          </p:nvSpPr>
          <p:spPr>
            <a:xfrm>
              <a:off x="1571348" y="3684233"/>
              <a:ext cx="603681" cy="2411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cs typeface="+mn-ea"/>
                  <a:sym typeface="+mn-lt"/>
                </a:rPr>
                <a:t>10km</a:t>
              </a:r>
              <a:endParaRPr kumimoji="0" lang="zh-CN" altLang="en-US" sz="1200" b="1" i="0" u="none" strike="noStrike" kern="1200" cap="none" spc="0" normalizeH="0" baseline="0" noProof="0" dirty="0">
                <a:ln>
                  <a:noFill/>
                </a:ln>
                <a:solidFill>
                  <a:srgbClr val="000000"/>
                </a:solidFill>
                <a:effectLst/>
                <a:uLnTx/>
                <a:uFillTx/>
                <a:cs typeface="+mn-ea"/>
                <a:sym typeface="+mn-lt"/>
              </a:endParaRPr>
            </a:p>
          </p:txBody>
        </p:sp>
        <p:sp>
          <p:nvSpPr>
            <p:cNvPr id="24" name="文本框 23">
              <a:extLst>
                <a:ext uri="{FF2B5EF4-FFF2-40B4-BE49-F238E27FC236}">
                  <a16:creationId xmlns:a16="http://schemas.microsoft.com/office/drawing/2014/main" id="{682A69EE-7498-44B2-85A5-68E6EC138406}"/>
                </a:ext>
              </a:extLst>
            </p:cNvPr>
            <p:cNvSpPr txBox="1"/>
            <p:nvPr/>
          </p:nvSpPr>
          <p:spPr>
            <a:xfrm>
              <a:off x="2785069" y="4738884"/>
              <a:ext cx="603681" cy="2411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cs typeface="+mn-ea"/>
                  <a:sym typeface="+mn-lt"/>
                </a:rPr>
                <a:t>11km</a:t>
              </a:r>
              <a:endParaRPr kumimoji="0" lang="zh-CN" altLang="en-US" sz="1200" b="1" i="0" u="none" strike="noStrike" kern="1200" cap="none" spc="0" normalizeH="0" baseline="0" noProof="0" dirty="0">
                <a:ln>
                  <a:noFill/>
                </a:ln>
                <a:solidFill>
                  <a:srgbClr val="000000"/>
                </a:solidFill>
                <a:effectLst/>
                <a:uLnTx/>
                <a:uFillTx/>
                <a:cs typeface="+mn-ea"/>
                <a:sym typeface="+mn-lt"/>
              </a:endParaRPr>
            </a:p>
          </p:txBody>
        </p:sp>
      </p:grpSp>
      <p:grpSp>
        <p:nvGrpSpPr>
          <p:cNvPr id="25" name="组合 24">
            <a:extLst>
              <a:ext uri="{FF2B5EF4-FFF2-40B4-BE49-F238E27FC236}">
                <a16:creationId xmlns:a16="http://schemas.microsoft.com/office/drawing/2014/main" id="{89CDA8A0-BF20-4EC3-BFC9-004D7D2D7CB0}"/>
              </a:ext>
            </a:extLst>
          </p:cNvPr>
          <p:cNvGrpSpPr/>
          <p:nvPr/>
        </p:nvGrpSpPr>
        <p:grpSpPr>
          <a:xfrm>
            <a:off x="6690773" y="2062050"/>
            <a:ext cx="4331385" cy="3838559"/>
            <a:chOff x="6746759" y="2402442"/>
            <a:chExt cx="4331385" cy="3838559"/>
          </a:xfrm>
        </p:grpSpPr>
        <p:pic>
          <p:nvPicPr>
            <p:cNvPr id="26" name="图片 25">
              <a:extLst>
                <a:ext uri="{FF2B5EF4-FFF2-40B4-BE49-F238E27FC236}">
                  <a16:creationId xmlns:a16="http://schemas.microsoft.com/office/drawing/2014/main" id="{0A134F97-B063-4F3D-B86D-7F117FDC1B25}"/>
                </a:ext>
              </a:extLst>
            </p:cNvPr>
            <p:cNvPicPr>
              <a:picLocks noChangeAspect="1"/>
            </p:cNvPicPr>
            <p:nvPr/>
          </p:nvPicPr>
          <p:blipFill>
            <a:blip r:embed="rId3"/>
            <a:stretch>
              <a:fillRect/>
            </a:stretch>
          </p:blipFill>
          <p:spPr>
            <a:xfrm>
              <a:off x="6746759" y="2406004"/>
              <a:ext cx="4331385" cy="3834997"/>
            </a:xfrm>
            <a:prstGeom prst="rect">
              <a:avLst/>
            </a:prstGeom>
          </p:spPr>
        </p:pic>
        <p:sp>
          <p:nvSpPr>
            <p:cNvPr id="27" name="椭圆 26">
              <a:extLst>
                <a:ext uri="{FF2B5EF4-FFF2-40B4-BE49-F238E27FC236}">
                  <a16:creationId xmlns:a16="http://schemas.microsoft.com/office/drawing/2014/main" id="{DA8BF295-450D-41E0-9F77-41DD540B9ADA}"/>
                </a:ext>
              </a:extLst>
            </p:cNvPr>
            <p:cNvSpPr/>
            <p:nvPr/>
          </p:nvSpPr>
          <p:spPr>
            <a:xfrm>
              <a:off x="9209988" y="2940731"/>
              <a:ext cx="499620" cy="488270"/>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8" name="椭圆 27">
              <a:extLst>
                <a:ext uri="{FF2B5EF4-FFF2-40B4-BE49-F238E27FC236}">
                  <a16:creationId xmlns:a16="http://schemas.microsoft.com/office/drawing/2014/main" id="{7F005DE8-2380-46BD-B5F2-E7139F0E79F2}"/>
                </a:ext>
              </a:extLst>
            </p:cNvPr>
            <p:cNvSpPr/>
            <p:nvPr/>
          </p:nvSpPr>
          <p:spPr>
            <a:xfrm>
              <a:off x="8598664" y="2402442"/>
              <a:ext cx="611324" cy="488271"/>
            </a:xfrm>
            <a:prstGeom prst="ellipse">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cs typeface="+mn-ea"/>
                  <a:sym typeface="+mn-lt"/>
                </a:rPr>
                <a:t>赵巷市西软信园</a:t>
              </a:r>
            </a:p>
          </p:txBody>
        </p:sp>
      </p:grpSp>
    </p:spTree>
    <p:extLst>
      <p:ext uri="{BB962C8B-B14F-4D97-AF65-F5344CB8AC3E}">
        <p14:creationId xmlns:p14="http://schemas.microsoft.com/office/powerpoint/2010/main" val="3584551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778F41-313B-4E3E-B006-5FC764980582}"/>
              </a:ext>
            </a:extLst>
          </p:cNvPr>
          <p:cNvSpPr>
            <a:spLocks noGrp="1"/>
          </p:cNvSpPr>
          <p:nvPr>
            <p:ph type="title"/>
          </p:nvPr>
        </p:nvSpPr>
        <p:spPr>
          <a:xfrm>
            <a:off x="442385" y="201498"/>
            <a:ext cx="9048749" cy="369900"/>
          </a:xfrm>
        </p:spPr>
        <p:txBody>
          <a:bodyPr/>
          <a:lstStyle/>
          <a:p>
            <a:r>
              <a:rPr lang="en-US" altLang="zh-CN" dirty="0">
                <a:solidFill>
                  <a:srgbClr val="000000"/>
                </a:solidFill>
                <a:latin typeface="+mn-lt"/>
                <a:ea typeface="+mn-ea"/>
                <a:cs typeface="+mn-ea"/>
                <a:sym typeface="+mn-lt"/>
              </a:rPr>
              <a:t>2.6 </a:t>
            </a:r>
            <a:r>
              <a:rPr lang="zh-CN" altLang="en-US" dirty="0">
                <a:solidFill>
                  <a:srgbClr val="000000"/>
                </a:solidFill>
                <a:latin typeface="+mn-lt"/>
                <a:ea typeface="+mn-ea"/>
                <a:cs typeface="+mn-ea"/>
                <a:sym typeface="+mn-lt"/>
              </a:rPr>
              <a:t>泗泾板块分析：大虹桥扩容被纳入，进一步加强功能和产业联动</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B91B8D81-767C-4476-A187-F5E18E9B4876}"/>
              </a:ext>
            </a:extLst>
          </p:cNvPr>
          <p:cNvSpPr>
            <a:spLocks noGrp="1"/>
          </p:cNvSpPr>
          <p:nvPr>
            <p:ph idx="1"/>
          </p:nvPr>
        </p:nvSpPr>
        <p:spPr>
          <a:xfrm>
            <a:off x="609600" y="730796"/>
            <a:ext cx="11205917" cy="738664"/>
          </a:xfrm>
        </p:spPr>
        <p:txBody>
          <a:bodyPr/>
          <a:lstStyle/>
          <a:p>
            <a:r>
              <a:rPr lang="zh-CN" altLang="en-US" dirty="0">
                <a:latin typeface="+mn-lt"/>
                <a:ea typeface="+mn-ea"/>
                <a:cs typeface="+mn-ea"/>
                <a:sym typeface="+mn-lt"/>
              </a:rPr>
              <a:t>上海官方</a:t>
            </a:r>
            <a:r>
              <a:rPr lang="en-US" altLang="zh-CN" dirty="0">
                <a:latin typeface="+mn-lt"/>
                <a:ea typeface="+mn-ea"/>
                <a:cs typeface="+mn-ea"/>
                <a:sym typeface="+mn-lt"/>
              </a:rPr>
              <a:t>《</a:t>
            </a:r>
            <a:r>
              <a:rPr lang="zh-CN" altLang="en-US" dirty="0">
                <a:latin typeface="+mn-lt"/>
                <a:ea typeface="+mn-ea"/>
                <a:cs typeface="+mn-ea"/>
                <a:sym typeface="+mn-lt"/>
              </a:rPr>
              <a:t>虹桥国际中央商务区及周边地区专项规划</a:t>
            </a:r>
            <a:r>
              <a:rPr lang="en-US" altLang="zh-CN" dirty="0">
                <a:latin typeface="+mn-lt"/>
                <a:ea typeface="+mn-ea"/>
                <a:cs typeface="+mn-ea"/>
                <a:sym typeface="+mn-lt"/>
              </a:rPr>
              <a:t>》</a:t>
            </a:r>
            <a:r>
              <a:rPr lang="zh-CN" altLang="en-US" dirty="0">
                <a:latin typeface="+mn-lt"/>
                <a:ea typeface="+mn-ea"/>
                <a:cs typeface="+mn-ea"/>
                <a:sym typeface="+mn-lt"/>
              </a:rPr>
              <a:t>的草案公示，面积从</a:t>
            </a:r>
            <a:r>
              <a:rPr lang="en-US" altLang="zh-CN" dirty="0">
                <a:latin typeface="+mn-lt"/>
                <a:ea typeface="+mn-ea"/>
                <a:cs typeface="+mn-ea"/>
                <a:sym typeface="+mn-lt"/>
              </a:rPr>
              <a:t>151</a:t>
            </a:r>
            <a:r>
              <a:rPr lang="zh-CN" altLang="en-US" dirty="0">
                <a:latin typeface="+mn-lt"/>
                <a:ea typeface="+mn-ea"/>
                <a:cs typeface="+mn-ea"/>
                <a:sym typeface="+mn-lt"/>
              </a:rPr>
              <a:t>平方公里扩大至约</a:t>
            </a:r>
            <a:r>
              <a:rPr lang="en-US" altLang="zh-CN" dirty="0">
                <a:latin typeface="+mn-lt"/>
                <a:ea typeface="+mn-ea"/>
                <a:cs typeface="+mn-ea"/>
                <a:sym typeface="+mn-lt"/>
              </a:rPr>
              <a:t>535</a:t>
            </a:r>
            <a:r>
              <a:rPr lang="zh-CN" altLang="en-US" dirty="0">
                <a:latin typeface="+mn-lt"/>
                <a:ea typeface="+mn-ea"/>
                <a:cs typeface="+mn-ea"/>
                <a:sym typeface="+mn-lt"/>
              </a:rPr>
              <a:t>平方公里，松江首次被扩容进“大虹桥”，涉及地区为九亭镇、泗泾镇、洞泾镇、中山街道、佘山镇、新桥镇，共同构成</a:t>
            </a:r>
            <a:r>
              <a:rPr lang="en-US" altLang="zh-CN" dirty="0">
                <a:latin typeface="+mn-lt"/>
                <a:ea typeface="+mn-ea"/>
                <a:cs typeface="+mn-ea"/>
                <a:sym typeface="+mn-lt"/>
              </a:rPr>
              <a:t>6</a:t>
            </a:r>
            <a:r>
              <a:rPr lang="zh-CN" altLang="en-US" dirty="0">
                <a:latin typeface="+mn-lt"/>
                <a:ea typeface="+mn-ea"/>
                <a:cs typeface="+mn-ea"/>
                <a:sym typeface="+mn-lt"/>
              </a:rPr>
              <a:t>大专业中心的云麓专业中心，发展新制生产力。</a:t>
            </a:r>
          </a:p>
        </p:txBody>
      </p:sp>
      <p:grpSp>
        <p:nvGrpSpPr>
          <p:cNvPr id="4" name="组合 3">
            <a:extLst>
              <a:ext uri="{FF2B5EF4-FFF2-40B4-BE49-F238E27FC236}">
                <a16:creationId xmlns:a16="http://schemas.microsoft.com/office/drawing/2014/main" id="{C7EBD13F-5701-46C6-AF54-12B18267B93A}"/>
              </a:ext>
            </a:extLst>
          </p:cNvPr>
          <p:cNvGrpSpPr/>
          <p:nvPr/>
        </p:nvGrpSpPr>
        <p:grpSpPr>
          <a:xfrm>
            <a:off x="463971" y="1927056"/>
            <a:ext cx="5569311" cy="4209247"/>
            <a:chOff x="5833751" y="1864242"/>
            <a:chExt cx="5861425" cy="4430025"/>
          </a:xfrm>
        </p:grpSpPr>
        <p:pic>
          <p:nvPicPr>
            <p:cNvPr id="5" name="图片 4">
              <a:extLst>
                <a:ext uri="{FF2B5EF4-FFF2-40B4-BE49-F238E27FC236}">
                  <a16:creationId xmlns:a16="http://schemas.microsoft.com/office/drawing/2014/main" id="{2A38265B-A0EA-4F26-9CE2-AC8F0D7B4C39}"/>
                </a:ext>
              </a:extLst>
            </p:cNvPr>
            <p:cNvPicPr>
              <a:picLocks noChangeAspect="1"/>
            </p:cNvPicPr>
            <p:nvPr/>
          </p:nvPicPr>
          <p:blipFill rotWithShape="1">
            <a:blip r:embed="rId2"/>
            <a:srcRect l="3061" r="1944"/>
            <a:stretch/>
          </p:blipFill>
          <p:spPr>
            <a:xfrm>
              <a:off x="6016752" y="1864243"/>
              <a:ext cx="5678424" cy="4430024"/>
            </a:xfrm>
            <a:prstGeom prst="rect">
              <a:avLst/>
            </a:prstGeom>
          </p:spPr>
        </p:pic>
        <p:pic>
          <p:nvPicPr>
            <p:cNvPr id="6" name="图片 5">
              <a:extLst>
                <a:ext uri="{FF2B5EF4-FFF2-40B4-BE49-F238E27FC236}">
                  <a16:creationId xmlns:a16="http://schemas.microsoft.com/office/drawing/2014/main" id="{B8EF3E64-3604-40A6-A2A8-E53603EADB19}"/>
                </a:ext>
              </a:extLst>
            </p:cNvPr>
            <p:cNvPicPr>
              <a:picLocks noChangeAspect="1"/>
            </p:cNvPicPr>
            <p:nvPr/>
          </p:nvPicPr>
          <p:blipFill>
            <a:blip r:embed="rId3"/>
            <a:stretch>
              <a:fillRect/>
            </a:stretch>
          </p:blipFill>
          <p:spPr>
            <a:xfrm>
              <a:off x="5833751" y="1864242"/>
              <a:ext cx="1901694" cy="1482639"/>
            </a:xfrm>
            <a:prstGeom prst="rect">
              <a:avLst/>
            </a:prstGeom>
          </p:spPr>
        </p:pic>
        <p:pic>
          <p:nvPicPr>
            <p:cNvPr id="7" name="Picture 27" descr="f13">
              <a:extLst>
                <a:ext uri="{FF2B5EF4-FFF2-40B4-BE49-F238E27FC236}">
                  <a16:creationId xmlns:a16="http://schemas.microsoft.com/office/drawing/2014/main" id="{EBFC20FB-BEDD-4DF2-B219-2008635B83D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134413" y="4912524"/>
              <a:ext cx="246107" cy="210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a:extLst>
                <a:ext uri="{FF2B5EF4-FFF2-40B4-BE49-F238E27FC236}">
                  <a16:creationId xmlns:a16="http://schemas.microsoft.com/office/drawing/2014/main" id="{F9C44B66-AFCC-4935-BCF8-05E08115CC59}"/>
                </a:ext>
              </a:extLst>
            </p:cNvPr>
            <p:cNvSpPr/>
            <p:nvPr/>
          </p:nvSpPr>
          <p:spPr>
            <a:xfrm>
              <a:off x="8273988" y="5054150"/>
              <a:ext cx="488272" cy="210308"/>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pic>
        <p:nvPicPr>
          <p:cNvPr id="9" name="图片 8">
            <a:extLst>
              <a:ext uri="{FF2B5EF4-FFF2-40B4-BE49-F238E27FC236}">
                <a16:creationId xmlns:a16="http://schemas.microsoft.com/office/drawing/2014/main" id="{1CEA823B-69ED-4358-BCD6-16E19E1B36D6}"/>
              </a:ext>
            </a:extLst>
          </p:cNvPr>
          <p:cNvPicPr>
            <a:picLocks noChangeAspect="1"/>
          </p:cNvPicPr>
          <p:nvPr/>
        </p:nvPicPr>
        <p:blipFill>
          <a:blip r:embed="rId5"/>
          <a:stretch>
            <a:fillRect/>
          </a:stretch>
        </p:blipFill>
        <p:spPr>
          <a:xfrm>
            <a:off x="6165902" y="1927056"/>
            <a:ext cx="5649616" cy="4353384"/>
          </a:xfrm>
          <a:prstGeom prst="rect">
            <a:avLst/>
          </a:prstGeom>
        </p:spPr>
      </p:pic>
      <p:pic>
        <p:nvPicPr>
          <p:cNvPr id="10" name="Picture 27" descr="f13">
            <a:extLst>
              <a:ext uri="{FF2B5EF4-FFF2-40B4-BE49-F238E27FC236}">
                <a16:creationId xmlns:a16="http://schemas.microsoft.com/office/drawing/2014/main" id="{E65C94C0-F192-452B-8BBA-DFD89C5B0CE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020381" y="4778212"/>
            <a:ext cx="233842" cy="19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4A0E9962-D6A1-4D84-B931-2E74CDB1AC50}"/>
              </a:ext>
            </a:extLst>
          </p:cNvPr>
          <p:cNvSpPr/>
          <p:nvPr/>
        </p:nvSpPr>
        <p:spPr>
          <a:xfrm>
            <a:off x="6238383" y="1395740"/>
            <a:ext cx="557713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规划</a:t>
            </a:r>
            <a:r>
              <a:rPr kumimoji="0" lang="en-US" altLang="zh-CN" sz="1200" b="1" i="0" u="none" strike="noStrike" kern="1200" cap="none" spc="0" normalizeH="0" baseline="0" noProof="0" dirty="0">
                <a:ln>
                  <a:noFill/>
                </a:ln>
                <a:solidFill>
                  <a:srgbClr val="000000"/>
                </a:solidFill>
                <a:effectLst/>
                <a:uLnTx/>
                <a:uFillTx/>
                <a:cs typeface="+mn-ea"/>
                <a:sym typeface="+mn-lt"/>
              </a:rPr>
              <a:t>6</a:t>
            </a:r>
            <a:r>
              <a:rPr kumimoji="0" lang="zh-CN" altLang="en-US" sz="1200" b="1" i="0" u="none" strike="noStrike" kern="1200" cap="none" spc="0" normalizeH="0" baseline="0" noProof="0" dirty="0">
                <a:ln>
                  <a:noFill/>
                </a:ln>
                <a:solidFill>
                  <a:srgbClr val="000000"/>
                </a:solidFill>
                <a:effectLst/>
                <a:uLnTx/>
                <a:uFillTx/>
                <a:cs typeface="+mn-ea"/>
                <a:sym typeface="+mn-lt"/>
              </a:rPr>
              <a:t>处专业中心，以科技创新为核心，支撑新质生产力发展：</a:t>
            </a:r>
            <a:r>
              <a:rPr kumimoji="0" lang="zh-CN" altLang="en-US" sz="1200" b="0" i="0" u="none" strike="noStrike" kern="1200" cap="none" spc="0" normalizeH="0" baseline="0" noProof="0" dirty="0">
                <a:ln>
                  <a:noFill/>
                </a:ln>
                <a:solidFill>
                  <a:srgbClr val="000000"/>
                </a:solidFill>
                <a:effectLst/>
                <a:uLnTx/>
                <a:uFillTx/>
                <a:cs typeface="+mn-ea"/>
                <a:sym typeface="+mn-lt"/>
              </a:rPr>
              <a:t>凤栖专业中心、崧泽专业中心、</a:t>
            </a:r>
            <a:r>
              <a:rPr kumimoji="0" lang="zh-CN" altLang="en-US" sz="1200" b="1" i="0" u="none" strike="noStrike" kern="1200" cap="none" spc="0" normalizeH="0" baseline="0" noProof="0" dirty="0">
                <a:ln>
                  <a:noFill/>
                </a:ln>
                <a:solidFill>
                  <a:srgbClr val="C00000"/>
                </a:solidFill>
                <a:effectLst/>
                <a:uLnTx/>
                <a:uFillTx/>
                <a:cs typeface="+mn-ea"/>
                <a:sym typeface="+mn-lt"/>
              </a:rPr>
              <a:t>云麓专业中心</a:t>
            </a:r>
            <a:r>
              <a:rPr kumimoji="0" lang="zh-CN" altLang="en-US" sz="1200" b="0" i="0" u="none" strike="noStrike" kern="1200" cap="none" spc="0" normalizeH="0" baseline="0" noProof="0" dirty="0">
                <a:ln>
                  <a:noFill/>
                </a:ln>
                <a:solidFill>
                  <a:srgbClr val="000000"/>
                </a:solidFill>
                <a:effectLst/>
                <a:uLnTx/>
                <a:uFillTx/>
                <a:cs typeface="+mn-ea"/>
                <a:sym typeface="+mn-lt"/>
              </a:rPr>
              <a:t>、桃浦专业中心、临空专业中心、 漕河泾专业中心</a:t>
            </a:r>
            <a:endParaRPr kumimoji="0" lang="en-US" altLang="zh-CN" sz="12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dirty="0">
              <a:ln>
                <a:noFill/>
              </a:ln>
              <a:solidFill>
                <a:srgbClr val="000000"/>
              </a:solidFill>
              <a:effectLst/>
              <a:uLnTx/>
              <a:uFillTx/>
              <a:cs typeface="+mn-ea"/>
              <a:sym typeface="+mn-lt"/>
            </a:endParaRPr>
          </a:p>
        </p:txBody>
      </p:sp>
      <p:sp>
        <p:nvSpPr>
          <p:cNvPr id="12" name="矩形 11">
            <a:extLst>
              <a:ext uri="{FF2B5EF4-FFF2-40B4-BE49-F238E27FC236}">
                <a16:creationId xmlns:a16="http://schemas.microsoft.com/office/drawing/2014/main" id="{BD4EBA2B-2538-446D-A48C-4369792E69F9}"/>
              </a:ext>
            </a:extLst>
          </p:cNvPr>
          <p:cNvSpPr/>
          <p:nvPr/>
        </p:nvSpPr>
        <p:spPr>
          <a:xfrm>
            <a:off x="1565106" y="1509739"/>
            <a:ext cx="3362854" cy="2827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大虹桥扩容范围公示草案</a:t>
            </a:r>
          </a:p>
        </p:txBody>
      </p:sp>
    </p:spTree>
    <p:extLst>
      <p:ext uri="{BB962C8B-B14F-4D97-AF65-F5344CB8AC3E}">
        <p14:creationId xmlns:p14="http://schemas.microsoft.com/office/powerpoint/2010/main" val="3828571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463E6-6E90-4612-824A-C3093BB8E22B}"/>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2.6 </a:t>
            </a:r>
            <a:r>
              <a:rPr lang="zh-CN" altLang="en-US" dirty="0">
                <a:solidFill>
                  <a:srgbClr val="000000"/>
                </a:solidFill>
                <a:latin typeface="+mn-lt"/>
                <a:ea typeface="+mn-ea"/>
                <a:cs typeface="+mn-ea"/>
                <a:sym typeface="+mn-lt"/>
              </a:rPr>
              <a:t>泗泾板块分析：同城镇圈板块中，泗泾最为均衡成熟，适合宜居改善</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83E6F74C-D07B-42E7-A240-D6119071A1B2}"/>
              </a:ext>
            </a:extLst>
          </p:cNvPr>
          <p:cNvSpPr>
            <a:spLocks noGrp="1"/>
          </p:cNvSpPr>
          <p:nvPr>
            <p:ph idx="1"/>
          </p:nvPr>
        </p:nvSpPr>
        <p:spPr>
          <a:xfrm>
            <a:off x="609601" y="730796"/>
            <a:ext cx="11381320" cy="1169103"/>
          </a:xfrm>
        </p:spPr>
        <p:txBody>
          <a:bodyPr/>
          <a:lstStyle/>
          <a:p>
            <a:pPr lvl="0">
              <a:lnSpc>
                <a:spcPct val="120000"/>
              </a:lnSpc>
              <a:spcBef>
                <a:spcPts val="600"/>
              </a:spcBef>
              <a:buSzTx/>
              <a:defRPr/>
            </a:pPr>
            <a:r>
              <a:rPr lang="zh-CN" altLang="en-US" dirty="0">
                <a:latin typeface="+mn-lt"/>
                <a:ea typeface="+mn-ea"/>
                <a:cs typeface="+mn-ea"/>
                <a:sym typeface="+mn-lt"/>
              </a:rPr>
              <a:t>根据上海</a:t>
            </a:r>
            <a:r>
              <a:rPr lang="en-US" altLang="zh-CN" dirty="0">
                <a:latin typeface="+mn-lt"/>
                <a:ea typeface="+mn-ea"/>
                <a:cs typeface="+mn-ea"/>
                <a:sym typeface="+mn-lt"/>
              </a:rPr>
              <a:t>2035</a:t>
            </a:r>
            <a:r>
              <a:rPr lang="zh-CN" altLang="en-US" dirty="0">
                <a:latin typeface="+mn-lt"/>
                <a:ea typeface="+mn-ea"/>
                <a:cs typeface="+mn-ea"/>
                <a:sym typeface="+mn-lt"/>
              </a:rPr>
              <a:t>规划，松江区两大城镇圈之一</a:t>
            </a:r>
            <a:r>
              <a:rPr lang="zh-CN" altLang="en-US" dirty="0">
                <a:solidFill>
                  <a:srgbClr val="C00000"/>
                </a:solidFill>
                <a:latin typeface="+mn-lt"/>
                <a:ea typeface="+mn-ea"/>
                <a:cs typeface="+mn-ea"/>
                <a:sym typeface="+mn-lt"/>
              </a:rPr>
              <a:t>，九亭</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泗泾</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洞泾</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新桥城镇圈，以泗泾镇、九亭镇为核心，</a:t>
            </a:r>
            <a:r>
              <a:rPr lang="zh-CN" altLang="en-US" dirty="0">
                <a:latin typeface="+mn-lt"/>
                <a:ea typeface="+mn-ea"/>
                <a:cs typeface="+mn-ea"/>
                <a:sym typeface="+mn-lt"/>
              </a:rPr>
              <a:t>统筹洞泾镇、新桥镇、九里亭街道，鼓励产业升级转型，关注虹桥商务区功能溢出，做好对虹桥商务区的居住及相关产业配套服务。</a:t>
            </a:r>
            <a:endParaRPr lang="en-US" altLang="zh-CN" dirty="0">
              <a:latin typeface="+mn-lt"/>
              <a:ea typeface="+mn-ea"/>
              <a:cs typeface="+mn-ea"/>
              <a:sym typeface="+mn-lt"/>
            </a:endParaRPr>
          </a:p>
          <a:p>
            <a:pPr lvl="0">
              <a:lnSpc>
                <a:spcPct val="120000"/>
              </a:lnSpc>
              <a:spcBef>
                <a:spcPts val="600"/>
              </a:spcBef>
              <a:buSzTx/>
              <a:defRPr/>
            </a:pPr>
            <a:r>
              <a:rPr lang="zh-CN" altLang="en-US" dirty="0">
                <a:solidFill>
                  <a:srgbClr val="C00000"/>
                </a:solidFill>
                <a:latin typeface="+mn-lt"/>
                <a:ea typeface="+mn-ea"/>
                <a:cs typeface="+mn-ea"/>
                <a:sym typeface="+mn-lt"/>
              </a:rPr>
              <a:t>当前泗泾板块各项建设成熟，配套全、能级高、环境好；九亭发展早、品质不高，亟待城市更新；洞泾未来产业规划强但当前公共配套弱。</a:t>
            </a:r>
            <a:endParaRPr lang="zh-CN" altLang="en-US" dirty="0">
              <a:latin typeface="+mn-lt"/>
              <a:ea typeface="+mn-ea"/>
              <a:cs typeface="+mn-ea"/>
              <a:sym typeface="+mn-lt"/>
            </a:endParaRPr>
          </a:p>
        </p:txBody>
      </p:sp>
      <p:pic>
        <p:nvPicPr>
          <p:cNvPr id="4" name="图片 3">
            <a:extLst>
              <a:ext uri="{FF2B5EF4-FFF2-40B4-BE49-F238E27FC236}">
                <a16:creationId xmlns:a16="http://schemas.microsoft.com/office/drawing/2014/main" id="{DF676D0E-EEF6-49DA-AB8F-BA2602FE713D}"/>
              </a:ext>
            </a:extLst>
          </p:cNvPr>
          <p:cNvPicPr>
            <a:picLocks noChangeAspect="1"/>
          </p:cNvPicPr>
          <p:nvPr/>
        </p:nvPicPr>
        <p:blipFill>
          <a:blip r:embed="rId2"/>
          <a:stretch>
            <a:fillRect/>
          </a:stretch>
        </p:blipFill>
        <p:spPr>
          <a:xfrm>
            <a:off x="6119627" y="1884970"/>
            <a:ext cx="2943457" cy="2213044"/>
          </a:xfrm>
          <a:prstGeom prst="rect">
            <a:avLst/>
          </a:prstGeom>
        </p:spPr>
      </p:pic>
      <p:pic>
        <p:nvPicPr>
          <p:cNvPr id="5" name="图片 4">
            <a:extLst>
              <a:ext uri="{FF2B5EF4-FFF2-40B4-BE49-F238E27FC236}">
                <a16:creationId xmlns:a16="http://schemas.microsoft.com/office/drawing/2014/main" id="{26048E2C-341A-46BB-87F2-57C42E3F9E54}"/>
              </a:ext>
            </a:extLst>
          </p:cNvPr>
          <p:cNvPicPr>
            <a:picLocks noChangeAspect="1"/>
          </p:cNvPicPr>
          <p:nvPr/>
        </p:nvPicPr>
        <p:blipFill rotWithShape="1">
          <a:blip r:embed="rId3"/>
          <a:srcRect t="1438"/>
          <a:stretch/>
        </p:blipFill>
        <p:spPr>
          <a:xfrm>
            <a:off x="4133093" y="1884970"/>
            <a:ext cx="1941794" cy="2231080"/>
          </a:xfrm>
          <a:prstGeom prst="rect">
            <a:avLst/>
          </a:prstGeom>
        </p:spPr>
      </p:pic>
      <p:sp>
        <p:nvSpPr>
          <p:cNvPr id="6" name="矩形 5">
            <a:extLst>
              <a:ext uri="{FF2B5EF4-FFF2-40B4-BE49-F238E27FC236}">
                <a16:creationId xmlns:a16="http://schemas.microsoft.com/office/drawing/2014/main" id="{3D6E18FA-9E11-4BEF-B7C3-8047E6B31404}"/>
              </a:ext>
            </a:extLst>
          </p:cNvPr>
          <p:cNvSpPr/>
          <p:nvPr/>
        </p:nvSpPr>
        <p:spPr>
          <a:xfrm>
            <a:off x="4084042" y="5051134"/>
            <a:ext cx="2486853" cy="1508105"/>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cs typeface="+mn-ea"/>
                <a:sym typeface="+mn-lt"/>
              </a:rPr>
              <a:t>2035</a:t>
            </a:r>
            <a:r>
              <a:rPr kumimoji="0" lang="zh-CN" altLang="en-US" sz="900" b="1" i="0" u="none" strike="noStrike" kern="1200" cap="none" spc="0" normalizeH="0" baseline="0" noProof="0" dirty="0">
                <a:ln>
                  <a:noFill/>
                </a:ln>
                <a:solidFill>
                  <a:srgbClr val="000000"/>
                </a:solidFill>
                <a:effectLst/>
                <a:uLnTx/>
                <a:uFillTx/>
                <a:cs typeface="+mn-ea"/>
                <a:sym typeface="+mn-lt"/>
              </a:rPr>
              <a:t>建设目标： </a:t>
            </a:r>
            <a:r>
              <a:rPr kumimoji="0" lang="en-US" altLang="zh-CN" sz="900" b="1" i="0" u="none" strike="noStrike" kern="1200" cap="none" spc="0" normalizeH="0" baseline="0" noProof="0" dirty="0">
                <a:ln>
                  <a:noFill/>
                </a:ln>
                <a:solidFill>
                  <a:srgbClr val="000000"/>
                </a:solidFill>
                <a:effectLst/>
                <a:uLnTx/>
                <a:uFillTx/>
                <a:cs typeface="+mn-ea"/>
                <a:sym typeface="+mn-lt"/>
              </a:rPr>
              <a:t>G60</a:t>
            </a:r>
            <a:r>
              <a:rPr kumimoji="0" lang="zh-CN" altLang="en-US" sz="900" b="1" i="0" u="none" strike="noStrike" kern="1200" cap="none" spc="0" normalizeH="0" baseline="0" noProof="0" dirty="0">
                <a:ln>
                  <a:noFill/>
                </a:ln>
                <a:solidFill>
                  <a:srgbClr val="000000"/>
                </a:solidFill>
                <a:effectLst/>
                <a:uLnTx/>
                <a:uFillTx/>
                <a:cs typeface="+mn-ea"/>
                <a:sym typeface="+mn-lt"/>
              </a:rPr>
              <a:t>科创走廊的先导区，产城深度融合的示范区，</a:t>
            </a:r>
            <a:r>
              <a:rPr kumimoji="0" lang="zh-CN" altLang="en-US" sz="900" b="1" i="0" u="none" strike="noStrike" kern="1200" cap="none" spc="0" normalizeH="0" baseline="0" noProof="0" dirty="0">
                <a:ln>
                  <a:noFill/>
                </a:ln>
                <a:solidFill>
                  <a:srgbClr val="C00000"/>
                </a:solidFill>
                <a:effectLst/>
                <a:uLnTx/>
                <a:uFillTx/>
                <a:cs typeface="+mn-ea"/>
                <a:sym typeface="+mn-lt"/>
              </a:rPr>
              <a:t>城市有机更新的实践区</a:t>
            </a:r>
            <a:endParaRPr kumimoji="0" lang="en-US" altLang="zh-CN" sz="900" b="1" i="0" u="none" strike="noStrike" kern="1200" cap="none" spc="0" normalizeH="0" baseline="0" noProof="0" dirty="0">
              <a:ln>
                <a:noFill/>
              </a:ln>
              <a:solidFill>
                <a:srgbClr val="C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学校：九亭小学（二梯队）、九亭四小（三梯队）、九亭中学（三梯队）；</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商业：北金地九亭中心、贝尚坊生活中心、南九亭</a:t>
            </a:r>
            <a:r>
              <a:rPr kumimoji="0" lang="en-US" altLang="zh-CN" sz="900" b="0" i="0" u="none" strike="noStrike" kern="1200" cap="none" spc="0" normalizeH="0" baseline="0" noProof="0" dirty="0">
                <a:ln>
                  <a:noFill/>
                </a:ln>
                <a:solidFill>
                  <a:srgbClr val="000000"/>
                </a:solidFill>
                <a:effectLst/>
                <a:uLnTx/>
                <a:uFillTx/>
                <a:cs typeface="+mn-ea"/>
                <a:sym typeface="+mn-lt"/>
              </a:rPr>
              <a:t>U</a:t>
            </a:r>
            <a:r>
              <a:rPr kumimoji="0" lang="zh-CN" altLang="en-US" sz="900" b="0" i="0" u="none" strike="noStrike" kern="1200" cap="none" spc="0" normalizeH="0" baseline="0" noProof="0" dirty="0">
                <a:ln>
                  <a:noFill/>
                </a:ln>
                <a:solidFill>
                  <a:srgbClr val="000000"/>
                </a:solidFill>
                <a:effectLst/>
                <a:uLnTx/>
                <a:uFillTx/>
                <a:cs typeface="+mn-ea"/>
                <a:sym typeface="+mn-lt"/>
              </a:rPr>
              <a:t>天地 上海青年城；</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医疗：九亭医院（二乙）；</a:t>
            </a:r>
            <a:endParaRPr kumimoji="0" lang="en-US" altLang="zh-CN" sz="900" b="0"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绿地：九里亭公园</a:t>
            </a:r>
            <a:r>
              <a:rPr kumimoji="0" lang="en-US" altLang="zh-CN" sz="900" b="0" i="0" u="none" strike="noStrike" kern="1200" cap="none" spc="0" normalizeH="0" baseline="0" noProof="0" dirty="0">
                <a:ln>
                  <a:noFill/>
                </a:ln>
                <a:solidFill>
                  <a:srgbClr val="000000"/>
                </a:solidFill>
                <a:effectLst/>
                <a:uLnTx/>
                <a:uFillTx/>
                <a:cs typeface="+mn-ea"/>
                <a:sym typeface="+mn-lt"/>
              </a:rPr>
              <a:t>3.5</a:t>
            </a:r>
            <a:r>
              <a:rPr kumimoji="0" lang="zh-CN" altLang="en-US" sz="900" b="0" i="0" u="none" strike="noStrike" kern="1200" cap="none" spc="0" normalizeH="0" baseline="0" noProof="0" dirty="0">
                <a:ln>
                  <a:noFill/>
                </a:ln>
                <a:solidFill>
                  <a:srgbClr val="000000"/>
                </a:solidFill>
                <a:effectLst/>
                <a:uLnTx/>
                <a:uFillTx/>
                <a:cs typeface="+mn-ea"/>
                <a:sym typeface="+mn-lt"/>
              </a:rPr>
              <a:t>万平方</a:t>
            </a:r>
          </a:p>
        </p:txBody>
      </p:sp>
      <p:sp>
        <p:nvSpPr>
          <p:cNvPr id="7" name="矩形 6">
            <a:extLst>
              <a:ext uri="{FF2B5EF4-FFF2-40B4-BE49-F238E27FC236}">
                <a16:creationId xmlns:a16="http://schemas.microsoft.com/office/drawing/2014/main" id="{0E923988-F68C-49C4-8C45-8093E61BB208}"/>
              </a:ext>
            </a:extLst>
          </p:cNvPr>
          <p:cNvSpPr/>
          <p:nvPr/>
        </p:nvSpPr>
        <p:spPr>
          <a:xfrm>
            <a:off x="6619944" y="5032111"/>
            <a:ext cx="2883097" cy="1369606"/>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cs typeface="+mn-ea"/>
                <a:sym typeface="+mn-lt"/>
              </a:rPr>
              <a:t>2035</a:t>
            </a:r>
            <a:r>
              <a:rPr kumimoji="0" lang="zh-CN" altLang="en-US" sz="900" b="1" i="0" u="none" strike="noStrike" kern="1200" cap="none" spc="0" normalizeH="0" baseline="0" noProof="0" dirty="0">
                <a:ln>
                  <a:noFill/>
                </a:ln>
                <a:solidFill>
                  <a:srgbClr val="000000"/>
                </a:solidFill>
                <a:effectLst/>
                <a:uLnTx/>
                <a:uFillTx/>
                <a:cs typeface="+mn-ea"/>
                <a:sym typeface="+mn-lt"/>
              </a:rPr>
              <a:t>建设目标：江南古镇、制造强镇、宜居美镇</a:t>
            </a:r>
            <a:endParaRPr kumimoji="0" lang="en-US" altLang="zh-CN" sz="900" b="1"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学校：泗泾小学和松江四中（二梯队）、泗泾实验学校、上师大附属实验、泗泾外国语（均九年一贯）</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商业：三湘商业、保利悦活汇、绿地云天坊、招商花园城（在建）</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医疗：泗泾医院（二甲）</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绿地：泗泾古镇（占地</a:t>
            </a:r>
            <a:r>
              <a:rPr kumimoji="0" lang="en-US" altLang="zh-CN" sz="900" b="0" i="0" u="none" strike="noStrike" kern="1200" cap="none" spc="0" normalizeH="0" baseline="0" noProof="0" dirty="0">
                <a:ln>
                  <a:noFill/>
                </a:ln>
                <a:solidFill>
                  <a:srgbClr val="000000"/>
                </a:solidFill>
                <a:effectLst/>
                <a:uLnTx/>
                <a:uFillTx/>
                <a:cs typeface="+mn-ea"/>
                <a:sym typeface="+mn-lt"/>
              </a:rPr>
              <a:t>15.52</a:t>
            </a:r>
            <a:r>
              <a:rPr kumimoji="0" lang="zh-CN" altLang="en-US" sz="900" b="0" i="0" u="none" strike="noStrike" kern="1200" cap="none" spc="0" normalizeH="0" baseline="0" noProof="0" dirty="0">
                <a:ln>
                  <a:noFill/>
                </a:ln>
                <a:solidFill>
                  <a:srgbClr val="000000"/>
                </a:solidFill>
                <a:effectLst/>
                <a:uLnTx/>
                <a:uFillTx/>
                <a:cs typeface="+mn-ea"/>
                <a:sym typeface="+mn-lt"/>
              </a:rPr>
              <a:t>公顷）</a:t>
            </a:r>
          </a:p>
        </p:txBody>
      </p:sp>
      <p:pic>
        <p:nvPicPr>
          <p:cNvPr id="8" name="图片 7">
            <a:extLst>
              <a:ext uri="{FF2B5EF4-FFF2-40B4-BE49-F238E27FC236}">
                <a16:creationId xmlns:a16="http://schemas.microsoft.com/office/drawing/2014/main" id="{427D5841-04FB-4BF2-A17E-597B195D5399}"/>
              </a:ext>
            </a:extLst>
          </p:cNvPr>
          <p:cNvPicPr>
            <a:picLocks noChangeAspect="1"/>
          </p:cNvPicPr>
          <p:nvPr/>
        </p:nvPicPr>
        <p:blipFill rotWithShape="1">
          <a:blip r:embed="rId4"/>
          <a:srcRect t="2713" r="4394"/>
          <a:stretch/>
        </p:blipFill>
        <p:spPr>
          <a:xfrm>
            <a:off x="198966" y="1892419"/>
            <a:ext cx="3836027" cy="4689451"/>
          </a:xfrm>
          <a:prstGeom prst="rect">
            <a:avLst/>
          </a:prstGeom>
        </p:spPr>
      </p:pic>
      <p:sp>
        <p:nvSpPr>
          <p:cNvPr id="9" name="矩形 8">
            <a:extLst>
              <a:ext uri="{FF2B5EF4-FFF2-40B4-BE49-F238E27FC236}">
                <a16:creationId xmlns:a16="http://schemas.microsoft.com/office/drawing/2014/main" id="{90C969BF-589E-472D-A307-0A2C8A2A47CE}"/>
              </a:ext>
            </a:extLst>
          </p:cNvPr>
          <p:cNvSpPr/>
          <p:nvPr/>
        </p:nvSpPr>
        <p:spPr>
          <a:xfrm>
            <a:off x="9731643" y="5022961"/>
            <a:ext cx="2174114" cy="1231106"/>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cs typeface="+mn-ea"/>
                <a:sym typeface="+mn-lt"/>
              </a:rPr>
              <a:t>2035</a:t>
            </a:r>
            <a:r>
              <a:rPr kumimoji="0" lang="zh-CN" altLang="en-US" sz="900" b="1" i="0" u="none" strike="noStrike" kern="1200" cap="none" spc="0" normalizeH="0" baseline="0" noProof="0" dirty="0">
                <a:ln>
                  <a:noFill/>
                </a:ln>
                <a:solidFill>
                  <a:srgbClr val="000000"/>
                </a:solidFill>
                <a:effectLst/>
                <a:uLnTx/>
                <a:uFillTx/>
                <a:cs typeface="+mn-ea"/>
                <a:sym typeface="+mn-lt"/>
              </a:rPr>
              <a:t>建设目标：未来打造“科创高地、城市客厅、和美家园”三张名片</a:t>
            </a:r>
            <a:endParaRPr kumimoji="0" lang="en-US" altLang="zh-CN" sz="900" b="1" i="0" u="none" strike="noStrike" kern="1200" cap="none" spc="0" normalizeH="0" baseline="0" noProof="0" dirty="0">
              <a:ln>
                <a:noFill/>
              </a:ln>
              <a:solidFill>
                <a:srgbClr val="0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学校：华师大二附中（九年一贯）</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商业：无</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医疗：洞泾镇卫生服务中心（一甲）；</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cs typeface="+mn-ea"/>
                <a:sym typeface="+mn-lt"/>
              </a:rPr>
              <a:t>绿地：无</a:t>
            </a:r>
          </a:p>
        </p:txBody>
      </p:sp>
      <p:pic>
        <p:nvPicPr>
          <p:cNvPr id="10" name="图片 9">
            <a:extLst>
              <a:ext uri="{FF2B5EF4-FFF2-40B4-BE49-F238E27FC236}">
                <a16:creationId xmlns:a16="http://schemas.microsoft.com/office/drawing/2014/main" id="{3B7901D3-2F95-4643-8224-E1FF743C8E21}"/>
              </a:ext>
            </a:extLst>
          </p:cNvPr>
          <p:cNvPicPr>
            <a:picLocks noChangeAspect="1"/>
          </p:cNvPicPr>
          <p:nvPr/>
        </p:nvPicPr>
        <p:blipFill>
          <a:blip r:embed="rId5"/>
          <a:stretch>
            <a:fillRect/>
          </a:stretch>
        </p:blipFill>
        <p:spPr>
          <a:xfrm>
            <a:off x="9107824" y="1892419"/>
            <a:ext cx="2883097" cy="2213044"/>
          </a:xfrm>
          <a:prstGeom prst="rect">
            <a:avLst/>
          </a:prstGeom>
        </p:spPr>
      </p:pic>
      <p:sp>
        <p:nvSpPr>
          <p:cNvPr id="11" name="矩形 10">
            <a:extLst>
              <a:ext uri="{FF2B5EF4-FFF2-40B4-BE49-F238E27FC236}">
                <a16:creationId xmlns:a16="http://schemas.microsoft.com/office/drawing/2014/main" id="{D847505B-2143-4B6A-B7B6-05D5BD43DAF8}"/>
              </a:ext>
            </a:extLst>
          </p:cNvPr>
          <p:cNvSpPr/>
          <p:nvPr/>
        </p:nvSpPr>
        <p:spPr>
          <a:xfrm>
            <a:off x="4133093" y="4171324"/>
            <a:ext cx="2245349" cy="938719"/>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九亭：亟待更新</a:t>
            </a:r>
            <a:endParaRPr kumimoji="0" lang="en-US" altLang="zh-CN" sz="1400" b="1" i="0" u="none" strike="noStrike" kern="1200" cap="none" spc="0" normalizeH="0" baseline="0" noProof="0" dirty="0">
              <a:ln>
                <a:noFill/>
              </a:ln>
              <a:solidFill>
                <a:srgbClr val="C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200" b="1" i="0" u="none" strike="noStrike" kern="1200" cap="none" spc="0" normalizeH="0" baseline="0" noProof="0" dirty="0">
                <a:ln>
                  <a:noFill/>
                </a:ln>
                <a:solidFill>
                  <a:srgbClr val="C00000"/>
                </a:solidFill>
                <a:effectLst/>
                <a:uLnTx/>
                <a:uFillTx/>
                <a:cs typeface="+mn-ea"/>
                <a:sym typeface="+mn-lt"/>
              </a:rPr>
              <a:t>开发建设早，城镇品质不高，工业园区密集，外来人口多，公共配套缺乏</a:t>
            </a:r>
          </a:p>
        </p:txBody>
      </p:sp>
      <p:sp>
        <p:nvSpPr>
          <p:cNvPr id="12" name="矩形 11">
            <a:extLst>
              <a:ext uri="{FF2B5EF4-FFF2-40B4-BE49-F238E27FC236}">
                <a16:creationId xmlns:a16="http://schemas.microsoft.com/office/drawing/2014/main" id="{512E40D5-7A95-4F23-8BC7-3D55A28CCB89}"/>
              </a:ext>
            </a:extLst>
          </p:cNvPr>
          <p:cNvSpPr/>
          <p:nvPr/>
        </p:nvSpPr>
        <p:spPr>
          <a:xfrm>
            <a:off x="6619944" y="4171324"/>
            <a:ext cx="2245349" cy="754053"/>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泗泾：均衡成熟</a:t>
            </a:r>
            <a:endParaRPr kumimoji="0" lang="en-US" altLang="zh-CN" sz="1400" b="1" i="0" u="none" strike="noStrike" kern="1200" cap="none" spc="0" normalizeH="0" baseline="0" noProof="0" dirty="0">
              <a:ln>
                <a:noFill/>
              </a:ln>
              <a:solidFill>
                <a:srgbClr val="C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200" b="1" i="0" u="none" strike="noStrike" kern="1200" cap="none" spc="0" normalizeH="0" baseline="0" noProof="0" dirty="0">
                <a:ln>
                  <a:noFill/>
                </a:ln>
                <a:solidFill>
                  <a:srgbClr val="C00000"/>
                </a:solidFill>
                <a:effectLst/>
                <a:uLnTx/>
                <a:uFillTx/>
                <a:cs typeface="+mn-ea"/>
                <a:sym typeface="+mn-lt"/>
              </a:rPr>
              <a:t>南部成熟，北部发展；公共配套全、能级高，文化生态宜居</a:t>
            </a:r>
          </a:p>
        </p:txBody>
      </p:sp>
      <p:sp>
        <p:nvSpPr>
          <p:cNvPr id="13" name="矩形 12">
            <a:extLst>
              <a:ext uri="{FF2B5EF4-FFF2-40B4-BE49-F238E27FC236}">
                <a16:creationId xmlns:a16="http://schemas.microsoft.com/office/drawing/2014/main" id="{F84E26AB-A67A-4DA2-A4C9-FE86D795251A}"/>
              </a:ext>
            </a:extLst>
          </p:cNvPr>
          <p:cNvSpPr/>
          <p:nvPr/>
        </p:nvSpPr>
        <p:spPr>
          <a:xfrm>
            <a:off x="9731643" y="4212197"/>
            <a:ext cx="1990155" cy="754053"/>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洞泾：当前配套弱</a:t>
            </a:r>
            <a:endParaRPr kumimoji="0" lang="en-US" altLang="zh-CN" sz="1400" b="1" i="0" u="none" strike="noStrike" kern="1200" cap="none" spc="0" normalizeH="0" baseline="0" noProof="0" dirty="0">
              <a:ln>
                <a:noFill/>
              </a:ln>
              <a:solidFill>
                <a:srgbClr val="C00000"/>
              </a:solidFill>
              <a:effectLst/>
              <a:uLnTx/>
              <a:uFillTx/>
              <a:cs typeface="+mn-ea"/>
              <a:sym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200" b="1" i="0" u="none" strike="noStrike" kern="1200" cap="none" spc="0" normalizeH="0" baseline="0" noProof="0" dirty="0">
                <a:ln>
                  <a:noFill/>
                </a:ln>
                <a:solidFill>
                  <a:srgbClr val="C00000"/>
                </a:solidFill>
                <a:effectLst/>
                <a:uLnTx/>
                <a:uFillTx/>
                <a:cs typeface="+mn-ea"/>
                <a:sym typeface="+mn-lt"/>
              </a:rPr>
              <a:t>当前各项配套欠缺，未来科创产业规划强</a:t>
            </a:r>
          </a:p>
        </p:txBody>
      </p:sp>
      <p:pic>
        <p:nvPicPr>
          <p:cNvPr id="14" name="Picture 27" descr="f13">
            <a:extLst>
              <a:ext uri="{FF2B5EF4-FFF2-40B4-BE49-F238E27FC236}">
                <a16:creationId xmlns:a16="http://schemas.microsoft.com/office/drawing/2014/main" id="{B70CCAD2-B056-4FA4-91CE-D114C016916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735378" y="2881367"/>
            <a:ext cx="257741" cy="22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3139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73B70BD9-C6A3-4EA9-B76B-76FB406CBDB7}"/>
              </a:ext>
            </a:extLst>
          </p:cNvPr>
          <p:cNvSpPr>
            <a:spLocks noGrp="1"/>
          </p:cNvSpPr>
          <p:nvPr>
            <p:ph type="title"/>
          </p:nvPr>
        </p:nvSpPr>
        <p:spPr>
          <a:xfrm>
            <a:off x="442384" y="57496"/>
            <a:ext cx="9252222" cy="852147"/>
          </a:xfrm>
        </p:spPr>
        <p:txBody>
          <a:bodyPr/>
          <a:lstStyle/>
          <a:p>
            <a:r>
              <a:rPr lang="en-US" altLang="zh-CN" sz="1600" dirty="0">
                <a:latin typeface="+mn-lt"/>
                <a:ea typeface="+mn-ea"/>
                <a:cs typeface="+mn-ea"/>
                <a:sym typeface="+mn-lt"/>
              </a:rPr>
              <a:t>2.6 </a:t>
            </a:r>
            <a:r>
              <a:rPr lang="zh-CN" altLang="en-US" sz="1600" dirty="0">
                <a:latin typeface="+mn-lt"/>
                <a:ea typeface="+mn-ea"/>
                <a:cs typeface="+mn-ea"/>
                <a:sym typeface="+mn-lt"/>
              </a:rPr>
              <a:t>泗泾板块：近三年泗泾板块低密产品供应稀缺，</a:t>
            </a:r>
            <a:r>
              <a:rPr lang="en-US" altLang="zh-CN" sz="1600" dirty="0">
                <a:latin typeface="+mn-lt"/>
                <a:ea typeface="+mn-ea"/>
                <a:cs typeface="+mn-ea"/>
                <a:sym typeface="+mn-lt"/>
              </a:rPr>
              <a:t>24</a:t>
            </a:r>
            <a:r>
              <a:rPr lang="zh-CN" altLang="en-US" sz="1600" dirty="0">
                <a:latin typeface="+mn-lt"/>
                <a:ea typeface="+mn-ea"/>
                <a:cs typeface="+mn-ea"/>
                <a:sym typeface="+mn-lt"/>
              </a:rPr>
              <a:t>年后仅招商一盘供应，公寓去化率逐步走低，本案建议同期项目错位竞争，主抓改善客</a:t>
            </a:r>
            <a:br>
              <a:rPr lang="zh-CN" altLang="en-US" sz="1600" dirty="0">
                <a:latin typeface="+mn-lt"/>
                <a:ea typeface="+mn-ea"/>
                <a:cs typeface="+mn-ea"/>
                <a:sym typeface="+mn-lt"/>
              </a:rPr>
            </a:br>
            <a:endParaRPr lang="zh-CN" altLang="en-US" sz="1600" dirty="0">
              <a:latin typeface="+mn-lt"/>
              <a:ea typeface="+mn-ea"/>
              <a:cs typeface="+mn-ea"/>
              <a:sym typeface="+mn-lt"/>
            </a:endParaRPr>
          </a:p>
        </p:txBody>
      </p:sp>
      <p:sp>
        <p:nvSpPr>
          <p:cNvPr id="18" name="内容占位符 2">
            <a:extLst>
              <a:ext uri="{FF2B5EF4-FFF2-40B4-BE49-F238E27FC236}">
                <a16:creationId xmlns:a16="http://schemas.microsoft.com/office/drawing/2014/main" id="{4AFBE69E-87A2-44A2-A119-1AD814C9AC25}"/>
              </a:ext>
            </a:extLst>
          </p:cNvPr>
          <p:cNvSpPr>
            <a:spLocks noGrp="1"/>
          </p:cNvSpPr>
          <p:nvPr>
            <p:ph idx="1"/>
          </p:nvPr>
        </p:nvSpPr>
        <p:spPr>
          <a:xfrm>
            <a:off x="609601" y="730796"/>
            <a:ext cx="10972800" cy="1334533"/>
          </a:xfrm>
        </p:spPr>
        <p:txBody>
          <a:bodyPr/>
          <a:lstStyle/>
          <a:p>
            <a:pPr lvl="0" eaLnBrk="1" hangingPunct="1">
              <a:lnSpc>
                <a:spcPct val="150000"/>
              </a:lnSpc>
              <a:spcBef>
                <a:spcPts val="0"/>
              </a:spcBef>
              <a:buSzTx/>
              <a:defRPr/>
            </a:pPr>
            <a:r>
              <a:rPr lang="zh-CN" altLang="en-US" kern="0" dirty="0">
                <a:latin typeface="+mn-lt"/>
                <a:ea typeface="+mn-ea"/>
                <a:cs typeface="+mn-ea"/>
                <a:sym typeface="+mn-lt"/>
              </a:rPr>
              <a:t>泗泾板块</a:t>
            </a:r>
            <a:r>
              <a:rPr lang="en-US" altLang="zh-CN" kern="0" dirty="0">
                <a:solidFill>
                  <a:srgbClr val="C00000"/>
                </a:solidFill>
                <a:latin typeface="+mn-lt"/>
                <a:ea typeface="+mn-ea"/>
                <a:cs typeface="+mn-ea"/>
                <a:sym typeface="+mn-lt"/>
              </a:rPr>
              <a:t>2023</a:t>
            </a:r>
            <a:r>
              <a:rPr lang="zh-CN" altLang="en-US" kern="0" dirty="0">
                <a:solidFill>
                  <a:srgbClr val="C00000"/>
                </a:solidFill>
                <a:latin typeface="+mn-lt"/>
                <a:ea typeface="+mn-ea"/>
                <a:cs typeface="+mn-ea"/>
                <a:sym typeface="+mn-lt"/>
              </a:rPr>
              <a:t>年以来供应收缩，至今仅入市新项目</a:t>
            </a:r>
            <a:r>
              <a:rPr lang="en-US" altLang="zh-CN" kern="0" dirty="0">
                <a:solidFill>
                  <a:srgbClr val="C00000"/>
                </a:solidFill>
                <a:latin typeface="+mn-lt"/>
                <a:ea typeface="+mn-ea"/>
                <a:cs typeface="+mn-ea"/>
                <a:sym typeface="+mn-lt"/>
              </a:rPr>
              <a:t>6</a:t>
            </a:r>
            <a:r>
              <a:rPr lang="zh-CN" altLang="en-US" kern="0" dirty="0">
                <a:solidFill>
                  <a:srgbClr val="C00000"/>
                </a:solidFill>
                <a:latin typeface="+mn-lt"/>
                <a:ea typeface="+mn-ea"/>
                <a:cs typeface="+mn-ea"/>
                <a:sym typeface="+mn-lt"/>
              </a:rPr>
              <a:t>个（含金地</a:t>
            </a:r>
            <a:r>
              <a:rPr lang="en-US" altLang="zh-CN" kern="0" dirty="0">
                <a:solidFill>
                  <a:srgbClr val="C00000"/>
                </a:solidFill>
                <a:latin typeface="+mn-lt"/>
                <a:ea typeface="+mn-ea"/>
                <a:cs typeface="+mn-ea"/>
                <a:sym typeface="+mn-lt"/>
              </a:rPr>
              <a:t>&amp;</a:t>
            </a:r>
            <a:r>
              <a:rPr lang="zh-CN" altLang="en-US" kern="0" dirty="0">
                <a:solidFill>
                  <a:srgbClr val="C00000"/>
                </a:solidFill>
                <a:latin typeface="+mn-lt"/>
                <a:ea typeface="+mn-ea"/>
                <a:cs typeface="+mn-ea"/>
                <a:sym typeface="+mn-lt"/>
              </a:rPr>
              <a:t>中铁建合作</a:t>
            </a:r>
            <a:r>
              <a:rPr lang="en-US" altLang="zh-CN" kern="0" dirty="0">
                <a:solidFill>
                  <a:srgbClr val="C00000"/>
                </a:solidFill>
                <a:latin typeface="+mn-lt"/>
                <a:ea typeface="+mn-ea"/>
                <a:cs typeface="+mn-ea"/>
                <a:sym typeface="+mn-lt"/>
              </a:rPr>
              <a:t>2</a:t>
            </a:r>
            <a:r>
              <a:rPr lang="zh-CN" altLang="en-US" kern="0" dirty="0">
                <a:solidFill>
                  <a:srgbClr val="C00000"/>
                </a:solidFill>
                <a:latin typeface="+mn-lt"/>
                <a:ea typeface="+mn-ea"/>
                <a:cs typeface="+mn-ea"/>
                <a:sym typeface="+mn-lt"/>
              </a:rPr>
              <a:t>个），</a:t>
            </a:r>
            <a:r>
              <a:rPr lang="en-US" altLang="zh-CN" kern="0" dirty="0">
                <a:latin typeface="+mn-lt"/>
                <a:ea typeface="+mn-ea"/>
                <a:cs typeface="+mn-ea"/>
                <a:sym typeface="+mn-lt"/>
              </a:rPr>
              <a:t>23-24</a:t>
            </a:r>
            <a:r>
              <a:rPr lang="zh-CN" altLang="en-US" kern="0" dirty="0">
                <a:latin typeface="+mn-lt"/>
                <a:ea typeface="+mn-ea"/>
                <a:cs typeface="+mn-ea"/>
                <a:sym typeface="+mn-lt"/>
              </a:rPr>
              <a:t>年均仅供应</a:t>
            </a:r>
            <a:r>
              <a:rPr lang="en-US" altLang="zh-CN" kern="0" dirty="0">
                <a:latin typeface="+mn-lt"/>
                <a:ea typeface="+mn-ea"/>
                <a:cs typeface="+mn-ea"/>
                <a:sym typeface="+mn-lt"/>
              </a:rPr>
              <a:t>8</a:t>
            </a:r>
            <a:r>
              <a:rPr lang="zh-CN" altLang="en-US" kern="0" dirty="0">
                <a:latin typeface="+mn-lt"/>
                <a:ea typeface="+mn-ea"/>
                <a:cs typeface="+mn-ea"/>
                <a:sym typeface="+mn-lt"/>
              </a:rPr>
              <a:t>万方、成交</a:t>
            </a:r>
            <a:r>
              <a:rPr lang="en-US" altLang="zh-CN" kern="0" dirty="0">
                <a:latin typeface="+mn-lt"/>
                <a:ea typeface="+mn-ea"/>
                <a:cs typeface="+mn-ea"/>
                <a:sym typeface="+mn-lt"/>
              </a:rPr>
              <a:t>11</a:t>
            </a:r>
            <a:r>
              <a:rPr lang="zh-CN" altLang="en-US" kern="0" dirty="0">
                <a:latin typeface="+mn-lt"/>
                <a:ea typeface="+mn-ea"/>
                <a:cs typeface="+mn-ea"/>
                <a:sym typeface="+mn-lt"/>
              </a:rPr>
              <a:t>万方；</a:t>
            </a:r>
            <a:endParaRPr lang="en-US" altLang="zh-CN" kern="0" dirty="0">
              <a:latin typeface="+mn-lt"/>
              <a:ea typeface="+mn-ea"/>
              <a:cs typeface="+mn-ea"/>
              <a:sym typeface="+mn-lt"/>
            </a:endParaRPr>
          </a:p>
          <a:p>
            <a:pPr lvl="0" eaLnBrk="1" hangingPunct="1">
              <a:lnSpc>
                <a:spcPct val="150000"/>
              </a:lnSpc>
              <a:spcBef>
                <a:spcPts val="0"/>
              </a:spcBef>
              <a:buSzTx/>
              <a:defRPr/>
            </a:pPr>
            <a:r>
              <a:rPr lang="zh-CN" altLang="en-US" kern="0" dirty="0">
                <a:latin typeface="+mn-lt"/>
                <a:ea typeface="+mn-ea"/>
                <a:cs typeface="+mn-ea"/>
                <a:sym typeface="+mn-lt"/>
              </a:rPr>
              <a:t>板块中近年</a:t>
            </a:r>
            <a:r>
              <a:rPr lang="zh-CN" altLang="en-US" kern="0" dirty="0">
                <a:solidFill>
                  <a:srgbClr val="C00000"/>
                </a:solidFill>
                <a:latin typeface="+mn-lt"/>
                <a:ea typeface="+mn-ea"/>
                <a:cs typeface="+mn-ea"/>
                <a:sym typeface="+mn-lt"/>
              </a:rPr>
              <a:t>低密改善项目供应少</a:t>
            </a:r>
            <a:r>
              <a:rPr lang="zh-CN" altLang="en-US" kern="0" dirty="0">
                <a:latin typeface="+mn-lt"/>
                <a:ea typeface="+mn-ea"/>
                <a:cs typeface="+mn-ea"/>
                <a:sym typeface="+mn-lt"/>
              </a:rPr>
              <a:t>，自</a:t>
            </a:r>
            <a:r>
              <a:rPr lang="en-US" altLang="zh-CN" kern="0" dirty="0">
                <a:latin typeface="+mn-lt"/>
                <a:ea typeface="+mn-ea"/>
                <a:cs typeface="+mn-ea"/>
                <a:sym typeface="+mn-lt"/>
              </a:rPr>
              <a:t>23Q1</a:t>
            </a:r>
            <a:r>
              <a:rPr lang="zh-CN" altLang="en-US" kern="0" dirty="0">
                <a:latin typeface="+mn-lt"/>
                <a:ea typeface="+mn-ea"/>
                <a:cs typeface="+mn-ea"/>
                <a:sym typeface="+mn-lt"/>
              </a:rPr>
              <a:t>的花语天境后一直无别墅供应，新房主要为地铁刚需项目。</a:t>
            </a:r>
            <a:endParaRPr lang="en-US" altLang="zh-CN" kern="0" dirty="0">
              <a:solidFill>
                <a:srgbClr val="C00000"/>
              </a:solidFill>
              <a:latin typeface="+mn-lt"/>
              <a:ea typeface="+mn-ea"/>
              <a:cs typeface="+mn-ea"/>
              <a:sym typeface="+mn-lt"/>
            </a:endParaRPr>
          </a:p>
          <a:p>
            <a:pPr lvl="0" eaLnBrk="1" hangingPunct="1">
              <a:lnSpc>
                <a:spcPct val="150000"/>
              </a:lnSpc>
              <a:spcBef>
                <a:spcPts val="0"/>
              </a:spcBef>
              <a:buSzTx/>
              <a:defRPr/>
            </a:pPr>
            <a:r>
              <a:rPr lang="en-US" altLang="zh-CN" kern="0" dirty="0">
                <a:latin typeface="+mn-lt"/>
                <a:ea typeface="+mn-ea"/>
                <a:cs typeface="+mn-ea"/>
                <a:sym typeface="+mn-lt"/>
              </a:rPr>
              <a:t>24</a:t>
            </a:r>
            <a:r>
              <a:rPr lang="zh-CN" altLang="en-US" kern="0" dirty="0">
                <a:latin typeface="+mn-lt"/>
                <a:ea typeface="+mn-ea"/>
                <a:cs typeface="+mn-ea"/>
                <a:sym typeface="+mn-lt"/>
              </a:rPr>
              <a:t>年至今板块主要在售为招商时代潮派，该盘体量大且占据泗泾地铁站的核心位置，吸附了泗泾及周边九亭、洞泾、佘山等板块的大量轨交刚需客流，</a:t>
            </a:r>
            <a:r>
              <a:rPr lang="zh-CN" altLang="en-US" kern="0" dirty="0">
                <a:solidFill>
                  <a:srgbClr val="C00000"/>
                </a:solidFill>
                <a:latin typeface="+mn-lt"/>
                <a:ea typeface="+mn-ea"/>
                <a:cs typeface="+mn-ea"/>
                <a:sym typeface="+mn-lt"/>
              </a:rPr>
              <a:t>建议同期项目错位竞争，主抓改善客。</a:t>
            </a:r>
            <a:endParaRPr lang="zh-CN" altLang="en-US" dirty="0">
              <a:latin typeface="+mn-lt"/>
              <a:ea typeface="+mn-ea"/>
              <a:cs typeface="+mn-ea"/>
              <a:sym typeface="+mn-lt"/>
            </a:endParaRPr>
          </a:p>
        </p:txBody>
      </p:sp>
      <p:graphicFrame>
        <p:nvGraphicFramePr>
          <p:cNvPr id="19" name="表格 18">
            <a:extLst>
              <a:ext uri="{FF2B5EF4-FFF2-40B4-BE49-F238E27FC236}">
                <a16:creationId xmlns:a16="http://schemas.microsoft.com/office/drawing/2014/main" id="{89734392-30BA-45E5-80EE-30D1134E4527}"/>
              </a:ext>
            </a:extLst>
          </p:cNvPr>
          <p:cNvGraphicFramePr>
            <a:graphicFrameLocks noGrp="1"/>
          </p:cNvGraphicFramePr>
          <p:nvPr>
            <p:extLst>
              <p:ext uri="{D42A27DB-BD31-4B8C-83A1-F6EECF244321}">
                <p14:modId xmlns:p14="http://schemas.microsoft.com/office/powerpoint/2010/main" val="1691250287"/>
              </p:ext>
            </p:extLst>
          </p:nvPr>
        </p:nvGraphicFramePr>
        <p:xfrm>
          <a:off x="5878376" y="2433621"/>
          <a:ext cx="6008823" cy="3877454"/>
        </p:xfrm>
        <a:graphic>
          <a:graphicData uri="http://schemas.openxmlformats.org/drawingml/2006/table">
            <a:tbl>
              <a:tblPr/>
              <a:tblGrid>
                <a:gridCol w="821425">
                  <a:extLst>
                    <a:ext uri="{9D8B030D-6E8A-4147-A177-3AD203B41FA5}">
                      <a16:colId xmlns:a16="http://schemas.microsoft.com/office/drawing/2014/main" val="1214575778"/>
                    </a:ext>
                  </a:extLst>
                </a:gridCol>
                <a:gridCol w="921029">
                  <a:extLst>
                    <a:ext uri="{9D8B030D-6E8A-4147-A177-3AD203B41FA5}">
                      <a16:colId xmlns:a16="http://schemas.microsoft.com/office/drawing/2014/main" val="2614655989"/>
                    </a:ext>
                  </a:extLst>
                </a:gridCol>
                <a:gridCol w="518060">
                  <a:extLst>
                    <a:ext uri="{9D8B030D-6E8A-4147-A177-3AD203B41FA5}">
                      <a16:colId xmlns:a16="http://schemas.microsoft.com/office/drawing/2014/main" val="2798497776"/>
                    </a:ext>
                  </a:extLst>
                </a:gridCol>
                <a:gridCol w="777235">
                  <a:extLst>
                    <a:ext uri="{9D8B030D-6E8A-4147-A177-3AD203B41FA5}">
                      <a16:colId xmlns:a16="http://schemas.microsoft.com/office/drawing/2014/main" val="3475626515"/>
                    </a:ext>
                  </a:extLst>
                </a:gridCol>
                <a:gridCol w="421421">
                  <a:extLst>
                    <a:ext uri="{9D8B030D-6E8A-4147-A177-3AD203B41FA5}">
                      <a16:colId xmlns:a16="http://schemas.microsoft.com/office/drawing/2014/main" val="3189446556"/>
                    </a:ext>
                  </a:extLst>
                </a:gridCol>
                <a:gridCol w="421421">
                  <a:extLst>
                    <a:ext uri="{9D8B030D-6E8A-4147-A177-3AD203B41FA5}">
                      <a16:colId xmlns:a16="http://schemas.microsoft.com/office/drawing/2014/main" val="2214574597"/>
                    </a:ext>
                  </a:extLst>
                </a:gridCol>
                <a:gridCol w="728917">
                  <a:extLst>
                    <a:ext uri="{9D8B030D-6E8A-4147-A177-3AD203B41FA5}">
                      <a16:colId xmlns:a16="http://schemas.microsoft.com/office/drawing/2014/main" val="3748973505"/>
                    </a:ext>
                  </a:extLst>
                </a:gridCol>
                <a:gridCol w="1399315">
                  <a:extLst>
                    <a:ext uri="{9D8B030D-6E8A-4147-A177-3AD203B41FA5}">
                      <a16:colId xmlns:a16="http://schemas.microsoft.com/office/drawing/2014/main" val="303725616"/>
                    </a:ext>
                  </a:extLst>
                </a:gridCol>
              </a:tblGrid>
              <a:tr h="235972">
                <a:tc>
                  <a:txBody>
                    <a:bodyPr/>
                    <a:lstStyle/>
                    <a:p>
                      <a:pPr algn="ctr" fontAlgn="ctr"/>
                      <a:r>
                        <a:rPr lang="zh-CN" altLang="en-US" sz="900" b="1" i="0" u="none" strike="noStrike" dirty="0">
                          <a:solidFill>
                            <a:srgbClr val="000000"/>
                          </a:solidFill>
                          <a:effectLst/>
                          <a:latin typeface="+mn-lt"/>
                          <a:ea typeface="+mn-ea"/>
                          <a:cs typeface="+mn-ea"/>
                          <a:sym typeface="+mn-lt"/>
                        </a:rPr>
                        <a:t>项目名称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本次开盘时间</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开盘批次</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本批物业类型</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本期供应套数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当天去化率</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900" b="1" i="0" u="none" strike="noStrike" dirty="0">
                          <a:solidFill>
                            <a:srgbClr val="000000"/>
                          </a:solidFill>
                          <a:effectLst/>
                          <a:latin typeface="+mn-lt"/>
                          <a:ea typeface="+mn-ea"/>
                          <a:cs typeface="+mn-ea"/>
                          <a:sym typeface="+mn-lt"/>
                        </a:rPr>
                        <a:t>本期单价</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90550042"/>
                  </a:ext>
                </a:extLst>
              </a:tr>
              <a:tr h="147866">
                <a:tc>
                  <a:txBody>
                    <a:bodyPr/>
                    <a:lstStyle/>
                    <a:p>
                      <a:pPr algn="ctr" fontAlgn="ctr"/>
                      <a:r>
                        <a:rPr lang="zh-CN" altLang="en-US" sz="900" b="1" i="0" u="none" strike="noStrike" dirty="0">
                          <a:solidFill>
                            <a:srgbClr val="000000"/>
                          </a:solidFill>
                          <a:effectLst/>
                          <a:latin typeface="+mn-lt"/>
                          <a:ea typeface="+mn-ea"/>
                          <a:cs typeface="+mn-ea"/>
                          <a:sym typeface="+mn-lt"/>
                        </a:rPr>
                        <a:t>同济晶萃二期</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2022</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24</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洋房、</a:t>
                      </a:r>
                      <a:r>
                        <a:rPr lang="zh-CN" altLang="en-US" sz="900" b="1" i="0" u="none" strike="noStrike" dirty="0">
                          <a:solidFill>
                            <a:srgbClr val="C00000"/>
                          </a:solidFill>
                          <a:effectLst/>
                          <a:latin typeface="+mn-lt"/>
                          <a:ea typeface="+mn-ea"/>
                          <a:cs typeface="+mn-ea"/>
                          <a:sym typeface="+mn-lt"/>
                        </a:rPr>
                        <a:t>联排</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333333"/>
                          </a:solidFill>
                          <a:effectLst/>
                          <a:latin typeface="+mn-lt"/>
                          <a:ea typeface="+mn-ea"/>
                          <a:cs typeface="+mn-ea"/>
                          <a:sym typeface="+mn-lt"/>
                        </a:rPr>
                        <a:t>洋房</a:t>
                      </a:r>
                      <a:r>
                        <a:rPr lang="en-US" altLang="zh-CN" sz="900" b="0" i="0" u="none" strike="noStrike" dirty="0">
                          <a:solidFill>
                            <a:srgbClr val="333333"/>
                          </a:solidFill>
                          <a:effectLst/>
                          <a:latin typeface="+mn-lt"/>
                          <a:ea typeface="+mn-ea"/>
                          <a:cs typeface="+mn-ea"/>
                          <a:sym typeface="+mn-lt"/>
                        </a:rPr>
                        <a:t>45666</a:t>
                      </a:r>
                      <a:r>
                        <a:rPr lang="zh-CN" altLang="en-US" sz="900" b="0" i="0" u="none" strike="noStrike" dirty="0">
                          <a:solidFill>
                            <a:srgbClr val="333333"/>
                          </a:solidFill>
                          <a:effectLst/>
                          <a:latin typeface="+mn-lt"/>
                          <a:ea typeface="+mn-ea"/>
                          <a:cs typeface="+mn-ea"/>
                          <a:sym typeface="+mn-lt"/>
                        </a:rPr>
                        <a:t>、联排</a:t>
                      </a:r>
                      <a:r>
                        <a:rPr lang="en-US" altLang="zh-CN" sz="900" b="0" i="0" u="none" strike="noStrike" dirty="0">
                          <a:solidFill>
                            <a:srgbClr val="333333"/>
                          </a:solidFill>
                          <a:effectLst/>
                          <a:latin typeface="+mn-lt"/>
                          <a:ea typeface="+mn-ea"/>
                          <a:cs typeface="+mn-ea"/>
                          <a:sym typeface="+mn-lt"/>
                        </a:rPr>
                        <a:t>59366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35350936"/>
                  </a:ext>
                </a:extLst>
              </a:tr>
              <a:tr h="147866">
                <a:tc>
                  <a:txBody>
                    <a:bodyPr/>
                    <a:lstStyle/>
                    <a:p>
                      <a:pPr algn="ctr" fontAlgn="ctr"/>
                      <a:r>
                        <a:rPr lang="zh-CN" altLang="en-US" sz="900" b="1" i="0" u="none" strike="noStrike" dirty="0">
                          <a:solidFill>
                            <a:srgbClr val="000000"/>
                          </a:solidFill>
                          <a:effectLst/>
                          <a:latin typeface="+mn-lt"/>
                          <a:ea typeface="+mn-ea"/>
                          <a:cs typeface="+mn-ea"/>
                          <a:sym typeface="+mn-lt"/>
                        </a:rPr>
                        <a:t>格力公园海德</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2022</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11</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14</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小高层、复式</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642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r>
                        <a:rPr lang="en-US" altLang="zh-CN" sz="900" b="0" i="0" u="none" strike="noStrike">
                          <a:solidFill>
                            <a:srgbClr val="000000"/>
                          </a:solidFill>
                          <a:effectLst/>
                          <a:latin typeface="+mn-lt"/>
                          <a:ea typeface="+mn-ea"/>
                          <a:cs typeface="+mn-ea"/>
                          <a:sym typeface="+mn-lt"/>
                        </a:rPr>
                        <a:t>53500</a:t>
                      </a:r>
                      <a:r>
                        <a:rPr lang="zh-CN" altLang="en-US" sz="900" b="0" i="0" u="none" strike="noStrike">
                          <a:solidFill>
                            <a:srgbClr val="000000"/>
                          </a:solidFill>
                          <a:effectLst/>
                          <a:latin typeface="+mn-lt"/>
                          <a:ea typeface="+mn-ea"/>
                          <a:cs typeface="+mn-ea"/>
                          <a:sym typeface="+mn-lt"/>
                        </a:rPr>
                        <a:t>、复式</a:t>
                      </a:r>
                      <a:r>
                        <a:rPr lang="en-US" altLang="zh-CN" sz="900" b="0" i="0" u="none" strike="noStrike">
                          <a:solidFill>
                            <a:srgbClr val="000000"/>
                          </a:solidFill>
                          <a:effectLst/>
                          <a:latin typeface="+mn-lt"/>
                          <a:ea typeface="+mn-ea"/>
                          <a:cs typeface="+mn-ea"/>
                          <a:sym typeface="+mn-lt"/>
                        </a:rPr>
                        <a:t>61611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50248778"/>
                  </a:ext>
                </a:extLst>
              </a:tr>
              <a:tr h="235972">
                <a:tc rowSpan="4">
                  <a:txBody>
                    <a:bodyPr/>
                    <a:lstStyle/>
                    <a:p>
                      <a:pPr algn="ctr" fontAlgn="ctr"/>
                      <a:r>
                        <a:rPr lang="zh-CN" altLang="en-US" sz="900" b="1" i="0" u="none" strike="noStrike" dirty="0">
                          <a:solidFill>
                            <a:srgbClr val="000000"/>
                          </a:solidFill>
                          <a:effectLst/>
                          <a:latin typeface="+mn-lt"/>
                          <a:ea typeface="+mn-ea"/>
                          <a:cs typeface="+mn-ea"/>
                          <a:sym typeface="+mn-lt"/>
                        </a:rPr>
                        <a:t>中铁建</a:t>
                      </a:r>
                      <a:r>
                        <a:rPr lang="en-US" altLang="zh-CN" sz="900" b="1" i="0" u="none" strike="noStrike" dirty="0">
                          <a:solidFill>
                            <a:srgbClr val="000000"/>
                          </a:solidFill>
                          <a:effectLst/>
                          <a:latin typeface="+mn-lt"/>
                          <a:ea typeface="+mn-ea"/>
                          <a:cs typeface="+mn-ea"/>
                          <a:sym typeface="+mn-lt"/>
                        </a:rPr>
                        <a:t>&amp;</a:t>
                      </a:r>
                      <a:r>
                        <a:rPr lang="zh-CN" altLang="en-US" sz="900" b="1" i="0" u="none" strike="noStrike" dirty="0">
                          <a:solidFill>
                            <a:srgbClr val="000000"/>
                          </a:solidFill>
                          <a:effectLst/>
                          <a:latin typeface="+mn-lt"/>
                          <a:ea typeface="+mn-ea"/>
                          <a:cs typeface="+mn-ea"/>
                          <a:sym typeface="+mn-lt"/>
                        </a:rPr>
                        <a:t>金地花语天境</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2022</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10</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31</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洋房、</a:t>
                      </a:r>
                      <a:r>
                        <a:rPr lang="zh-CN" altLang="en-US" sz="900" b="1" i="0" u="none" strike="noStrike" dirty="0">
                          <a:solidFill>
                            <a:srgbClr val="C00000"/>
                          </a:solidFill>
                          <a:effectLst/>
                          <a:latin typeface="+mn-lt"/>
                          <a:ea typeface="+mn-ea"/>
                          <a:cs typeface="+mn-ea"/>
                          <a:sym typeface="+mn-lt"/>
                        </a:rPr>
                        <a:t>联排</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442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294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chemeClr val="tx1"/>
                          </a:solidFill>
                          <a:effectLst/>
                          <a:latin typeface="+mn-lt"/>
                          <a:ea typeface="+mn-ea"/>
                          <a:cs typeface="+mn-ea"/>
                          <a:sym typeface="+mn-lt"/>
                        </a:rPr>
                        <a:t>67%</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精装洋房</a:t>
                      </a:r>
                      <a:r>
                        <a:rPr lang="en-US" altLang="zh-CN" sz="900" b="0" i="0" u="none" strike="noStrike">
                          <a:solidFill>
                            <a:srgbClr val="000000"/>
                          </a:solidFill>
                          <a:effectLst/>
                          <a:latin typeface="+mn-lt"/>
                          <a:ea typeface="+mn-ea"/>
                          <a:cs typeface="+mn-ea"/>
                          <a:sym typeface="+mn-lt"/>
                        </a:rPr>
                        <a:t>49422</a:t>
                      </a:r>
                      <a:r>
                        <a:rPr lang="zh-CN" altLang="en-US" sz="900" b="0" i="0" u="none" strike="noStrike">
                          <a:solidFill>
                            <a:srgbClr val="000000"/>
                          </a:solidFill>
                          <a:effectLst/>
                          <a:latin typeface="+mn-lt"/>
                          <a:ea typeface="+mn-ea"/>
                          <a:cs typeface="+mn-ea"/>
                          <a:sym typeface="+mn-lt"/>
                        </a:rPr>
                        <a:t>、毛坯洋房</a:t>
                      </a:r>
                      <a:r>
                        <a:rPr lang="en-US" altLang="zh-CN" sz="900" b="0" i="0" u="none" strike="noStrike">
                          <a:solidFill>
                            <a:srgbClr val="000000"/>
                          </a:solidFill>
                          <a:effectLst/>
                          <a:latin typeface="+mn-lt"/>
                          <a:ea typeface="+mn-ea"/>
                          <a:cs typeface="+mn-ea"/>
                          <a:sym typeface="+mn-lt"/>
                        </a:rPr>
                        <a:t>47476</a:t>
                      </a:r>
                      <a:r>
                        <a:rPr lang="zh-CN" altLang="en-US" sz="900" b="0" i="0" u="none" strike="noStrike">
                          <a:solidFill>
                            <a:srgbClr val="000000"/>
                          </a:solidFill>
                          <a:effectLst/>
                          <a:latin typeface="+mn-lt"/>
                          <a:ea typeface="+mn-ea"/>
                          <a:cs typeface="+mn-ea"/>
                          <a:sym typeface="+mn-lt"/>
                        </a:rPr>
                        <a:t>、联排</a:t>
                      </a:r>
                      <a:r>
                        <a:rPr lang="en-US" altLang="zh-CN" sz="900" b="0" i="0" u="none" strike="noStrike">
                          <a:solidFill>
                            <a:srgbClr val="000000"/>
                          </a:solidFill>
                          <a:effectLst/>
                          <a:latin typeface="+mn-lt"/>
                          <a:ea typeface="+mn-ea"/>
                          <a:cs typeface="+mn-ea"/>
                          <a:sym typeface="+mn-lt"/>
                        </a:rPr>
                        <a:t>62327</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41903205"/>
                  </a:ext>
                </a:extLst>
              </a:tr>
              <a:tr h="235972">
                <a:tc vMerge="1">
                  <a:txBody>
                    <a:bodyPr/>
                    <a:lstStyle/>
                    <a:p>
                      <a:endParaRPr lang="zh-CN" altLang="en-US"/>
                    </a:p>
                  </a:txBody>
                  <a:tcPr/>
                </a:tc>
                <a:tc>
                  <a:txBody>
                    <a:bodyPr/>
                    <a:lstStyle/>
                    <a:p>
                      <a:pPr algn="ctr" fontAlgn="ctr"/>
                      <a:r>
                        <a:rPr lang="en-US" altLang="zh-CN" sz="900" b="0" i="0" u="none" strike="noStrike" dirty="0">
                          <a:solidFill>
                            <a:srgbClr val="000000"/>
                          </a:solidFill>
                          <a:effectLst/>
                          <a:latin typeface="+mn-lt"/>
                          <a:ea typeface="+mn-ea"/>
                          <a:cs typeface="+mn-ea"/>
                          <a:sym typeface="+mn-lt"/>
                        </a:rPr>
                        <a:t>2023</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3</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29</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洋房、</a:t>
                      </a:r>
                      <a:r>
                        <a:rPr lang="zh-CN" altLang="en-US" sz="900" b="1" i="0" u="none" strike="noStrike" dirty="0">
                          <a:solidFill>
                            <a:srgbClr val="C00000"/>
                          </a:solidFill>
                          <a:effectLst/>
                          <a:latin typeface="+mn-lt"/>
                          <a:ea typeface="+mn-ea"/>
                          <a:cs typeface="+mn-ea"/>
                          <a:sym typeface="+mn-lt"/>
                        </a:rPr>
                        <a:t>联排</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182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162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89%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精装洋房</a:t>
                      </a:r>
                      <a:r>
                        <a:rPr lang="en-US" altLang="zh-CN" sz="900" b="0" i="0" u="none" strike="noStrike">
                          <a:solidFill>
                            <a:srgbClr val="000000"/>
                          </a:solidFill>
                          <a:effectLst/>
                          <a:latin typeface="+mn-lt"/>
                          <a:ea typeface="+mn-ea"/>
                          <a:cs typeface="+mn-ea"/>
                          <a:sym typeface="+mn-lt"/>
                        </a:rPr>
                        <a:t>49418</a:t>
                      </a:r>
                      <a:r>
                        <a:rPr lang="zh-CN" altLang="en-US" sz="900" b="0" i="0" u="none" strike="noStrike">
                          <a:solidFill>
                            <a:srgbClr val="000000"/>
                          </a:solidFill>
                          <a:effectLst/>
                          <a:latin typeface="+mn-lt"/>
                          <a:ea typeface="+mn-ea"/>
                          <a:cs typeface="+mn-ea"/>
                          <a:sym typeface="+mn-lt"/>
                        </a:rPr>
                        <a:t>、毛坯洋房</a:t>
                      </a:r>
                      <a:r>
                        <a:rPr lang="en-US" altLang="zh-CN" sz="900" b="0" i="0" u="none" strike="noStrike">
                          <a:solidFill>
                            <a:srgbClr val="000000"/>
                          </a:solidFill>
                          <a:effectLst/>
                          <a:latin typeface="+mn-lt"/>
                          <a:ea typeface="+mn-ea"/>
                          <a:cs typeface="+mn-ea"/>
                          <a:sym typeface="+mn-lt"/>
                        </a:rPr>
                        <a:t>47311</a:t>
                      </a:r>
                      <a:r>
                        <a:rPr lang="zh-CN" altLang="en-US" sz="900" b="0" i="0" u="none" strike="noStrike">
                          <a:solidFill>
                            <a:srgbClr val="000000"/>
                          </a:solidFill>
                          <a:effectLst/>
                          <a:latin typeface="+mn-lt"/>
                          <a:ea typeface="+mn-ea"/>
                          <a:cs typeface="+mn-ea"/>
                          <a:sym typeface="+mn-lt"/>
                        </a:rPr>
                        <a:t>、联排</a:t>
                      </a:r>
                      <a:r>
                        <a:rPr lang="en-US" altLang="zh-CN" sz="900" b="0" i="0" u="none" strike="noStrike">
                          <a:solidFill>
                            <a:srgbClr val="000000"/>
                          </a:solidFill>
                          <a:effectLst/>
                          <a:latin typeface="+mn-lt"/>
                          <a:ea typeface="+mn-ea"/>
                          <a:cs typeface="+mn-ea"/>
                          <a:sym typeface="+mn-lt"/>
                        </a:rPr>
                        <a:t>61049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39088081"/>
                  </a:ext>
                </a:extLst>
              </a:tr>
              <a:tr h="235972">
                <a:tc vMerge="1">
                  <a:txBody>
                    <a:bodyPr/>
                    <a:lstStyle/>
                    <a:p>
                      <a:endParaRPr lang="zh-CN" altLang="en-US"/>
                    </a:p>
                  </a:txBody>
                  <a:tcPr/>
                </a:tc>
                <a:tc>
                  <a:txBody>
                    <a:bodyPr/>
                    <a:lstStyle/>
                    <a:p>
                      <a:pPr algn="ctr" fontAlgn="ctr"/>
                      <a:r>
                        <a:rPr lang="en-US" altLang="zh-CN" sz="900" b="0" i="0" u="none" strike="noStrike" dirty="0">
                          <a:solidFill>
                            <a:srgbClr val="000000"/>
                          </a:solidFill>
                          <a:effectLst/>
                          <a:latin typeface="+mn-lt"/>
                          <a:ea typeface="+mn-ea"/>
                          <a:cs typeface="+mn-ea"/>
                          <a:sym typeface="+mn-lt"/>
                        </a:rPr>
                        <a:t>2023</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4</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28</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173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86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chemeClr val="tx1"/>
                          </a:solidFill>
                          <a:effectLst/>
                          <a:latin typeface="+mn-lt"/>
                          <a:ea typeface="+mn-ea"/>
                          <a:cs typeface="+mn-ea"/>
                          <a:sym typeface="+mn-lt"/>
                        </a:rPr>
                        <a:t>50%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精装洋房</a:t>
                      </a:r>
                      <a:r>
                        <a:rPr lang="en-US" altLang="zh-CN" sz="900" b="0" i="0" u="none" strike="noStrike">
                          <a:solidFill>
                            <a:srgbClr val="000000"/>
                          </a:solidFill>
                          <a:effectLst/>
                          <a:latin typeface="+mn-lt"/>
                          <a:ea typeface="+mn-ea"/>
                          <a:cs typeface="+mn-ea"/>
                          <a:sym typeface="+mn-lt"/>
                        </a:rPr>
                        <a:t>49411</a:t>
                      </a:r>
                      <a:r>
                        <a:rPr lang="zh-CN" altLang="en-US" sz="900" b="0" i="0" u="none" strike="noStrike">
                          <a:solidFill>
                            <a:srgbClr val="000000"/>
                          </a:solidFill>
                          <a:effectLst/>
                          <a:latin typeface="+mn-lt"/>
                          <a:ea typeface="+mn-ea"/>
                          <a:cs typeface="+mn-ea"/>
                          <a:sym typeface="+mn-lt"/>
                        </a:rPr>
                        <a:t>、毛坯洋房</a:t>
                      </a:r>
                      <a:r>
                        <a:rPr lang="en-US" altLang="zh-CN" sz="900" b="0" i="0" u="none" strike="noStrike">
                          <a:solidFill>
                            <a:srgbClr val="000000"/>
                          </a:solidFill>
                          <a:effectLst/>
                          <a:latin typeface="+mn-lt"/>
                          <a:ea typeface="+mn-ea"/>
                          <a:cs typeface="+mn-ea"/>
                          <a:sym typeface="+mn-lt"/>
                        </a:rPr>
                        <a:t>47964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14100012"/>
                  </a:ext>
                </a:extLst>
              </a:tr>
              <a:tr h="147866">
                <a:tc vMerge="1">
                  <a:txBody>
                    <a:bodyPr/>
                    <a:lstStyle/>
                    <a:p>
                      <a:endParaRPr lang="zh-CN" altLang="en-US"/>
                    </a:p>
                  </a:txBody>
                  <a:tcPr/>
                </a:tc>
                <a:tc>
                  <a:txBody>
                    <a:bodyPr/>
                    <a:lstStyle/>
                    <a:p>
                      <a:pPr algn="ctr" fontAlgn="ctr"/>
                      <a:r>
                        <a:rPr lang="en-US" altLang="zh-CN" sz="900" b="0" i="0" u="none" strike="noStrike" dirty="0">
                          <a:solidFill>
                            <a:srgbClr val="000000"/>
                          </a:solidFill>
                          <a:effectLst/>
                          <a:latin typeface="+mn-lt"/>
                          <a:ea typeface="+mn-ea"/>
                          <a:cs typeface="+mn-ea"/>
                          <a:sym typeface="+mn-lt"/>
                        </a:rPr>
                        <a:t>2024</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4</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16</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16%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毛坯洋房</a:t>
                      </a:r>
                      <a:r>
                        <a:rPr lang="en-US" altLang="zh-CN" sz="900" b="0" i="0" u="none" strike="noStrike" dirty="0">
                          <a:solidFill>
                            <a:srgbClr val="000000"/>
                          </a:solidFill>
                          <a:effectLst/>
                          <a:latin typeface="+mn-lt"/>
                          <a:ea typeface="+mn-ea"/>
                          <a:cs typeface="+mn-ea"/>
                          <a:sym typeface="+mn-lt"/>
                        </a:rPr>
                        <a:t>47272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72378111"/>
                  </a:ext>
                </a:extLst>
              </a:tr>
              <a:tr h="147866">
                <a:tc rowSpan="3">
                  <a:txBody>
                    <a:bodyPr/>
                    <a:lstStyle/>
                    <a:p>
                      <a:pPr algn="ctr" fontAlgn="ctr"/>
                      <a:r>
                        <a:rPr lang="zh-CN" altLang="en-US" sz="900" b="1" i="0" u="none" strike="noStrike" dirty="0">
                          <a:solidFill>
                            <a:srgbClr val="000000"/>
                          </a:solidFill>
                          <a:effectLst/>
                          <a:latin typeface="+mn-lt"/>
                          <a:ea typeface="+mn-ea"/>
                          <a:cs typeface="+mn-ea"/>
                          <a:sym typeface="+mn-lt"/>
                        </a:rPr>
                        <a:t>中铁建</a:t>
                      </a:r>
                      <a:r>
                        <a:rPr lang="en-US" altLang="zh-CN" sz="900" b="1" i="0" u="none" strike="noStrike" dirty="0">
                          <a:solidFill>
                            <a:srgbClr val="000000"/>
                          </a:solidFill>
                          <a:effectLst/>
                          <a:latin typeface="+mn-lt"/>
                          <a:ea typeface="+mn-ea"/>
                          <a:cs typeface="+mn-ea"/>
                          <a:sym typeface="+mn-lt"/>
                        </a:rPr>
                        <a:t>&amp;</a:t>
                      </a:r>
                      <a:r>
                        <a:rPr lang="zh-CN" altLang="en-US" sz="900" b="1" i="0" u="none" strike="noStrike" dirty="0">
                          <a:solidFill>
                            <a:srgbClr val="000000"/>
                          </a:solidFill>
                          <a:effectLst/>
                          <a:latin typeface="+mn-lt"/>
                          <a:ea typeface="+mn-ea"/>
                          <a:cs typeface="+mn-ea"/>
                          <a:sym typeface="+mn-lt"/>
                        </a:rPr>
                        <a:t>金地星樾云栖</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2022</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484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405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84%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48090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13025660"/>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2023</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3</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29</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210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210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48252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74526390"/>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3</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19</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92%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47294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44902916"/>
                  </a:ext>
                </a:extLst>
              </a:tr>
              <a:tr h="147866">
                <a:tc rowSpan="11">
                  <a:txBody>
                    <a:bodyPr/>
                    <a:lstStyle/>
                    <a:p>
                      <a:pPr algn="ctr" fontAlgn="ctr"/>
                      <a:r>
                        <a:rPr lang="zh-CN" altLang="en-US" sz="900" b="1" i="0" u="none" strike="noStrike" dirty="0">
                          <a:solidFill>
                            <a:srgbClr val="000000"/>
                          </a:solidFill>
                          <a:effectLst/>
                          <a:latin typeface="+mn-lt"/>
                          <a:ea typeface="+mn-ea"/>
                          <a:cs typeface="+mn-ea"/>
                          <a:sym typeface="+mn-lt"/>
                        </a:rPr>
                        <a:t>招商时代潮派（在售）</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6</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49701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07258396"/>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7</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49500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6229835"/>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9</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102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44%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49803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65072002"/>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10</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146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51075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15854070"/>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11</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136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51664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9953548"/>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160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90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chemeClr val="tx1"/>
                          </a:solidFill>
                          <a:effectLst/>
                          <a:latin typeface="+mn-lt"/>
                          <a:ea typeface="+mn-ea"/>
                          <a:cs typeface="+mn-ea"/>
                          <a:sym typeface="+mn-lt"/>
                        </a:rPr>
                        <a:t>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53168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89865156"/>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16</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153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52377</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15140149"/>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3</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30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81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51086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04012127"/>
                  </a:ext>
                </a:extLst>
              </a:tr>
              <a:tr h="147866">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5</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133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11%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50756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59792413"/>
                  </a:ext>
                </a:extLst>
              </a:tr>
              <a:tr h="147866">
                <a:tc vMerge="1">
                  <a:txBody>
                    <a:bodyPr/>
                    <a:lstStyle/>
                    <a:p>
                      <a:endParaRPr lang="zh-CN" altLang="en-US"/>
                    </a:p>
                  </a:txBody>
                  <a:tcPr/>
                </a:tc>
                <a:tc>
                  <a:txBody>
                    <a:bodyPr/>
                    <a:lstStyle/>
                    <a:p>
                      <a:pPr algn="ctr" fontAlgn="ct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6</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29</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a:solidFill>
                            <a:srgbClr val="000000"/>
                          </a:solidFill>
                          <a:effectLst/>
                          <a:latin typeface="+mn-lt"/>
                          <a:ea typeface="+mn-ea"/>
                          <a:cs typeface="+mn-ea"/>
                          <a:sym typeface="+mn-lt"/>
                        </a:rPr>
                        <a:t>238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52743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914722593"/>
                  </a:ext>
                </a:extLst>
              </a:tr>
              <a:tr h="147866">
                <a:tc vMerge="1">
                  <a:txBody>
                    <a:bodyPr/>
                    <a:lstStyle/>
                    <a:p>
                      <a:pPr algn="ctr" fontAlgn="ctr"/>
                      <a:endParaRPr lang="zh-CN" altLang="en-US" sz="700" b="1" i="0" u="none" strike="noStrike" dirty="0">
                        <a:solidFill>
                          <a:srgbClr val="000000"/>
                        </a:solidFill>
                        <a:effectLst/>
                        <a:latin typeface="+mn-lt"/>
                        <a:ea typeface="+mn-ea"/>
                        <a:cs typeface="+mn-ea"/>
                        <a:sym typeface="+mn-lt"/>
                      </a:endParaRP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12</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24</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中高层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108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1" i="0" u="none" strike="noStrike" dirty="0">
                          <a:solidFill>
                            <a:srgbClr val="00B050"/>
                          </a:solidFill>
                          <a:effectLst/>
                          <a:latin typeface="+mn-lt"/>
                          <a:ea typeface="+mn-ea"/>
                          <a:cs typeface="+mn-ea"/>
                          <a:sym typeface="+mn-lt"/>
                        </a:rPr>
                        <a:t>平推</a:t>
                      </a:r>
                      <a:endParaRPr lang="en-US" altLang="zh-CN" sz="900" b="1" i="0" u="none" strike="noStrike" dirty="0">
                        <a:solidFill>
                          <a:srgbClr val="00B050"/>
                        </a:solidFill>
                        <a:effectLst/>
                        <a:latin typeface="+mn-lt"/>
                        <a:ea typeface="+mn-ea"/>
                        <a:cs typeface="+mn-ea"/>
                        <a:sym typeface="+mn-lt"/>
                      </a:endParaRP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50105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08504498"/>
                  </a:ext>
                </a:extLst>
              </a:tr>
              <a:tr h="235972">
                <a:tc>
                  <a:txBody>
                    <a:bodyPr/>
                    <a:lstStyle/>
                    <a:p>
                      <a:pPr algn="ctr" fontAlgn="ctr"/>
                      <a:r>
                        <a:rPr lang="zh-CN" altLang="en-US" sz="900" b="1" i="0" u="none" strike="noStrike" dirty="0">
                          <a:solidFill>
                            <a:srgbClr val="000000"/>
                          </a:solidFill>
                          <a:effectLst/>
                          <a:latin typeface="+mn-lt"/>
                          <a:ea typeface="+mn-ea"/>
                          <a:cs typeface="+mn-ea"/>
                          <a:sym typeface="+mn-lt"/>
                        </a:rPr>
                        <a:t>润和雅苑（在售）</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4</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25</a:t>
                      </a:r>
                      <a:r>
                        <a:rPr lang="zh-CN" altLang="en-US" sz="9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131</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平推</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1" i="0" u="none" strike="noStrike" dirty="0">
                          <a:solidFill>
                            <a:srgbClr val="00B050"/>
                          </a:solidFill>
                          <a:effectLst/>
                          <a:latin typeface="+mn-lt"/>
                          <a:ea typeface="+mn-ea"/>
                          <a:cs typeface="+mn-ea"/>
                          <a:sym typeface="+mn-lt"/>
                        </a:rPr>
                        <a:t>平推</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46389</a:t>
                      </a:r>
                      <a:r>
                        <a:rPr lang="zh-CN" altLang="en-US" sz="900" b="0" i="0" u="none" strike="noStrike" dirty="0">
                          <a:solidFill>
                            <a:srgbClr val="000000"/>
                          </a:solidFill>
                          <a:effectLst/>
                          <a:latin typeface="+mn-lt"/>
                          <a:ea typeface="+mn-ea"/>
                          <a:cs typeface="+mn-ea"/>
                          <a:sym typeface="+mn-lt"/>
                        </a:rPr>
                        <a:t>毛坯</a:t>
                      </a:r>
                      <a:endParaRPr lang="en-US" altLang="zh-CN" sz="90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36610562"/>
                  </a:ext>
                </a:extLst>
              </a:tr>
            </a:tbl>
          </a:graphicData>
        </a:graphic>
      </p:graphicFrame>
      <p:sp>
        <p:nvSpPr>
          <p:cNvPr id="21" name="文本占位符 3">
            <a:extLst>
              <a:ext uri="{FF2B5EF4-FFF2-40B4-BE49-F238E27FC236}">
                <a16:creationId xmlns:a16="http://schemas.microsoft.com/office/drawing/2014/main" id="{A3395FDB-1AB7-4B12-A55B-8E6BACBEE719}"/>
              </a:ext>
            </a:extLst>
          </p:cNvPr>
          <p:cNvSpPr txBox="1"/>
          <p:nvPr/>
        </p:nvSpPr>
        <p:spPr bwMode="auto">
          <a:xfrm>
            <a:off x="6640736" y="2046488"/>
            <a:ext cx="4129548" cy="37741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marL="257175" indent="-257175" algn="l" rtl="0" eaLnBrk="1" fontAlgn="base" hangingPunct="1">
              <a:lnSpc>
                <a:spcPct val="200000"/>
              </a:lnSpc>
              <a:spcBef>
                <a:spcPct val="20000"/>
              </a:spcBef>
              <a:spcAft>
                <a:spcPct val="0"/>
              </a:spcAft>
              <a:buSzPct val="80000"/>
              <a:buFont typeface="Wingdings" panose="05000000000000000000" pitchFamily="2" charset="2"/>
              <a:buChar char="n"/>
              <a:defRPr sz="2400">
                <a:solidFill>
                  <a:schemeClr val="tx1"/>
                </a:solidFill>
                <a:latin typeface="+mn-lt"/>
                <a:ea typeface="+mn-ea"/>
                <a:cs typeface="+mn-cs"/>
              </a:defRPr>
            </a:lvl1pPr>
            <a:lvl2pPr marL="557530" indent="-214630" algn="l" rtl="0" eaLnBrk="1" fontAlgn="base" hangingPunct="1">
              <a:lnSpc>
                <a:spcPct val="200000"/>
              </a:lnSpc>
              <a:spcBef>
                <a:spcPct val="20000"/>
              </a:spcBef>
              <a:spcAft>
                <a:spcPct val="0"/>
              </a:spcAft>
              <a:buSzPct val="80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lnSpc>
                <a:spcPct val="200000"/>
              </a:lnSpc>
              <a:spcBef>
                <a:spcPct val="20000"/>
              </a:spcBef>
              <a:spcAft>
                <a:spcPct val="0"/>
              </a:spcAft>
              <a:buFont typeface="Wingdings" panose="05000000000000000000" pitchFamily="2" charset="2"/>
              <a:buChar char="ü"/>
              <a:defRPr sz="1200">
                <a:solidFill>
                  <a:schemeClr val="tx1"/>
                </a:solidFill>
                <a:latin typeface="+mn-lt"/>
                <a:ea typeface="+mn-ea"/>
              </a:defRPr>
            </a:lvl3pPr>
            <a:lvl4pPr marL="1200150" indent="-171450" algn="l" rtl="0" eaLnBrk="1" fontAlgn="base" hangingPunct="1">
              <a:lnSpc>
                <a:spcPct val="200000"/>
              </a:lnSpc>
              <a:spcBef>
                <a:spcPct val="20000"/>
              </a:spcBef>
              <a:spcAft>
                <a:spcPct val="0"/>
              </a:spcAft>
              <a:buFont typeface="Wingdings" panose="05000000000000000000" pitchFamily="2" charset="2"/>
              <a:buChar char="n"/>
              <a:defRPr sz="1050">
                <a:solidFill>
                  <a:schemeClr val="tx1"/>
                </a:solidFill>
                <a:latin typeface="+mn-lt"/>
                <a:ea typeface="+mn-ea"/>
              </a:defRPr>
            </a:lvl4pPr>
            <a:lvl5pPr marL="15430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5pPr>
            <a:lvl6pPr marL="18859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6pPr>
            <a:lvl7pPr marL="22288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7pPr>
            <a:lvl8pPr marL="25717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8pPr>
            <a:lvl9pPr marL="29146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9pPr>
          </a:lstStyle>
          <a:p>
            <a:pPr marL="0" marR="0" lvl="0" indent="0" algn="ctr" defTabSz="914400" rtl="0" eaLnBrk="1" fontAlgn="base" latinLnBrk="0" hangingPunct="1">
              <a:lnSpc>
                <a:spcPct val="150000"/>
              </a:lnSpc>
              <a:spcBef>
                <a:spcPts val="0"/>
              </a:spcBef>
              <a:spcAft>
                <a:spcPct val="0"/>
              </a:spcAft>
              <a:buClrTx/>
              <a:buSzTx/>
              <a:buFont typeface="Wingdings" panose="05000000000000000000" pitchFamily="2" charset="2"/>
              <a:buNone/>
              <a:tabLst/>
              <a:defRPr/>
            </a:pPr>
            <a:r>
              <a:rPr kumimoji="0" lang="zh-CN" altLang="en-US" sz="1400" b="1" i="0" u="none" strike="noStrike" kern="0" cap="none" spc="0" normalizeH="0" baseline="0" noProof="0" dirty="0">
                <a:ln>
                  <a:noFill/>
                </a:ln>
                <a:effectLst/>
                <a:uLnTx/>
                <a:uFillTx/>
                <a:cs typeface="+mn-ea"/>
                <a:sym typeface="+mn-lt"/>
              </a:rPr>
              <a:t>泗泾板块近三年开盘项目及销售一揽</a:t>
            </a:r>
            <a:endParaRPr kumimoji="0" lang="en-US" altLang="zh-CN" sz="1400" b="1" i="0" u="none" strike="noStrike" kern="0" cap="none" spc="0" normalizeH="0" baseline="0" noProof="0" dirty="0">
              <a:ln>
                <a:noFill/>
              </a:ln>
              <a:effectLst/>
              <a:uLnTx/>
              <a:uFillTx/>
              <a:cs typeface="+mn-ea"/>
              <a:sym typeface="+mn-lt"/>
            </a:endParaRPr>
          </a:p>
        </p:txBody>
      </p:sp>
      <p:graphicFrame>
        <p:nvGraphicFramePr>
          <p:cNvPr id="23" name="图表 22">
            <a:extLst>
              <a:ext uri="{FF2B5EF4-FFF2-40B4-BE49-F238E27FC236}">
                <a16:creationId xmlns:a16="http://schemas.microsoft.com/office/drawing/2014/main" id="{6E43CDC6-625F-4367-B66B-25E39023C2E1}"/>
              </a:ext>
            </a:extLst>
          </p:cNvPr>
          <p:cNvGraphicFramePr>
            <a:graphicFrameLocks/>
          </p:cNvGraphicFramePr>
          <p:nvPr>
            <p:extLst>
              <p:ext uri="{D42A27DB-BD31-4B8C-83A1-F6EECF244321}">
                <p14:modId xmlns:p14="http://schemas.microsoft.com/office/powerpoint/2010/main" val="2394332329"/>
              </p:ext>
            </p:extLst>
          </p:nvPr>
        </p:nvGraphicFramePr>
        <p:xfrm>
          <a:off x="442384" y="2199455"/>
          <a:ext cx="5230627" cy="4082203"/>
        </p:xfrm>
        <a:graphic>
          <a:graphicData uri="http://schemas.openxmlformats.org/drawingml/2006/chart">
            <c:chart xmlns:c="http://schemas.openxmlformats.org/drawingml/2006/chart" xmlns:r="http://schemas.openxmlformats.org/officeDocument/2006/relationships" r:id="rId3"/>
          </a:graphicData>
        </a:graphic>
      </p:graphicFrame>
      <p:sp>
        <p:nvSpPr>
          <p:cNvPr id="25" name="矩形 24">
            <a:extLst>
              <a:ext uri="{FF2B5EF4-FFF2-40B4-BE49-F238E27FC236}">
                <a16:creationId xmlns:a16="http://schemas.microsoft.com/office/drawing/2014/main" id="{DB09CB71-452D-480F-B0DE-30E28CB13453}"/>
              </a:ext>
            </a:extLst>
          </p:cNvPr>
          <p:cNvSpPr/>
          <p:nvPr/>
        </p:nvSpPr>
        <p:spPr>
          <a:xfrm>
            <a:off x="4256227" y="3704748"/>
            <a:ext cx="964287" cy="523220"/>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招商</a:t>
            </a:r>
            <a:r>
              <a:rPr lang="en-US" altLang="zh-CN" sz="700" dirty="0">
                <a:cs typeface="+mn-ea"/>
                <a:sym typeface="+mn-lt"/>
              </a:rPr>
              <a:t>·</a:t>
            </a:r>
            <a:r>
              <a:rPr lang="zh-CN" altLang="en-US" sz="700" dirty="0">
                <a:cs typeface="+mn-ea"/>
                <a:sym typeface="+mn-lt"/>
              </a:rPr>
              <a:t>时代潮派</a:t>
            </a:r>
            <a:endParaRPr lang="en-US" altLang="zh-CN" sz="700" dirty="0">
              <a:cs typeface="+mn-ea"/>
              <a:sym typeface="+mn-lt"/>
            </a:endParaRPr>
          </a:p>
          <a:p>
            <a:r>
              <a:rPr lang="zh-CN" altLang="en-US" sz="700" dirty="0">
                <a:cs typeface="+mn-ea"/>
                <a:sym typeface="+mn-lt"/>
              </a:rPr>
              <a:t>中国铁建花语天境</a:t>
            </a:r>
            <a:endParaRPr lang="en-US" altLang="zh-CN" sz="700" dirty="0">
              <a:cs typeface="+mn-ea"/>
              <a:sym typeface="+mn-lt"/>
            </a:endParaRPr>
          </a:p>
          <a:p>
            <a:r>
              <a:rPr lang="zh-CN" altLang="en-US" sz="700" dirty="0">
                <a:cs typeface="+mn-ea"/>
                <a:sym typeface="+mn-lt"/>
              </a:rPr>
              <a:t>中国铁建星樾云栖</a:t>
            </a:r>
          </a:p>
        </p:txBody>
      </p:sp>
      <p:sp>
        <p:nvSpPr>
          <p:cNvPr id="26" name="矩形 25">
            <a:extLst>
              <a:ext uri="{FF2B5EF4-FFF2-40B4-BE49-F238E27FC236}">
                <a16:creationId xmlns:a16="http://schemas.microsoft.com/office/drawing/2014/main" id="{E74BA68E-4544-46A3-8C82-47043B1C18F7}"/>
              </a:ext>
            </a:extLst>
          </p:cNvPr>
          <p:cNvSpPr/>
          <p:nvPr/>
        </p:nvSpPr>
        <p:spPr>
          <a:xfrm>
            <a:off x="4682478" y="4255571"/>
            <a:ext cx="964283" cy="415498"/>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招商</a:t>
            </a:r>
            <a:r>
              <a:rPr lang="en-US" altLang="zh-CN" sz="700" dirty="0">
                <a:cs typeface="+mn-ea"/>
                <a:sym typeface="+mn-lt"/>
              </a:rPr>
              <a:t>·</a:t>
            </a:r>
            <a:r>
              <a:rPr lang="zh-CN" altLang="en-US" sz="700" dirty="0">
                <a:cs typeface="+mn-ea"/>
                <a:sym typeface="+mn-lt"/>
              </a:rPr>
              <a:t>时代潮派</a:t>
            </a:r>
            <a:endParaRPr lang="en-US" altLang="zh-CN" sz="700" dirty="0">
              <a:cs typeface="+mn-ea"/>
              <a:sym typeface="+mn-lt"/>
            </a:endParaRPr>
          </a:p>
          <a:p>
            <a:r>
              <a:rPr lang="zh-CN" altLang="en-US" sz="700" dirty="0">
                <a:cs typeface="+mn-ea"/>
                <a:sym typeface="+mn-lt"/>
              </a:rPr>
              <a:t>润和雅苑</a:t>
            </a:r>
          </a:p>
        </p:txBody>
      </p:sp>
      <p:sp>
        <p:nvSpPr>
          <p:cNvPr id="27" name="矩形 26">
            <a:extLst>
              <a:ext uri="{FF2B5EF4-FFF2-40B4-BE49-F238E27FC236}">
                <a16:creationId xmlns:a16="http://schemas.microsoft.com/office/drawing/2014/main" id="{414A3B95-24DC-4D50-BFA5-5A63411BA642}"/>
              </a:ext>
            </a:extLst>
          </p:cNvPr>
          <p:cNvSpPr/>
          <p:nvPr/>
        </p:nvSpPr>
        <p:spPr>
          <a:xfrm>
            <a:off x="3795879" y="3121004"/>
            <a:ext cx="964287" cy="523220"/>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泗水和鸣</a:t>
            </a:r>
          </a:p>
          <a:p>
            <a:r>
              <a:rPr lang="zh-CN" altLang="en-US" sz="700" dirty="0">
                <a:cs typeface="+mn-ea"/>
                <a:sym typeface="+mn-lt"/>
              </a:rPr>
              <a:t>中国铁建花语天境</a:t>
            </a:r>
            <a:endParaRPr lang="en-US" altLang="zh-CN" sz="700" dirty="0">
              <a:cs typeface="+mn-ea"/>
              <a:sym typeface="+mn-lt"/>
            </a:endParaRPr>
          </a:p>
          <a:p>
            <a:r>
              <a:rPr lang="zh-CN" altLang="en-US" sz="700" dirty="0">
                <a:cs typeface="+mn-ea"/>
                <a:sym typeface="+mn-lt"/>
              </a:rPr>
              <a:t>中国铁建星樾云栖</a:t>
            </a:r>
          </a:p>
        </p:txBody>
      </p:sp>
      <p:cxnSp>
        <p:nvCxnSpPr>
          <p:cNvPr id="28" name="直接连接符 27">
            <a:extLst>
              <a:ext uri="{FF2B5EF4-FFF2-40B4-BE49-F238E27FC236}">
                <a16:creationId xmlns:a16="http://schemas.microsoft.com/office/drawing/2014/main" id="{45965FC2-43AC-4575-9355-94CF1FE65D7D}"/>
              </a:ext>
            </a:extLst>
          </p:cNvPr>
          <p:cNvCxnSpPr>
            <a:cxnSpLocks/>
          </p:cNvCxnSpPr>
          <p:nvPr/>
        </p:nvCxnSpPr>
        <p:spPr>
          <a:xfrm>
            <a:off x="4180494" y="3644224"/>
            <a:ext cx="0" cy="1133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0D2DE34-22A9-45F4-8D9E-CBE7A69FC433}"/>
              </a:ext>
            </a:extLst>
          </p:cNvPr>
          <p:cNvCxnSpPr>
            <a:cxnSpLocks/>
          </p:cNvCxnSpPr>
          <p:nvPr/>
        </p:nvCxnSpPr>
        <p:spPr>
          <a:xfrm flipH="1">
            <a:off x="4609322" y="4218387"/>
            <a:ext cx="1" cy="2509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77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a:ext uri="{FF2B5EF4-FFF2-40B4-BE49-F238E27FC236}">
                <a16:creationId xmlns:a16="http://schemas.microsoft.com/office/drawing/2014/main" id="{5AB258E5-190E-4CE5-A278-45A200D77C87}"/>
              </a:ext>
            </a:extLst>
          </p:cNvPr>
          <p:cNvSpPr>
            <a:spLocks noGrp="1"/>
          </p:cNvSpPr>
          <p:nvPr>
            <p:ph type="title"/>
          </p:nvPr>
        </p:nvSpPr>
        <p:spPr>
          <a:xfrm>
            <a:off x="442385" y="41008"/>
            <a:ext cx="9048749" cy="581304"/>
          </a:xfrm>
        </p:spPr>
        <p:txBody>
          <a:bodyPr/>
          <a:lstStyle/>
          <a:p>
            <a:r>
              <a:rPr lang="en-US" altLang="zh-CN" sz="1600" dirty="0">
                <a:latin typeface="+mn-lt"/>
                <a:ea typeface="+mn-ea"/>
                <a:cs typeface="+mn-ea"/>
                <a:sym typeface="+mn-lt"/>
              </a:rPr>
              <a:t>2.6 </a:t>
            </a:r>
            <a:r>
              <a:rPr lang="zh-CN" altLang="en-US" sz="1600" dirty="0">
                <a:latin typeface="+mn-lt"/>
                <a:ea typeface="+mn-ea"/>
                <a:cs typeface="+mn-ea"/>
                <a:sym typeface="+mn-lt"/>
              </a:rPr>
              <a:t>洞泾板块：近三年洞泾板块</a:t>
            </a:r>
            <a:r>
              <a:rPr lang="en-US" altLang="zh-CN" sz="1600" dirty="0">
                <a:latin typeface="+mn-lt"/>
                <a:ea typeface="+mn-ea"/>
                <a:cs typeface="+mn-ea"/>
                <a:sym typeface="+mn-lt"/>
              </a:rPr>
              <a:t>6</a:t>
            </a:r>
            <a:r>
              <a:rPr lang="zh-CN" altLang="en-US" sz="1600" dirty="0">
                <a:latin typeface="+mn-lt"/>
                <a:ea typeface="+mn-ea"/>
                <a:cs typeface="+mn-ea"/>
                <a:sym typeface="+mn-lt"/>
              </a:rPr>
              <a:t>盘供应均为高低配（公寓</a:t>
            </a:r>
            <a:r>
              <a:rPr lang="en-US" altLang="zh-CN" sz="1600" dirty="0">
                <a:latin typeface="+mn-lt"/>
                <a:ea typeface="+mn-ea"/>
                <a:cs typeface="+mn-ea"/>
                <a:sym typeface="+mn-lt"/>
              </a:rPr>
              <a:t>+</a:t>
            </a:r>
            <a:r>
              <a:rPr lang="zh-CN" altLang="en-US" sz="1600" dirty="0">
                <a:latin typeface="+mn-lt"/>
                <a:ea typeface="+mn-ea"/>
                <a:cs typeface="+mn-ea"/>
                <a:sym typeface="+mn-lt"/>
              </a:rPr>
              <a:t>别墅）项目，仅保利项目踩准低密度产品新规窗口期实现热销，但同时大幅消耗了低密改善客户</a:t>
            </a:r>
          </a:p>
        </p:txBody>
      </p:sp>
      <p:sp>
        <p:nvSpPr>
          <p:cNvPr id="19" name="内容占位符 2">
            <a:extLst>
              <a:ext uri="{FF2B5EF4-FFF2-40B4-BE49-F238E27FC236}">
                <a16:creationId xmlns:a16="http://schemas.microsoft.com/office/drawing/2014/main" id="{B3F30D2E-658E-4CDD-B61B-EDD4301A5319}"/>
              </a:ext>
            </a:extLst>
          </p:cNvPr>
          <p:cNvSpPr>
            <a:spLocks noGrp="1"/>
          </p:cNvSpPr>
          <p:nvPr>
            <p:ph idx="1"/>
          </p:nvPr>
        </p:nvSpPr>
        <p:spPr>
          <a:xfrm>
            <a:off x="609601" y="730796"/>
            <a:ext cx="10972800" cy="1011367"/>
          </a:xfrm>
        </p:spPr>
        <p:txBody>
          <a:bodyPr/>
          <a:lstStyle/>
          <a:p>
            <a:pPr lvl="0">
              <a:lnSpc>
                <a:spcPct val="150000"/>
              </a:lnSpc>
              <a:spcBef>
                <a:spcPts val="0"/>
              </a:spcBef>
              <a:buSzTx/>
              <a:defRPr/>
            </a:pPr>
            <a:r>
              <a:rPr lang="zh-CN" altLang="en-US" kern="0" dirty="0">
                <a:latin typeface="+mn-lt"/>
                <a:ea typeface="+mn-ea"/>
                <a:cs typeface="+mn-ea"/>
                <a:sym typeface="+mn-lt"/>
              </a:rPr>
              <a:t>洞泾板块为价值发展中板块，</a:t>
            </a:r>
            <a:r>
              <a:rPr lang="en-US" altLang="zh-CN" kern="0" dirty="0">
                <a:solidFill>
                  <a:schemeClr val="tx1"/>
                </a:solidFill>
                <a:latin typeface="+mn-lt"/>
                <a:ea typeface="+mn-ea"/>
                <a:cs typeface="+mn-ea"/>
                <a:sym typeface="+mn-lt"/>
              </a:rPr>
              <a:t>24-25</a:t>
            </a:r>
            <a:r>
              <a:rPr lang="zh-CN" altLang="en-US" kern="0" dirty="0">
                <a:solidFill>
                  <a:schemeClr val="tx1"/>
                </a:solidFill>
                <a:latin typeface="+mn-lt"/>
                <a:ea typeface="+mn-ea"/>
                <a:cs typeface="+mn-ea"/>
                <a:sym typeface="+mn-lt"/>
              </a:rPr>
              <a:t>年</a:t>
            </a:r>
            <a:r>
              <a:rPr lang="en-US" altLang="zh-CN" kern="0" dirty="0">
                <a:solidFill>
                  <a:schemeClr val="tx1"/>
                </a:solidFill>
                <a:latin typeface="+mn-lt"/>
                <a:ea typeface="+mn-ea"/>
                <a:cs typeface="+mn-ea"/>
                <a:sym typeface="+mn-lt"/>
              </a:rPr>
              <a:t>5</a:t>
            </a:r>
            <a:r>
              <a:rPr lang="zh-CN" altLang="en-US" kern="0" dirty="0">
                <a:solidFill>
                  <a:schemeClr val="tx1"/>
                </a:solidFill>
                <a:latin typeface="+mn-lt"/>
                <a:ea typeface="+mn-ea"/>
                <a:cs typeface="+mn-ea"/>
                <a:sym typeface="+mn-lt"/>
              </a:rPr>
              <a:t>盘新盘集中供应，其中保利西郊和煦项目</a:t>
            </a:r>
            <a:r>
              <a:rPr lang="en-US" altLang="zh-CN" kern="0" dirty="0">
                <a:solidFill>
                  <a:schemeClr val="tx1"/>
                </a:solidFill>
                <a:latin typeface="+mn-lt"/>
                <a:ea typeface="+mn-ea"/>
                <a:cs typeface="+mn-ea"/>
                <a:sym typeface="+mn-lt"/>
              </a:rPr>
              <a:t>1-2</a:t>
            </a:r>
            <a:r>
              <a:rPr lang="zh-CN" altLang="en-US" kern="0" dirty="0">
                <a:solidFill>
                  <a:schemeClr val="tx1"/>
                </a:solidFill>
                <a:latin typeface="+mn-lt"/>
                <a:ea typeface="+mn-ea"/>
                <a:cs typeface="+mn-ea"/>
                <a:sym typeface="+mn-lt"/>
              </a:rPr>
              <a:t>期实现热销，其他项目首开去化不佳，平推为主。</a:t>
            </a:r>
          </a:p>
          <a:p>
            <a:pPr>
              <a:lnSpc>
                <a:spcPct val="150000"/>
              </a:lnSpc>
              <a:spcBef>
                <a:spcPts val="0"/>
              </a:spcBef>
              <a:buSzTx/>
              <a:defRPr/>
            </a:pPr>
            <a:r>
              <a:rPr lang="zh-CN" altLang="en-US" kern="0" dirty="0">
                <a:latin typeface="+mn-lt"/>
                <a:ea typeface="+mn-ea"/>
                <a:cs typeface="+mn-ea"/>
                <a:sym typeface="+mn-lt"/>
              </a:rPr>
              <a:t>板块中</a:t>
            </a:r>
            <a:r>
              <a:rPr lang="zh-CN" altLang="en-US" kern="0" dirty="0">
                <a:solidFill>
                  <a:srgbClr val="C00000"/>
                </a:solidFill>
                <a:latin typeface="+mn-lt"/>
                <a:ea typeface="+mn-ea"/>
                <a:cs typeface="+mn-ea"/>
                <a:sym typeface="+mn-lt"/>
              </a:rPr>
              <a:t>高低配项目居多，楼盘均包含叠加、联排低密业态</a:t>
            </a:r>
            <a:r>
              <a:rPr lang="zh-CN" altLang="en-US" kern="0" dirty="0">
                <a:latin typeface="+mn-lt"/>
                <a:ea typeface="+mn-ea"/>
                <a:cs typeface="+mn-ea"/>
                <a:sym typeface="+mn-lt"/>
              </a:rPr>
              <a:t>，吸附了泗泾、洞泾地缘及上游沿着地铁外溢的刚需刚改客流，保利西郊和煦一期和二期领墅项目临近规划地铁站点，依赖低容积率收割改善客群，实现热销</a:t>
            </a:r>
            <a:r>
              <a:rPr lang="zh-CN" altLang="en-US" dirty="0">
                <a:solidFill>
                  <a:schemeClr val="tx1"/>
                </a:solidFill>
                <a:latin typeface="+mn-lt"/>
                <a:ea typeface="+mn-ea"/>
                <a:cs typeface="+mn-ea"/>
                <a:sym typeface="+mn-lt"/>
              </a:rPr>
              <a:t>。</a:t>
            </a:r>
            <a:endParaRPr lang="en-US" altLang="zh-CN" kern="0" dirty="0">
              <a:solidFill>
                <a:schemeClr val="tx1"/>
              </a:solidFill>
              <a:latin typeface="+mn-lt"/>
              <a:ea typeface="+mn-ea"/>
              <a:cs typeface="+mn-ea"/>
              <a:sym typeface="+mn-lt"/>
            </a:endParaRPr>
          </a:p>
        </p:txBody>
      </p:sp>
      <p:graphicFrame>
        <p:nvGraphicFramePr>
          <p:cNvPr id="21" name="表格 20">
            <a:extLst>
              <a:ext uri="{FF2B5EF4-FFF2-40B4-BE49-F238E27FC236}">
                <a16:creationId xmlns:a16="http://schemas.microsoft.com/office/drawing/2014/main" id="{292969F1-9E63-494F-BE01-0570C9F085E4}"/>
              </a:ext>
            </a:extLst>
          </p:cNvPr>
          <p:cNvGraphicFramePr>
            <a:graphicFrameLocks noGrp="1"/>
          </p:cNvGraphicFramePr>
          <p:nvPr>
            <p:extLst>
              <p:ext uri="{D42A27DB-BD31-4B8C-83A1-F6EECF244321}">
                <p14:modId xmlns:p14="http://schemas.microsoft.com/office/powerpoint/2010/main" val="3617526665"/>
              </p:ext>
            </p:extLst>
          </p:nvPr>
        </p:nvGraphicFramePr>
        <p:xfrm>
          <a:off x="5707070" y="2229386"/>
          <a:ext cx="6125121" cy="4129244"/>
        </p:xfrm>
        <a:graphic>
          <a:graphicData uri="http://schemas.openxmlformats.org/drawingml/2006/table">
            <a:tbl>
              <a:tblPr/>
              <a:tblGrid>
                <a:gridCol w="414384">
                  <a:extLst>
                    <a:ext uri="{9D8B030D-6E8A-4147-A177-3AD203B41FA5}">
                      <a16:colId xmlns:a16="http://schemas.microsoft.com/office/drawing/2014/main" val="1305705146"/>
                    </a:ext>
                  </a:extLst>
                </a:gridCol>
                <a:gridCol w="915457">
                  <a:extLst>
                    <a:ext uri="{9D8B030D-6E8A-4147-A177-3AD203B41FA5}">
                      <a16:colId xmlns:a16="http://schemas.microsoft.com/office/drawing/2014/main" val="4249810365"/>
                    </a:ext>
                  </a:extLst>
                </a:gridCol>
                <a:gridCol w="439778">
                  <a:extLst>
                    <a:ext uri="{9D8B030D-6E8A-4147-A177-3AD203B41FA5}">
                      <a16:colId xmlns:a16="http://schemas.microsoft.com/office/drawing/2014/main" val="4234847573"/>
                    </a:ext>
                  </a:extLst>
                </a:gridCol>
                <a:gridCol w="511581">
                  <a:extLst>
                    <a:ext uri="{9D8B030D-6E8A-4147-A177-3AD203B41FA5}">
                      <a16:colId xmlns:a16="http://schemas.microsoft.com/office/drawing/2014/main" val="1362536272"/>
                    </a:ext>
                  </a:extLst>
                </a:gridCol>
                <a:gridCol w="583381">
                  <a:extLst>
                    <a:ext uri="{9D8B030D-6E8A-4147-A177-3AD203B41FA5}">
                      <a16:colId xmlns:a16="http://schemas.microsoft.com/office/drawing/2014/main" val="2017327920"/>
                    </a:ext>
                  </a:extLst>
                </a:gridCol>
                <a:gridCol w="709033">
                  <a:extLst>
                    <a:ext uri="{9D8B030D-6E8A-4147-A177-3AD203B41FA5}">
                      <a16:colId xmlns:a16="http://schemas.microsoft.com/office/drawing/2014/main" val="462980492"/>
                    </a:ext>
                  </a:extLst>
                </a:gridCol>
                <a:gridCol w="709033">
                  <a:extLst>
                    <a:ext uri="{9D8B030D-6E8A-4147-A177-3AD203B41FA5}">
                      <a16:colId xmlns:a16="http://schemas.microsoft.com/office/drawing/2014/main" val="618527793"/>
                    </a:ext>
                  </a:extLst>
                </a:gridCol>
                <a:gridCol w="1842474">
                  <a:extLst>
                    <a:ext uri="{9D8B030D-6E8A-4147-A177-3AD203B41FA5}">
                      <a16:colId xmlns:a16="http://schemas.microsoft.com/office/drawing/2014/main" val="586497658"/>
                    </a:ext>
                  </a:extLst>
                </a:gridCol>
              </a:tblGrid>
              <a:tr h="351648">
                <a:tc>
                  <a:txBody>
                    <a:bodyPr/>
                    <a:lstStyle/>
                    <a:p>
                      <a:pPr algn="ctr" fontAlgn="ctr"/>
                      <a:r>
                        <a:rPr lang="zh-CN" altLang="en-US" sz="800" b="1" i="0" u="none" strike="noStrike" dirty="0">
                          <a:solidFill>
                            <a:srgbClr val="000000"/>
                          </a:solidFill>
                          <a:effectLst/>
                          <a:latin typeface="+mn-lt"/>
                          <a:ea typeface="+mn-ea"/>
                          <a:cs typeface="+mn-ea"/>
                          <a:sym typeface="+mn-lt"/>
                        </a:rPr>
                        <a:t>项目名称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本次开盘日期</a:t>
                      </a:r>
                      <a:endParaRPr lang="en-US" altLang="zh-CN" sz="800" b="1"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本期</a:t>
                      </a:r>
                      <a:br>
                        <a:rPr lang="zh-CN" altLang="en-US" sz="800" b="1" i="0" u="none" strike="noStrike" dirty="0">
                          <a:solidFill>
                            <a:srgbClr val="000000"/>
                          </a:solidFill>
                          <a:effectLst/>
                          <a:latin typeface="+mn-lt"/>
                          <a:ea typeface="+mn-ea"/>
                          <a:cs typeface="+mn-ea"/>
                          <a:sym typeface="+mn-lt"/>
                        </a:rPr>
                      </a:br>
                      <a:r>
                        <a:rPr lang="zh-CN" altLang="en-US" sz="800" b="1" i="0" u="none" strike="noStrike" dirty="0">
                          <a:solidFill>
                            <a:srgbClr val="000000"/>
                          </a:solidFill>
                          <a:effectLst/>
                          <a:latin typeface="+mn-lt"/>
                          <a:ea typeface="+mn-ea"/>
                          <a:cs typeface="+mn-ea"/>
                          <a:sym typeface="+mn-lt"/>
                        </a:rPr>
                        <a:t>开盘方式</a:t>
                      </a:r>
                      <a:endParaRPr lang="en-US" altLang="zh-CN" sz="800" b="1"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本期</a:t>
                      </a:r>
                      <a:br>
                        <a:rPr lang="zh-CN" altLang="en-US" sz="800" b="1" i="0" u="none" strike="noStrike" dirty="0">
                          <a:solidFill>
                            <a:srgbClr val="000000"/>
                          </a:solidFill>
                          <a:effectLst/>
                          <a:latin typeface="+mn-lt"/>
                          <a:ea typeface="+mn-ea"/>
                          <a:cs typeface="+mn-ea"/>
                          <a:sym typeface="+mn-lt"/>
                        </a:rPr>
                      </a:br>
                      <a:r>
                        <a:rPr lang="zh-CN" altLang="en-US" sz="800" b="1" i="0" u="none" strike="noStrike" dirty="0">
                          <a:solidFill>
                            <a:srgbClr val="000000"/>
                          </a:solidFill>
                          <a:effectLst/>
                          <a:latin typeface="+mn-lt"/>
                          <a:ea typeface="+mn-ea"/>
                          <a:cs typeface="+mn-ea"/>
                          <a:sym typeface="+mn-lt"/>
                        </a:rPr>
                        <a:t>主推物业类型</a:t>
                      </a:r>
                      <a:endParaRPr lang="en-US" altLang="zh-CN" sz="800" b="1"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本期</a:t>
                      </a:r>
                      <a:br>
                        <a:rPr lang="zh-CN" altLang="en-US" sz="800" b="1" i="0" u="none" strike="noStrike" dirty="0">
                          <a:solidFill>
                            <a:srgbClr val="000000"/>
                          </a:solidFill>
                          <a:effectLst/>
                          <a:latin typeface="+mn-lt"/>
                          <a:ea typeface="+mn-ea"/>
                          <a:cs typeface="+mn-ea"/>
                          <a:sym typeface="+mn-lt"/>
                        </a:rPr>
                      </a:br>
                      <a:r>
                        <a:rPr lang="zh-CN" altLang="en-US" sz="800" b="1" i="0" u="none" strike="noStrike" dirty="0">
                          <a:solidFill>
                            <a:srgbClr val="000000"/>
                          </a:solidFill>
                          <a:effectLst/>
                          <a:latin typeface="+mn-lt"/>
                          <a:ea typeface="+mn-ea"/>
                          <a:cs typeface="+mn-ea"/>
                          <a:sym typeface="+mn-lt"/>
                        </a:rPr>
                        <a:t>推售套数</a:t>
                      </a:r>
                      <a:r>
                        <a:rPr lang="en-US" altLang="zh-CN" sz="800" b="1" i="0" u="none" strike="noStrike" dirty="0">
                          <a:solidFill>
                            <a:srgbClr val="000000"/>
                          </a:solidFill>
                          <a:effectLst/>
                          <a:latin typeface="+mn-lt"/>
                          <a:ea typeface="+mn-ea"/>
                          <a:cs typeface="+mn-ea"/>
                          <a:sym typeface="+mn-lt"/>
                        </a:rPr>
                        <a:t>(</a:t>
                      </a:r>
                      <a:r>
                        <a:rPr lang="zh-CN" altLang="en-US" sz="800" b="1" i="0" u="none" strike="noStrike" dirty="0">
                          <a:solidFill>
                            <a:srgbClr val="000000"/>
                          </a:solidFill>
                          <a:effectLst/>
                          <a:latin typeface="+mn-lt"/>
                          <a:ea typeface="+mn-ea"/>
                          <a:cs typeface="+mn-ea"/>
                          <a:sym typeface="+mn-lt"/>
                        </a:rPr>
                        <a:t>套</a:t>
                      </a:r>
                      <a:r>
                        <a:rPr lang="en-US" altLang="zh-CN" sz="800" b="1"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当天去化套数</a:t>
                      </a:r>
                      <a:r>
                        <a:rPr lang="en-US" altLang="zh-CN" sz="800" b="1" i="0" u="none" strike="noStrike" dirty="0">
                          <a:solidFill>
                            <a:srgbClr val="000000"/>
                          </a:solidFill>
                          <a:effectLst/>
                          <a:latin typeface="+mn-lt"/>
                          <a:ea typeface="+mn-ea"/>
                          <a:cs typeface="+mn-ea"/>
                          <a:sym typeface="+mn-lt"/>
                        </a:rPr>
                        <a:t>(</a:t>
                      </a:r>
                      <a:r>
                        <a:rPr lang="zh-CN" altLang="en-US" sz="800" b="1" i="0" u="none" strike="noStrike" dirty="0">
                          <a:solidFill>
                            <a:srgbClr val="000000"/>
                          </a:solidFill>
                          <a:effectLst/>
                          <a:latin typeface="+mn-lt"/>
                          <a:ea typeface="+mn-ea"/>
                          <a:cs typeface="+mn-ea"/>
                          <a:sym typeface="+mn-lt"/>
                        </a:rPr>
                        <a:t>套</a:t>
                      </a:r>
                      <a:r>
                        <a:rPr lang="en-US" altLang="zh-CN" sz="800" b="1"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当天去化率</a:t>
                      </a:r>
                      <a:r>
                        <a:rPr lang="en-US" altLang="zh-CN" sz="800" b="1" i="0" u="none" strike="noStrike" dirty="0">
                          <a:solidFill>
                            <a:srgbClr val="000000"/>
                          </a:solidFill>
                          <a:effectLst/>
                          <a:latin typeface="+mn-lt"/>
                          <a:ea typeface="+mn-ea"/>
                          <a:cs typeface="+mn-ea"/>
                          <a:sym typeface="+mn-lt"/>
                        </a:rPr>
                        <a:t>(%)</a:t>
                      </a:r>
                      <a:br>
                        <a:rPr lang="en-US" altLang="zh-CN" sz="800" b="1" i="0" u="none" strike="noStrike" dirty="0">
                          <a:solidFill>
                            <a:srgbClr val="000000"/>
                          </a:solidFill>
                          <a:effectLst/>
                          <a:latin typeface="+mn-lt"/>
                          <a:ea typeface="+mn-ea"/>
                          <a:cs typeface="+mn-ea"/>
                          <a:sym typeface="+mn-lt"/>
                        </a:rPr>
                      </a:br>
                      <a:r>
                        <a:rPr lang="en-US" altLang="zh-CN" sz="800" b="1" i="0" u="none" strike="noStrike" dirty="0">
                          <a:solidFill>
                            <a:srgbClr val="000000"/>
                          </a:solidFill>
                          <a:effectLst/>
                          <a:latin typeface="+mn-lt"/>
                          <a:ea typeface="+mn-ea"/>
                          <a:cs typeface="+mn-ea"/>
                          <a:sym typeface="+mn-lt"/>
                        </a:rPr>
                        <a:t>(</a:t>
                      </a:r>
                      <a:r>
                        <a:rPr lang="zh-CN" altLang="en-US" sz="800" b="1" i="0" u="none" strike="noStrike" dirty="0">
                          <a:solidFill>
                            <a:srgbClr val="000000"/>
                          </a:solidFill>
                          <a:effectLst/>
                          <a:latin typeface="+mn-lt"/>
                          <a:ea typeface="+mn-ea"/>
                          <a:cs typeface="+mn-ea"/>
                          <a:sym typeface="+mn-lt"/>
                        </a:rPr>
                        <a:t>说明见批注</a:t>
                      </a:r>
                      <a:r>
                        <a:rPr lang="en-US" altLang="zh-CN" sz="800" b="1"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zh-CN" altLang="en-US" sz="800" b="1" i="0" u="none" strike="noStrike" dirty="0">
                          <a:solidFill>
                            <a:srgbClr val="000000"/>
                          </a:solidFill>
                          <a:effectLst/>
                          <a:latin typeface="+mn-lt"/>
                          <a:ea typeface="+mn-ea"/>
                          <a:cs typeface="+mn-ea"/>
                          <a:sym typeface="+mn-lt"/>
                        </a:rPr>
                        <a:t>本期单价</a:t>
                      </a:r>
                      <a:br>
                        <a:rPr lang="zh-CN" altLang="en-US" sz="800" b="1" i="0" u="none" strike="noStrike" dirty="0">
                          <a:solidFill>
                            <a:srgbClr val="000000"/>
                          </a:solidFill>
                          <a:effectLst/>
                          <a:latin typeface="+mn-lt"/>
                          <a:ea typeface="+mn-ea"/>
                          <a:cs typeface="+mn-ea"/>
                          <a:sym typeface="+mn-lt"/>
                        </a:rPr>
                      </a:br>
                      <a:r>
                        <a:rPr lang="en-US" altLang="zh-CN" sz="800" b="1" i="0" u="none" strike="noStrike" dirty="0">
                          <a:solidFill>
                            <a:srgbClr val="000000"/>
                          </a:solidFill>
                          <a:effectLst/>
                          <a:latin typeface="+mn-lt"/>
                          <a:ea typeface="+mn-ea"/>
                          <a:cs typeface="+mn-ea"/>
                          <a:sym typeface="+mn-lt"/>
                        </a:rPr>
                        <a:t>(</a:t>
                      </a:r>
                      <a:r>
                        <a:rPr lang="zh-CN" altLang="en-US" sz="800" b="1" i="0" u="none" strike="noStrike" dirty="0">
                          <a:solidFill>
                            <a:srgbClr val="000000"/>
                          </a:solidFill>
                          <a:effectLst/>
                          <a:latin typeface="+mn-lt"/>
                          <a:ea typeface="+mn-ea"/>
                          <a:cs typeface="+mn-ea"/>
                          <a:sym typeface="+mn-lt"/>
                        </a:rPr>
                        <a:t>元</a:t>
                      </a:r>
                      <a:r>
                        <a:rPr lang="en-US" altLang="zh-CN" sz="800" b="1"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73753126"/>
                  </a:ext>
                </a:extLst>
              </a:tr>
              <a:tr h="136438">
                <a:tc rowSpan="3">
                  <a:txBody>
                    <a:bodyPr/>
                    <a:lstStyle/>
                    <a:p>
                      <a:pPr algn="ctr" fontAlgn="t"/>
                      <a:r>
                        <a:rPr lang="zh-CN" altLang="en-US" sz="800" b="0" i="0" u="none" strike="noStrike" dirty="0">
                          <a:solidFill>
                            <a:srgbClr val="000000"/>
                          </a:solidFill>
                          <a:effectLst/>
                          <a:latin typeface="+mn-lt"/>
                          <a:ea typeface="+mn-ea"/>
                          <a:cs typeface="+mn-ea"/>
                          <a:sym typeface="+mn-lt"/>
                        </a:rPr>
                        <a:t>保利西郊和煦</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2024</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6</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26</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首开</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275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165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dirty="0">
                          <a:solidFill>
                            <a:schemeClr val="tx1"/>
                          </a:solidFill>
                          <a:effectLst/>
                          <a:latin typeface="+mn-lt"/>
                          <a:ea typeface="+mn-ea"/>
                          <a:cs typeface="+mn-ea"/>
                          <a:sym typeface="+mn-lt"/>
                        </a:rPr>
                        <a:t>60%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zh-CN" altLang="en-US" sz="800" b="0" i="0" u="none" strike="noStrike">
                          <a:solidFill>
                            <a:srgbClr val="000000"/>
                          </a:solidFill>
                          <a:effectLst/>
                          <a:latin typeface="+mn-lt"/>
                          <a:ea typeface="+mn-ea"/>
                          <a:cs typeface="+mn-ea"/>
                          <a:sym typeface="+mn-lt"/>
                        </a:rPr>
                        <a:t>洋房</a:t>
                      </a:r>
                      <a:r>
                        <a:rPr lang="en-US" altLang="zh-CN" sz="800" b="0" i="0" u="none" strike="noStrike">
                          <a:solidFill>
                            <a:srgbClr val="000000"/>
                          </a:solidFill>
                          <a:effectLst/>
                          <a:latin typeface="+mn-lt"/>
                          <a:ea typeface="+mn-ea"/>
                          <a:cs typeface="+mn-ea"/>
                          <a:sym typeface="+mn-lt"/>
                        </a:rPr>
                        <a:t>43299</a:t>
                      </a:r>
                      <a:r>
                        <a:rPr lang="zh-CN" altLang="en-US" sz="800" b="0" i="0" u="none" strike="noStrike">
                          <a:solidFill>
                            <a:srgbClr val="000000"/>
                          </a:solidFill>
                          <a:effectLst/>
                          <a:latin typeface="+mn-lt"/>
                          <a:ea typeface="+mn-ea"/>
                          <a:cs typeface="+mn-ea"/>
                          <a:sym typeface="+mn-lt"/>
                        </a:rPr>
                        <a:t>、联排</a:t>
                      </a:r>
                      <a:r>
                        <a:rPr lang="en-US" altLang="zh-CN" sz="800" b="0" i="0" u="none" strike="noStrike">
                          <a:solidFill>
                            <a:srgbClr val="000000"/>
                          </a:solidFill>
                          <a:effectLst/>
                          <a:latin typeface="+mn-lt"/>
                          <a:ea typeface="+mn-ea"/>
                          <a:cs typeface="+mn-ea"/>
                          <a:sym typeface="+mn-lt"/>
                        </a:rPr>
                        <a:t>69999</a:t>
                      </a:r>
                      <a:r>
                        <a:rPr lang="zh-CN" altLang="en-US" sz="800" b="0" i="0" u="none" strike="noStrike">
                          <a:solidFill>
                            <a:srgbClr val="000000"/>
                          </a:solidFill>
                          <a:effectLst/>
                          <a:latin typeface="+mn-lt"/>
                          <a:ea typeface="+mn-ea"/>
                          <a:cs typeface="+mn-ea"/>
                          <a:sym typeface="+mn-lt"/>
                        </a:rPr>
                        <a:t>（整盘</a:t>
                      </a:r>
                      <a:r>
                        <a:rPr lang="en-US" altLang="zh-CN" sz="800" b="0" i="0" u="none" strike="noStrike">
                          <a:solidFill>
                            <a:srgbClr val="000000"/>
                          </a:solidFill>
                          <a:effectLst/>
                          <a:latin typeface="+mn-lt"/>
                          <a:ea typeface="+mn-ea"/>
                          <a:cs typeface="+mn-ea"/>
                          <a:sym typeface="+mn-lt"/>
                        </a:rPr>
                        <a:t>53000</a:t>
                      </a:r>
                      <a:r>
                        <a:rPr lang="zh-CN" altLang="en-US" sz="800" b="0" i="0" u="none" strike="noStrike">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2749325"/>
                  </a:ext>
                </a:extLst>
              </a:tr>
              <a:tr h="221025">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2024</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10</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13</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129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35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a:solidFill>
                            <a:srgbClr val="00B050"/>
                          </a:solidFill>
                          <a:effectLst/>
                          <a:latin typeface="+mn-lt"/>
                          <a:ea typeface="+mn-ea"/>
                          <a:cs typeface="+mn-ea"/>
                          <a:sym typeface="+mn-lt"/>
                        </a:rPr>
                        <a:t>27%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zh-CN" altLang="en-US" sz="800" b="0" i="0" u="none" strike="noStrike">
                          <a:solidFill>
                            <a:srgbClr val="000000"/>
                          </a:solidFill>
                          <a:effectLst/>
                          <a:latin typeface="+mn-lt"/>
                          <a:ea typeface="+mn-ea"/>
                          <a:cs typeface="+mn-ea"/>
                          <a:sym typeface="+mn-lt"/>
                        </a:rPr>
                        <a:t>洋房</a:t>
                      </a:r>
                      <a:r>
                        <a:rPr lang="en-US" altLang="zh-CN" sz="800" b="0" i="0" u="none" strike="noStrike">
                          <a:solidFill>
                            <a:srgbClr val="000000"/>
                          </a:solidFill>
                          <a:effectLst/>
                          <a:latin typeface="+mn-lt"/>
                          <a:ea typeface="+mn-ea"/>
                          <a:cs typeface="+mn-ea"/>
                          <a:sym typeface="+mn-lt"/>
                        </a:rPr>
                        <a:t>44760</a:t>
                      </a:r>
                      <a:r>
                        <a:rPr lang="zh-CN" altLang="en-US" sz="800" b="0" i="0" u="none" strike="noStrike">
                          <a:solidFill>
                            <a:srgbClr val="000000"/>
                          </a:solidFill>
                          <a:effectLst/>
                          <a:latin typeface="+mn-lt"/>
                          <a:ea typeface="+mn-ea"/>
                          <a:cs typeface="+mn-ea"/>
                          <a:sym typeface="+mn-lt"/>
                        </a:rPr>
                        <a:t>、联排</a:t>
                      </a:r>
                      <a:r>
                        <a:rPr lang="en-US" altLang="zh-CN" sz="800" b="0" i="0" u="none" strike="noStrike">
                          <a:solidFill>
                            <a:srgbClr val="000000"/>
                          </a:solidFill>
                          <a:effectLst/>
                          <a:latin typeface="+mn-lt"/>
                          <a:ea typeface="+mn-ea"/>
                          <a:cs typeface="+mn-ea"/>
                          <a:sym typeface="+mn-lt"/>
                        </a:rPr>
                        <a:t>72000</a:t>
                      </a:r>
                      <a:r>
                        <a:rPr lang="zh-CN" altLang="en-US" sz="800" b="0" i="0" u="none" strike="noStrike">
                          <a:solidFill>
                            <a:srgbClr val="000000"/>
                          </a:solidFill>
                          <a:effectLst/>
                          <a:latin typeface="+mn-lt"/>
                          <a:ea typeface="+mn-ea"/>
                          <a:cs typeface="+mn-ea"/>
                          <a:sym typeface="+mn-lt"/>
                        </a:rPr>
                        <a:t>（整盘</a:t>
                      </a:r>
                      <a:r>
                        <a:rPr lang="en-US" altLang="zh-CN" sz="800" b="0" i="0" u="none" strike="noStrike">
                          <a:solidFill>
                            <a:srgbClr val="000000"/>
                          </a:solidFill>
                          <a:effectLst/>
                          <a:latin typeface="+mn-lt"/>
                          <a:ea typeface="+mn-ea"/>
                          <a:cs typeface="+mn-ea"/>
                          <a:sym typeface="+mn-lt"/>
                        </a:rPr>
                        <a:t>52511</a:t>
                      </a:r>
                      <a:r>
                        <a:rPr lang="zh-CN" altLang="en-US" sz="800" b="0" i="0" u="none" strike="noStrike">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5015633"/>
                  </a:ext>
                </a:extLst>
              </a:tr>
              <a:tr h="357423">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2024</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11</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29</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洋房</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120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35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a:solidFill>
                            <a:srgbClr val="00B050"/>
                          </a:solidFill>
                          <a:effectLst/>
                          <a:latin typeface="+mn-lt"/>
                          <a:ea typeface="+mn-ea"/>
                          <a:cs typeface="+mn-ea"/>
                          <a:sym typeface="+mn-lt"/>
                        </a:rPr>
                        <a:t>29.2%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a:solidFill>
                            <a:srgbClr val="000000"/>
                          </a:solidFill>
                          <a:effectLst/>
                          <a:latin typeface="+mn-lt"/>
                          <a:ea typeface="+mn-ea"/>
                          <a:cs typeface="+mn-ea"/>
                          <a:sym typeface="+mn-lt"/>
                        </a:rPr>
                        <a:t>44800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843301"/>
                  </a:ext>
                </a:extLst>
              </a:tr>
              <a:tr h="136438">
                <a:tc rowSpan="5">
                  <a:txBody>
                    <a:bodyPr/>
                    <a:lstStyle/>
                    <a:p>
                      <a:pPr algn="ctr" fontAlgn="t"/>
                      <a:r>
                        <a:rPr lang="zh-CN" altLang="en-US" sz="800" b="0" i="0" u="none" strike="noStrike" dirty="0">
                          <a:solidFill>
                            <a:srgbClr val="000000"/>
                          </a:solidFill>
                          <a:effectLst/>
                          <a:latin typeface="+mn-lt"/>
                          <a:ea typeface="+mn-ea"/>
                          <a:cs typeface="+mn-ea"/>
                          <a:sym typeface="+mn-lt"/>
                        </a:rPr>
                        <a:t>保利西郊和煦领墅</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6</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29</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191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174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dirty="0">
                          <a:solidFill>
                            <a:srgbClr val="9C0006"/>
                          </a:solidFill>
                          <a:effectLst/>
                          <a:latin typeface="+mn-lt"/>
                          <a:ea typeface="+mn-ea"/>
                          <a:cs typeface="+mn-ea"/>
                          <a:sym typeface="+mn-lt"/>
                        </a:rPr>
                        <a:t>91.1%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dirty="0">
                          <a:solidFill>
                            <a:srgbClr val="000000"/>
                          </a:solidFill>
                          <a:effectLst/>
                          <a:latin typeface="+mn-lt"/>
                          <a:ea typeface="+mn-ea"/>
                          <a:cs typeface="+mn-ea"/>
                          <a:sym typeface="+mn-lt"/>
                        </a:rPr>
                        <a:t>53528</a:t>
                      </a:r>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44835</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73000</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6969742"/>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8</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26</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61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35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dirty="0">
                          <a:solidFill>
                            <a:schemeClr val="tx1"/>
                          </a:solidFill>
                          <a:effectLst/>
                          <a:latin typeface="+mn-lt"/>
                          <a:ea typeface="+mn-ea"/>
                          <a:cs typeface="+mn-ea"/>
                          <a:sym typeface="+mn-lt"/>
                        </a:rPr>
                        <a:t>57.4%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dirty="0">
                          <a:solidFill>
                            <a:srgbClr val="000000"/>
                          </a:solidFill>
                          <a:effectLst/>
                          <a:latin typeface="+mn-lt"/>
                          <a:ea typeface="+mn-ea"/>
                          <a:cs typeface="+mn-ea"/>
                          <a:sym typeface="+mn-lt"/>
                        </a:rPr>
                        <a:t>56306</a:t>
                      </a:r>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45103</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73217</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715731"/>
                  </a:ext>
                </a:extLst>
              </a:tr>
              <a:tr h="234432">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9</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27</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小高、</a:t>
                      </a:r>
                      <a:r>
                        <a:rPr lang="zh-CN" altLang="en-US" sz="800" b="1" i="0" u="none" strike="noStrike" kern="1200" dirty="0">
                          <a:solidFill>
                            <a:srgbClr val="C00000"/>
                          </a:solidFill>
                          <a:effectLst/>
                          <a:latin typeface="+mn-lt"/>
                          <a:ea typeface="+mn-ea"/>
                          <a:cs typeface="+mn-ea"/>
                          <a:sym typeface="+mn-lt"/>
                        </a:rPr>
                        <a:t>叠加、联排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103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58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dirty="0">
                          <a:solidFill>
                            <a:schemeClr val="tx1"/>
                          </a:solidFill>
                          <a:effectLst/>
                          <a:latin typeface="+mn-lt"/>
                          <a:ea typeface="+mn-ea"/>
                          <a:cs typeface="+mn-ea"/>
                          <a:sym typeface="+mn-lt"/>
                        </a:rPr>
                        <a:t>56.3%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dirty="0">
                          <a:solidFill>
                            <a:srgbClr val="000000"/>
                          </a:solidFill>
                          <a:effectLst/>
                          <a:latin typeface="+mn-lt"/>
                          <a:ea typeface="+mn-ea"/>
                          <a:cs typeface="+mn-ea"/>
                          <a:sym typeface="+mn-lt"/>
                        </a:rPr>
                        <a:t>55576</a:t>
                      </a:r>
                      <a:r>
                        <a:rPr lang="zh-CN" altLang="en-US" sz="800" b="0" i="0" u="none" strike="noStrike" dirty="0">
                          <a:solidFill>
                            <a:srgbClr val="000000"/>
                          </a:solidFill>
                          <a:effectLst/>
                          <a:latin typeface="+mn-lt"/>
                          <a:ea typeface="+mn-ea"/>
                          <a:cs typeface="+mn-ea"/>
                          <a:sym typeface="+mn-lt"/>
                        </a:rPr>
                        <a:t>（小高层</a:t>
                      </a:r>
                      <a:r>
                        <a:rPr lang="en-US" altLang="zh-CN" sz="800" b="0" i="0" u="none" strike="noStrike" dirty="0">
                          <a:solidFill>
                            <a:srgbClr val="000000"/>
                          </a:solidFill>
                          <a:effectLst/>
                          <a:latin typeface="+mn-lt"/>
                          <a:ea typeface="+mn-ea"/>
                          <a:cs typeface="+mn-ea"/>
                          <a:sym typeface="+mn-lt"/>
                        </a:rPr>
                        <a:t>46282</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58544</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77125</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305635"/>
                  </a:ext>
                </a:extLst>
              </a:tr>
              <a:tr h="221025">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2025</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10</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25</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1" i="0" u="none" strike="noStrike" kern="1200" dirty="0">
                          <a:solidFill>
                            <a:srgbClr val="C00000"/>
                          </a:solidFill>
                          <a:effectLst/>
                          <a:latin typeface="+mn-lt"/>
                          <a:ea typeface="+mn-ea"/>
                          <a:cs typeface="+mn-ea"/>
                          <a:sym typeface="+mn-lt"/>
                        </a:rPr>
                        <a:t>叠加、联排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kern="1200" dirty="0">
                          <a:solidFill>
                            <a:schemeClr val="tx1"/>
                          </a:solidFill>
                          <a:effectLst/>
                          <a:latin typeface="+mn-lt"/>
                          <a:ea typeface="+mn-ea"/>
                          <a:cs typeface="+mn-ea"/>
                          <a:sym typeface="+mn-lt"/>
                        </a:rPr>
                        <a:t>73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chemeClr val="tx1"/>
                          </a:solidFill>
                          <a:effectLst/>
                          <a:latin typeface="+mn-lt"/>
                          <a:ea typeface="+mn-ea"/>
                          <a:cs typeface="+mn-ea"/>
                          <a:sym typeface="+mn-lt"/>
                        </a:rPr>
                        <a:t>36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1" i="0" u="none" strike="noStrike">
                          <a:solidFill>
                            <a:srgbClr val="00B050"/>
                          </a:solidFill>
                          <a:effectLst/>
                          <a:latin typeface="+mn-lt"/>
                          <a:ea typeface="+mn-ea"/>
                          <a:cs typeface="+mn-ea"/>
                          <a:sym typeface="+mn-lt"/>
                        </a:rPr>
                        <a:t>49.3%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dirty="0">
                          <a:solidFill>
                            <a:srgbClr val="000000"/>
                          </a:solidFill>
                          <a:effectLst/>
                          <a:latin typeface="+mn-lt"/>
                          <a:ea typeface="+mn-ea"/>
                          <a:cs typeface="+mn-ea"/>
                          <a:sym typeface="+mn-lt"/>
                        </a:rPr>
                        <a:t>64394</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58858</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73380</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9089417"/>
                  </a:ext>
                </a:extLst>
              </a:tr>
              <a:tr h="221025">
                <a:tc vMerge="1">
                  <a:txBody>
                    <a:bodyPr/>
                    <a:lstStyle/>
                    <a:p>
                      <a:pPr algn="ctr" fontAlgn="t"/>
                      <a:endParaRPr lang="zh-CN" altLang="en-US" sz="700" b="0"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2025</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11</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29</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1" i="0" u="none" strike="noStrike" kern="1200" dirty="0">
                          <a:solidFill>
                            <a:srgbClr val="C00000"/>
                          </a:solidFill>
                          <a:effectLst/>
                          <a:latin typeface="+mn-lt"/>
                          <a:ea typeface="+mn-ea"/>
                          <a:cs typeface="+mn-ea"/>
                          <a:sym typeface="+mn-lt"/>
                        </a:rPr>
                        <a:t>叠加、联排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kern="1200" dirty="0">
                          <a:solidFill>
                            <a:schemeClr val="tx1"/>
                          </a:solidFill>
                          <a:effectLst/>
                          <a:latin typeface="+mn-lt"/>
                          <a:ea typeface="+mn-ea"/>
                          <a:cs typeface="+mn-ea"/>
                          <a:sym typeface="+mn-lt"/>
                        </a:rPr>
                        <a:t>68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chemeClr val="tx1"/>
                          </a:solidFill>
                          <a:effectLst/>
                          <a:latin typeface="+mn-lt"/>
                          <a:ea typeface="+mn-ea"/>
                          <a:cs typeface="+mn-ea"/>
                          <a:sym typeface="+mn-lt"/>
                        </a:rPr>
                        <a:t>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1" i="0" u="none" strike="noStrike" dirty="0">
                          <a:solidFill>
                            <a:srgbClr val="00B050"/>
                          </a:solidFill>
                          <a:effectLst/>
                          <a:latin typeface="+mn-lt"/>
                          <a:ea typeface="+mn-ea"/>
                          <a:cs typeface="+mn-ea"/>
                          <a:sym typeface="+mn-lt"/>
                        </a:rPr>
                        <a:t>平推</a:t>
                      </a:r>
                      <a:endParaRPr lang="en-US" altLang="zh-CN" sz="800" b="1" i="0" u="none" strike="noStrike" dirty="0">
                        <a:solidFill>
                          <a:srgbClr val="00B05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US" altLang="zh-CN" sz="800" b="0" i="0" u="none" strike="noStrike" dirty="0">
                          <a:solidFill>
                            <a:srgbClr val="000000"/>
                          </a:solidFill>
                          <a:effectLst/>
                          <a:latin typeface="+mn-lt"/>
                          <a:ea typeface="+mn-ea"/>
                          <a:cs typeface="+mn-ea"/>
                          <a:sym typeface="+mn-lt"/>
                        </a:rPr>
                        <a:t>65677</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58314</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73381</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972323"/>
                  </a:ext>
                </a:extLst>
              </a:tr>
              <a:tr h="234432">
                <a:tc rowSpan="3">
                  <a:txBody>
                    <a:bodyPr/>
                    <a:lstStyle/>
                    <a:p>
                      <a:pPr algn="ctr" fontAlgn="t"/>
                      <a:r>
                        <a:rPr lang="zh-CN" altLang="en-US" sz="800" b="0" i="0" u="none" strike="noStrike" dirty="0">
                          <a:solidFill>
                            <a:srgbClr val="000000"/>
                          </a:solidFill>
                          <a:effectLst/>
                          <a:latin typeface="+mn-lt"/>
                          <a:ea typeface="+mn-ea"/>
                          <a:cs typeface="+mn-ea"/>
                          <a:sym typeface="+mn-lt"/>
                        </a:rPr>
                        <a:t>恒都云璟</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2024</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7</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23</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首开</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叠加、联排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288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mn-lt"/>
                          <a:ea typeface="+mn-ea"/>
                          <a:cs typeface="+mn-ea"/>
                          <a:sym typeface="+mn-lt"/>
                        </a:rPr>
                        <a:t>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800" b="1" i="0" u="none" strike="noStrike">
                          <a:solidFill>
                            <a:srgbClr val="00B050"/>
                          </a:solidFill>
                          <a:effectLst/>
                          <a:latin typeface="+mn-lt"/>
                          <a:ea typeface="+mn-ea"/>
                          <a:cs typeface="+mn-ea"/>
                          <a:sym typeface="+mn-lt"/>
                        </a:rPr>
                        <a:t>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42548</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58144</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69561</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51605</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766055"/>
                  </a:ext>
                </a:extLst>
              </a:tr>
              <a:tr h="167703">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3</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22</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99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a:solidFill>
                            <a:srgbClr val="00000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1" i="0" u="none" strike="noStrike">
                          <a:solidFill>
                            <a:srgbClr val="00B05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800" b="0" i="0" u="none" strike="noStrike" dirty="0">
                          <a:solidFill>
                            <a:srgbClr val="000000"/>
                          </a:solidFill>
                          <a:effectLst/>
                          <a:latin typeface="+mn-lt"/>
                          <a:ea typeface="+mn-ea"/>
                          <a:cs typeface="+mn-ea"/>
                          <a:sym typeface="+mn-lt"/>
                        </a:rPr>
                        <a:t>57065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5647069"/>
                  </a:ext>
                </a:extLst>
              </a:tr>
              <a:tr h="117216">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6</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8</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115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0" i="0" u="none" strike="noStrike" dirty="0">
                          <a:solidFill>
                            <a:srgbClr val="00000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800" b="1" i="0" u="none" strike="noStrike">
                          <a:solidFill>
                            <a:srgbClr val="00B05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altLang="zh-CN" sz="800" b="0" i="0" u="none" strike="noStrike" dirty="0">
                          <a:solidFill>
                            <a:srgbClr val="000000"/>
                          </a:solidFill>
                          <a:effectLst/>
                          <a:latin typeface="+mn-lt"/>
                          <a:ea typeface="+mn-ea"/>
                          <a:cs typeface="+mn-ea"/>
                          <a:sym typeface="+mn-lt"/>
                        </a:rPr>
                        <a:t>46614(</a:t>
                      </a:r>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42042</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69758)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24202"/>
                  </a:ext>
                </a:extLst>
              </a:tr>
              <a:tr h="136438">
                <a:tc rowSpan="6">
                  <a:txBody>
                    <a:bodyPr/>
                    <a:lstStyle/>
                    <a:p>
                      <a:pPr algn="ctr" fontAlgn="t"/>
                      <a:r>
                        <a:rPr lang="zh-CN" altLang="en-US" sz="800" b="0" i="0" u="none" strike="noStrike" dirty="0">
                          <a:solidFill>
                            <a:srgbClr val="000000"/>
                          </a:solidFill>
                          <a:effectLst/>
                          <a:latin typeface="+mn-lt"/>
                          <a:ea typeface="+mn-ea"/>
                          <a:cs typeface="+mn-ea"/>
                          <a:sym typeface="+mn-lt"/>
                        </a:rPr>
                        <a:t>华发海上都荟</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2024</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3</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12</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首开</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高层、</a:t>
                      </a:r>
                      <a:r>
                        <a:rPr lang="zh-CN" altLang="en-US" sz="800" b="1" i="0" u="none" strike="noStrike" kern="1200" dirty="0">
                          <a:solidFill>
                            <a:srgbClr val="C00000"/>
                          </a:solidFill>
                          <a:effectLst/>
                          <a:latin typeface="+mn-lt"/>
                          <a:ea typeface="+mn-ea"/>
                          <a:cs typeface="+mn-ea"/>
                          <a:sym typeface="+mn-lt"/>
                        </a:rPr>
                        <a:t>叠加</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315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61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800" b="1" i="0" u="none" strike="noStrike">
                          <a:solidFill>
                            <a:srgbClr val="00B050"/>
                          </a:solidFill>
                          <a:effectLst/>
                          <a:latin typeface="+mn-lt"/>
                          <a:ea typeface="+mn-ea"/>
                          <a:cs typeface="+mn-ea"/>
                          <a:sym typeface="+mn-lt"/>
                        </a:rPr>
                        <a:t>19.4%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zh-CN" altLang="en-US" sz="800" b="0" i="0" u="none" strike="noStrike" dirty="0">
                          <a:solidFill>
                            <a:srgbClr val="000000"/>
                          </a:solidFill>
                          <a:effectLst/>
                          <a:latin typeface="+mn-lt"/>
                          <a:ea typeface="+mn-ea"/>
                          <a:cs typeface="+mn-ea"/>
                          <a:sym typeface="+mn-lt"/>
                        </a:rPr>
                        <a:t>高层</a:t>
                      </a:r>
                      <a:r>
                        <a:rPr lang="en-US" altLang="zh-CN" sz="800" b="0" i="0" u="none" strike="noStrike" dirty="0">
                          <a:solidFill>
                            <a:srgbClr val="000000"/>
                          </a:solidFill>
                          <a:effectLst/>
                          <a:latin typeface="+mn-lt"/>
                          <a:ea typeface="+mn-ea"/>
                          <a:cs typeface="+mn-ea"/>
                          <a:sym typeface="+mn-lt"/>
                        </a:rPr>
                        <a:t>45284</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60631</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49100</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6967364"/>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2024</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4</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29</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高层、</a:t>
                      </a:r>
                      <a:r>
                        <a:rPr lang="zh-CN" altLang="en-US" sz="800" b="1" i="0" u="none" strike="noStrike" kern="1200" dirty="0">
                          <a:solidFill>
                            <a:srgbClr val="C00000"/>
                          </a:solidFill>
                          <a:effectLst/>
                          <a:latin typeface="+mn-lt"/>
                          <a:ea typeface="+mn-ea"/>
                          <a:cs typeface="+mn-ea"/>
                          <a:sym typeface="+mn-lt"/>
                        </a:rPr>
                        <a:t>叠加</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300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dirty="0">
                          <a:solidFill>
                            <a:srgbClr val="000000"/>
                          </a:solidFill>
                          <a:effectLst/>
                          <a:latin typeface="+mn-lt"/>
                          <a:ea typeface="+mn-ea"/>
                          <a:cs typeface="+mn-ea"/>
                          <a:sym typeface="+mn-lt"/>
                        </a:rPr>
                        <a:t>22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dirty="0">
                          <a:solidFill>
                            <a:srgbClr val="00B050"/>
                          </a:solidFill>
                          <a:effectLst/>
                          <a:latin typeface="+mn-lt"/>
                          <a:ea typeface="+mn-ea"/>
                          <a:cs typeface="+mn-ea"/>
                          <a:sym typeface="+mn-lt"/>
                        </a:rPr>
                        <a:t>7.3%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zh-CN" altLang="en-US" sz="800" b="0" i="0" u="none" strike="noStrike" dirty="0">
                          <a:solidFill>
                            <a:srgbClr val="000000"/>
                          </a:solidFill>
                          <a:effectLst/>
                          <a:latin typeface="+mn-lt"/>
                          <a:ea typeface="+mn-ea"/>
                          <a:cs typeface="+mn-ea"/>
                          <a:sym typeface="+mn-lt"/>
                        </a:rPr>
                        <a:t>高层</a:t>
                      </a:r>
                      <a:r>
                        <a:rPr lang="en-US" altLang="zh-CN" sz="800" b="0" i="0" u="none" strike="noStrike" dirty="0">
                          <a:solidFill>
                            <a:srgbClr val="000000"/>
                          </a:solidFill>
                          <a:effectLst/>
                          <a:latin typeface="+mn-lt"/>
                          <a:ea typeface="+mn-ea"/>
                          <a:cs typeface="+mn-ea"/>
                          <a:sym typeface="+mn-lt"/>
                        </a:rPr>
                        <a:t>45784</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60631</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49100</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6251893"/>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2024</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9</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12</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高层</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213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mn-lt"/>
                          <a:ea typeface="+mn-ea"/>
                          <a:cs typeface="+mn-ea"/>
                          <a:sym typeface="+mn-lt"/>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dirty="0">
                          <a:solidFill>
                            <a:srgbClr val="00B050"/>
                          </a:solidFill>
                          <a:effectLst/>
                          <a:latin typeface="+mn-lt"/>
                          <a:ea typeface="+mn-ea"/>
                          <a:cs typeface="+mn-ea"/>
                          <a:sym typeface="+mn-lt"/>
                        </a:rPr>
                        <a:t>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en-US" altLang="zh-CN" sz="800" b="0" i="0" u="none" strike="noStrike" dirty="0">
                          <a:solidFill>
                            <a:srgbClr val="000000"/>
                          </a:solidFill>
                          <a:effectLst/>
                          <a:latin typeface="+mn-lt"/>
                          <a:ea typeface="+mn-ea"/>
                          <a:cs typeface="+mn-ea"/>
                          <a:sym typeface="+mn-lt"/>
                        </a:rPr>
                        <a:t>45784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6111616"/>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2025</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3</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23</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公寓、</a:t>
                      </a:r>
                      <a:r>
                        <a:rPr lang="zh-CN" altLang="en-US" sz="800" b="1" i="0" u="none" strike="noStrike" kern="1200" dirty="0">
                          <a:solidFill>
                            <a:srgbClr val="C00000"/>
                          </a:solidFill>
                          <a:effectLst/>
                          <a:latin typeface="+mn-lt"/>
                          <a:ea typeface="+mn-ea"/>
                          <a:cs typeface="+mn-ea"/>
                          <a:sym typeface="+mn-lt"/>
                        </a:rPr>
                        <a:t>叠加</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mn-lt"/>
                          <a:ea typeface="+mn-ea"/>
                          <a:cs typeface="+mn-ea"/>
                          <a:sym typeface="+mn-lt"/>
                        </a:rPr>
                        <a:t>35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dirty="0">
                          <a:solidFill>
                            <a:srgbClr val="00B050"/>
                          </a:solidFill>
                          <a:effectLst/>
                          <a:latin typeface="+mn-lt"/>
                          <a:ea typeface="+mn-ea"/>
                          <a:cs typeface="+mn-ea"/>
                          <a:sym typeface="+mn-lt"/>
                        </a:rPr>
                        <a:t>27.3%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en-US" altLang="zh-CN" sz="800" b="0" i="0" u="none" strike="noStrike" dirty="0">
                          <a:solidFill>
                            <a:srgbClr val="000000"/>
                          </a:solidFill>
                          <a:effectLst/>
                          <a:latin typeface="+mn-lt"/>
                          <a:ea typeface="+mn-ea"/>
                          <a:cs typeface="+mn-ea"/>
                          <a:sym typeface="+mn-lt"/>
                        </a:rPr>
                        <a:t>50152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4897371"/>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2025</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5</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27</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kern="1200" dirty="0">
                          <a:solidFill>
                            <a:srgbClr val="000000"/>
                          </a:solidFill>
                          <a:effectLst/>
                          <a:latin typeface="+mn-lt"/>
                          <a:ea typeface="+mn-ea"/>
                          <a:cs typeface="+mn-ea"/>
                          <a:sym typeface="+mn-lt"/>
                        </a:rPr>
                        <a:t>高层、</a:t>
                      </a:r>
                      <a:r>
                        <a:rPr lang="zh-CN" altLang="en-US" sz="800" b="1" i="0" u="none" strike="noStrike" kern="1200" dirty="0">
                          <a:solidFill>
                            <a:srgbClr val="C00000"/>
                          </a:solidFill>
                          <a:effectLst/>
                          <a:latin typeface="+mn-lt"/>
                          <a:ea typeface="+mn-ea"/>
                          <a:cs typeface="+mn-ea"/>
                          <a:sym typeface="+mn-lt"/>
                        </a:rPr>
                        <a:t>叠加</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800" b="0" i="0" u="none" strike="noStrike" kern="1200" dirty="0">
                          <a:solidFill>
                            <a:srgbClr val="000000"/>
                          </a:solidFill>
                          <a:effectLst/>
                          <a:latin typeface="+mn-lt"/>
                          <a:ea typeface="+mn-ea"/>
                          <a:cs typeface="+mn-ea"/>
                          <a:sym typeface="+mn-lt"/>
                        </a:rPr>
                        <a:t>198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mn-lt"/>
                          <a:ea typeface="+mn-ea"/>
                          <a:cs typeface="+mn-ea"/>
                          <a:sym typeface="+mn-lt"/>
                        </a:rPr>
                        <a:t>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a:solidFill>
                            <a:srgbClr val="00B050"/>
                          </a:solidFill>
                          <a:effectLst/>
                          <a:latin typeface="+mn-lt"/>
                          <a:ea typeface="+mn-ea"/>
                          <a:cs typeface="+mn-ea"/>
                          <a:sym typeface="+mn-lt"/>
                        </a:rPr>
                        <a:t>14.1%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en-US" altLang="zh-CN" sz="800" b="0" i="0" u="none" strike="noStrike" dirty="0">
                          <a:solidFill>
                            <a:srgbClr val="000000"/>
                          </a:solidFill>
                          <a:effectLst/>
                          <a:latin typeface="+mn-lt"/>
                          <a:ea typeface="+mn-ea"/>
                          <a:cs typeface="+mn-ea"/>
                          <a:sym typeface="+mn-lt"/>
                        </a:rPr>
                        <a:t>47380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4489780"/>
                  </a:ext>
                </a:extLst>
              </a:tr>
              <a:tr h="136438">
                <a:tc vMerge="1">
                  <a:txBody>
                    <a:bodyPr/>
                    <a:lstStyle/>
                    <a:p>
                      <a:pPr algn="ctr" fontAlgn="t"/>
                      <a:endParaRPr lang="zh-CN" altLang="en-US" sz="700" b="0"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2025</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11</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11</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kern="1200" dirty="0">
                          <a:solidFill>
                            <a:schemeClr val="tx1"/>
                          </a:solidFill>
                          <a:effectLst/>
                          <a:latin typeface="+mn-lt"/>
                          <a:ea typeface="+mn-ea"/>
                          <a:cs typeface="+mn-ea"/>
                          <a:sym typeface="+mn-lt"/>
                        </a:rPr>
                        <a:t>高层、</a:t>
                      </a:r>
                      <a:r>
                        <a:rPr lang="zh-CN" altLang="en-US" sz="800" b="1" i="0" u="none" strike="noStrike" kern="1200" dirty="0">
                          <a:solidFill>
                            <a:srgbClr val="C00000"/>
                          </a:solidFill>
                          <a:effectLst/>
                          <a:latin typeface="+mn-lt"/>
                          <a:ea typeface="+mn-ea"/>
                          <a:cs typeface="+mn-ea"/>
                          <a:sym typeface="+mn-lt"/>
                        </a:rPr>
                        <a:t>叠加</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800" b="0" i="0" u="none" strike="noStrike" kern="1200" dirty="0">
                          <a:solidFill>
                            <a:srgbClr val="000000"/>
                          </a:solidFill>
                          <a:effectLst/>
                          <a:latin typeface="+mn-lt"/>
                          <a:ea typeface="+mn-ea"/>
                          <a:cs typeface="+mn-ea"/>
                          <a:sym typeface="+mn-lt"/>
                        </a:rPr>
                        <a:t>257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dirty="0">
                          <a:solidFill>
                            <a:srgbClr val="000000"/>
                          </a:solidFill>
                          <a:effectLst/>
                          <a:latin typeface="+mn-lt"/>
                          <a:ea typeface="+mn-ea"/>
                          <a:cs typeface="+mn-ea"/>
                          <a:sym typeface="+mn-lt"/>
                        </a:rPr>
                        <a:t>15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dirty="0">
                          <a:solidFill>
                            <a:srgbClr val="00B050"/>
                          </a:solidFill>
                          <a:effectLst/>
                          <a:latin typeface="+mn-lt"/>
                          <a:ea typeface="+mn-ea"/>
                          <a:cs typeface="+mn-ea"/>
                          <a:sym typeface="+mn-lt"/>
                        </a:rPr>
                        <a:t>5.8%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en-US" altLang="zh-CN" sz="800" b="0" i="0" u="none" strike="noStrike" dirty="0">
                          <a:solidFill>
                            <a:srgbClr val="000000"/>
                          </a:solidFill>
                          <a:effectLst/>
                          <a:latin typeface="+mn-lt"/>
                          <a:ea typeface="+mn-ea"/>
                          <a:cs typeface="+mn-ea"/>
                          <a:sym typeface="+mn-lt"/>
                        </a:rPr>
                        <a:t>48996</a:t>
                      </a:r>
                      <a:r>
                        <a:rPr lang="zh-CN" altLang="en-US" sz="800" b="0" i="0" u="none" strike="noStrike" dirty="0">
                          <a:solidFill>
                            <a:srgbClr val="000000"/>
                          </a:solidFill>
                          <a:effectLst/>
                          <a:latin typeface="+mn-lt"/>
                          <a:ea typeface="+mn-ea"/>
                          <a:cs typeface="+mn-ea"/>
                          <a:sym typeface="+mn-lt"/>
                        </a:rPr>
                        <a:t>（高层</a:t>
                      </a:r>
                      <a:r>
                        <a:rPr lang="en-US" altLang="zh-CN" sz="800" b="0" i="0" u="none" strike="noStrike" dirty="0">
                          <a:solidFill>
                            <a:srgbClr val="000000"/>
                          </a:solidFill>
                          <a:effectLst/>
                          <a:latin typeface="+mn-lt"/>
                          <a:ea typeface="+mn-ea"/>
                          <a:cs typeface="+mn-ea"/>
                          <a:sym typeface="+mn-lt"/>
                        </a:rPr>
                        <a:t>45998</a:t>
                      </a:r>
                      <a:r>
                        <a:rPr lang="zh-CN" altLang="en-US" sz="800" b="0" i="0" u="none" strike="noStrike" dirty="0">
                          <a:solidFill>
                            <a:srgbClr val="000000"/>
                          </a:solidFill>
                          <a:effectLst/>
                          <a:latin typeface="+mn-lt"/>
                          <a:ea typeface="+mn-ea"/>
                          <a:cs typeface="+mn-ea"/>
                          <a:sym typeface="+mn-lt"/>
                        </a:rPr>
                        <a:t>，叠加</a:t>
                      </a:r>
                      <a:r>
                        <a:rPr lang="en-US" altLang="zh-CN" sz="800" b="0" i="0" u="none" strike="noStrike" dirty="0">
                          <a:solidFill>
                            <a:srgbClr val="000000"/>
                          </a:solidFill>
                          <a:effectLst/>
                          <a:latin typeface="+mn-lt"/>
                          <a:ea typeface="+mn-ea"/>
                          <a:cs typeface="+mn-ea"/>
                          <a:sym typeface="+mn-lt"/>
                        </a:rPr>
                        <a:t>61656</a:t>
                      </a:r>
                      <a:r>
                        <a:rPr lang="zh-CN" altLang="en-US" sz="800" b="0" i="0" u="none" strike="noStrike" dirty="0">
                          <a:solidFill>
                            <a:srgbClr val="000000"/>
                          </a:solidFill>
                          <a:effectLst/>
                          <a:latin typeface="+mn-lt"/>
                          <a:ea typeface="+mn-ea"/>
                          <a:cs typeface="+mn-ea"/>
                          <a:sym typeface="+mn-lt"/>
                        </a:rPr>
                        <a:t>）</a:t>
                      </a:r>
                      <a:endParaRPr lang="en-US" altLang="zh-CN" sz="800" b="0" i="0" u="none" strike="noStrike" dirty="0">
                        <a:solidFill>
                          <a:srgbClr val="000000"/>
                        </a:solidFill>
                        <a:effectLst/>
                        <a:latin typeface="+mn-lt"/>
                        <a:ea typeface="+mn-ea"/>
                        <a:cs typeface="+mn-ea"/>
                        <a:sym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7126245"/>
                  </a:ext>
                </a:extLst>
              </a:tr>
              <a:tr h="234432">
                <a:tc>
                  <a:txBody>
                    <a:bodyPr/>
                    <a:lstStyle/>
                    <a:p>
                      <a:pPr algn="ctr" fontAlgn="t"/>
                      <a:r>
                        <a:rPr lang="zh-CN" altLang="en-US" sz="800" b="0" i="0" u="none" strike="noStrike" dirty="0">
                          <a:solidFill>
                            <a:srgbClr val="000000"/>
                          </a:solidFill>
                          <a:effectLst/>
                          <a:latin typeface="+mn-lt"/>
                          <a:ea typeface="+mn-ea"/>
                          <a:cs typeface="+mn-ea"/>
                          <a:sym typeface="+mn-lt"/>
                        </a:rPr>
                        <a:t>香港兴业兴云间</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2024</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1</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31</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首开</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叠加、联排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262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mn-lt"/>
                          <a:ea typeface="+mn-ea"/>
                          <a:cs typeface="+mn-ea"/>
                          <a:sym typeface="+mn-lt"/>
                        </a:rPr>
                        <a:t>50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a:solidFill>
                            <a:srgbClr val="00B050"/>
                          </a:solidFill>
                          <a:effectLst/>
                          <a:latin typeface="+mn-lt"/>
                          <a:ea typeface="+mn-ea"/>
                          <a:cs typeface="+mn-ea"/>
                          <a:sym typeface="+mn-lt"/>
                        </a:rPr>
                        <a:t>19.1%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43292</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63493</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50600</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816615"/>
                  </a:ext>
                </a:extLst>
              </a:tr>
              <a:tr h="136438">
                <a:tc rowSpan="3">
                  <a:txBody>
                    <a:bodyPr/>
                    <a:lstStyle/>
                    <a:p>
                      <a:pPr algn="ctr" fontAlgn="t"/>
                      <a:r>
                        <a:rPr lang="zh-CN" altLang="en-US" sz="800" b="0" i="0" u="none" strike="noStrike" dirty="0">
                          <a:solidFill>
                            <a:srgbClr val="000000"/>
                          </a:solidFill>
                          <a:effectLst/>
                          <a:latin typeface="+mn-lt"/>
                          <a:ea typeface="+mn-ea"/>
                          <a:cs typeface="+mn-ea"/>
                          <a:sym typeface="+mn-lt"/>
                        </a:rPr>
                        <a:t>中建大椿嘉利椿廷</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2023</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9</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15</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首开</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174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dirty="0">
                          <a:solidFill>
                            <a:srgbClr val="000000"/>
                          </a:solidFill>
                          <a:effectLst/>
                          <a:latin typeface="+mn-lt"/>
                          <a:ea typeface="+mn-ea"/>
                          <a:cs typeface="+mn-ea"/>
                          <a:sym typeface="+mn-lt"/>
                        </a:rPr>
                        <a:t>66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a:solidFill>
                            <a:srgbClr val="00B050"/>
                          </a:solidFill>
                          <a:effectLst/>
                          <a:latin typeface="+mn-lt"/>
                          <a:ea typeface="+mn-ea"/>
                          <a:cs typeface="+mn-ea"/>
                          <a:sym typeface="+mn-lt"/>
                        </a:rPr>
                        <a:t>37.9%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45337</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67526</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52288</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582176"/>
                  </a:ext>
                </a:extLst>
              </a:tr>
              <a:tr h="221025">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2023</a:t>
                      </a:r>
                      <a:r>
                        <a:rPr lang="zh-CN" altLang="en-US" sz="800" b="0" i="0" u="none" strike="noStrike">
                          <a:solidFill>
                            <a:srgbClr val="000000"/>
                          </a:solidFill>
                          <a:effectLst/>
                          <a:latin typeface="+mn-lt"/>
                          <a:ea typeface="+mn-ea"/>
                          <a:cs typeface="+mn-ea"/>
                          <a:sym typeface="+mn-lt"/>
                        </a:rPr>
                        <a:t>年</a:t>
                      </a:r>
                      <a:r>
                        <a:rPr lang="en-US" altLang="zh-CN" sz="800" b="0" i="0" u="none" strike="noStrike">
                          <a:solidFill>
                            <a:srgbClr val="000000"/>
                          </a:solidFill>
                          <a:effectLst/>
                          <a:latin typeface="+mn-lt"/>
                          <a:ea typeface="+mn-ea"/>
                          <a:cs typeface="+mn-ea"/>
                          <a:sym typeface="+mn-lt"/>
                        </a:rPr>
                        <a:t>11</a:t>
                      </a:r>
                      <a:r>
                        <a:rPr lang="zh-CN" altLang="en-US" sz="800" b="0" i="0" u="none" strike="noStrike">
                          <a:solidFill>
                            <a:srgbClr val="000000"/>
                          </a:solidFill>
                          <a:effectLst/>
                          <a:latin typeface="+mn-lt"/>
                          <a:ea typeface="+mn-ea"/>
                          <a:cs typeface="+mn-ea"/>
                          <a:sym typeface="+mn-lt"/>
                        </a:rPr>
                        <a:t>月</a:t>
                      </a:r>
                      <a:r>
                        <a:rPr lang="en-US" altLang="zh-CN" sz="800" b="0" i="0" u="none" strike="noStrike">
                          <a:solidFill>
                            <a:srgbClr val="000000"/>
                          </a:solidFill>
                          <a:effectLst/>
                          <a:latin typeface="+mn-lt"/>
                          <a:ea typeface="+mn-ea"/>
                          <a:cs typeface="+mn-ea"/>
                          <a:sym typeface="+mn-lt"/>
                        </a:rPr>
                        <a:t>13</a:t>
                      </a:r>
                      <a:r>
                        <a:rPr lang="zh-CN" altLang="en-US" sz="800" b="0" i="0" u="none" strike="noStrike">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139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0" i="0" u="none" strike="noStrike">
                          <a:solidFill>
                            <a:srgbClr val="000000"/>
                          </a:solidFill>
                          <a:effectLst/>
                          <a:latin typeface="+mn-lt"/>
                          <a:ea typeface="+mn-ea"/>
                          <a:cs typeface="+mn-ea"/>
                          <a:sym typeface="+mn-lt"/>
                        </a:rPr>
                        <a:t>50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altLang="zh-CN" sz="800" b="1" i="0" u="none" strike="noStrike">
                          <a:solidFill>
                            <a:srgbClr val="00B050"/>
                          </a:solidFill>
                          <a:effectLst/>
                          <a:latin typeface="+mn-lt"/>
                          <a:ea typeface="+mn-ea"/>
                          <a:cs typeface="+mn-ea"/>
                          <a:sym typeface="+mn-lt"/>
                        </a:rPr>
                        <a:t>36.0%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40646</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68026</a:t>
                      </a:r>
                      <a:r>
                        <a:rPr lang="zh-CN" altLang="en-US" sz="800" b="0" i="0" u="none" strike="noStrike" dirty="0">
                          <a:solidFill>
                            <a:srgbClr val="000000"/>
                          </a:solidFill>
                          <a:effectLst/>
                          <a:latin typeface="+mn-lt"/>
                          <a:ea typeface="+mn-ea"/>
                          <a:cs typeface="+mn-ea"/>
                          <a:sym typeface="+mn-lt"/>
                        </a:rPr>
                        <a:t>（整盘</a:t>
                      </a:r>
                      <a:r>
                        <a:rPr lang="en-US" altLang="zh-CN" sz="800" b="0" i="0" u="none" strike="noStrike" dirty="0">
                          <a:solidFill>
                            <a:srgbClr val="000000"/>
                          </a:solidFill>
                          <a:effectLst/>
                          <a:latin typeface="+mn-lt"/>
                          <a:ea typeface="+mn-ea"/>
                          <a:cs typeface="+mn-ea"/>
                          <a:sym typeface="+mn-lt"/>
                        </a:rPr>
                        <a:t>54121</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9130995"/>
                  </a:ext>
                </a:extLst>
              </a:tr>
              <a:tr h="136438">
                <a:tc vMerge="1">
                  <a:txBody>
                    <a:bodyPr/>
                    <a:lstStyle/>
                    <a:p>
                      <a:pPr algn="ctr" fontAlgn="t"/>
                      <a:endParaRPr lang="zh-CN" altLang="en-US" sz="7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2025</a:t>
                      </a:r>
                      <a:r>
                        <a:rPr lang="zh-CN" altLang="en-US" sz="800" b="0" i="0" u="none" strike="noStrike" dirty="0">
                          <a:solidFill>
                            <a:srgbClr val="000000"/>
                          </a:solidFill>
                          <a:effectLst/>
                          <a:latin typeface="+mn-lt"/>
                          <a:ea typeface="+mn-ea"/>
                          <a:cs typeface="+mn-ea"/>
                          <a:sym typeface="+mn-lt"/>
                        </a:rPr>
                        <a:t>年</a:t>
                      </a:r>
                      <a:r>
                        <a:rPr lang="en-US" altLang="zh-CN" sz="800" b="0" i="0" u="none" strike="noStrike" dirty="0">
                          <a:solidFill>
                            <a:srgbClr val="000000"/>
                          </a:solidFill>
                          <a:effectLst/>
                          <a:latin typeface="+mn-lt"/>
                          <a:ea typeface="+mn-ea"/>
                          <a:cs typeface="+mn-ea"/>
                          <a:sym typeface="+mn-lt"/>
                        </a:rPr>
                        <a:t>6</a:t>
                      </a:r>
                      <a:r>
                        <a:rPr lang="zh-CN" altLang="en-US" sz="800" b="0" i="0" u="none" strike="noStrike" dirty="0">
                          <a:solidFill>
                            <a:srgbClr val="000000"/>
                          </a:solidFill>
                          <a:effectLst/>
                          <a:latin typeface="+mn-lt"/>
                          <a:ea typeface="+mn-ea"/>
                          <a:cs typeface="+mn-ea"/>
                          <a:sym typeface="+mn-lt"/>
                        </a:rPr>
                        <a:t>月</a:t>
                      </a:r>
                      <a:r>
                        <a:rPr lang="en-US" altLang="zh-CN" sz="800" b="0" i="0" u="none" strike="noStrike" dirty="0">
                          <a:solidFill>
                            <a:srgbClr val="000000"/>
                          </a:solidFill>
                          <a:effectLst/>
                          <a:latin typeface="+mn-lt"/>
                          <a:ea typeface="+mn-ea"/>
                          <a:cs typeface="+mn-ea"/>
                          <a:sym typeface="+mn-lt"/>
                        </a:rPr>
                        <a:t>15</a:t>
                      </a:r>
                      <a:r>
                        <a:rPr lang="zh-CN" altLang="en-US" sz="800" b="0" i="0" u="none" strike="noStrike" dirty="0">
                          <a:solidFill>
                            <a:srgbClr val="000000"/>
                          </a:solidFill>
                          <a:effectLst/>
                          <a:latin typeface="+mn-lt"/>
                          <a:ea typeface="+mn-ea"/>
                          <a:cs typeface="+mn-ea"/>
                          <a:sym typeface="+mn-lt"/>
                        </a:rPr>
                        <a:t>日</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加推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800" b="0" i="0" u="none" strike="noStrike" dirty="0">
                          <a:solidFill>
                            <a:srgbClr val="000000"/>
                          </a:solidFill>
                          <a:effectLst/>
                          <a:latin typeface="+mn-lt"/>
                          <a:ea typeface="+mn-ea"/>
                          <a:cs typeface="+mn-ea"/>
                          <a:sym typeface="+mn-lt"/>
                        </a:rPr>
                        <a:t>洋房、</a:t>
                      </a:r>
                      <a:r>
                        <a:rPr lang="zh-CN" altLang="en-US" sz="800" b="1" i="0" u="none" strike="noStrike" kern="1200" dirty="0">
                          <a:solidFill>
                            <a:srgbClr val="C00000"/>
                          </a:solidFill>
                          <a:effectLst/>
                          <a:latin typeface="+mn-lt"/>
                          <a:ea typeface="+mn-ea"/>
                          <a:cs typeface="+mn-ea"/>
                          <a:sym typeface="+mn-lt"/>
                        </a:rPr>
                        <a:t>联排</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800" b="0" i="0" u="none" strike="noStrike" dirty="0">
                          <a:solidFill>
                            <a:srgbClr val="00000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altLang="en-US" sz="800" b="1" i="0" u="none" strike="noStrike" dirty="0">
                          <a:solidFill>
                            <a:srgbClr val="00B050"/>
                          </a:solidFill>
                          <a:effectLst/>
                          <a:latin typeface="+mn-lt"/>
                          <a:ea typeface="+mn-ea"/>
                          <a:cs typeface="+mn-ea"/>
                          <a:sym typeface="+mn-lt"/>
                        </a:rPr>
                        <a:t>平推</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r>
                        <a:rPr lang="en-US" altLang="zh-CN" sz="800" b="0" i="0" u="none" strike="noStrike" dirty="0">
                          <a:solidFill>
                            <a:srgbClr val="000000"/>
                          </a:solidFill>
                          <a:effectLst/>
                          <a:latin typeface="+mn-lt"/>
                          <a:ea typeface="+mn-ea"/>
                          <a:cs typeface="+mn-ea"/>
                          <a:sym typeface="+mn-lt"/>
                        </a:rPr>
                        <a:t>49819</a:t>
                      </a:r>
                      <a:r>
                        <a:rPr lang="zh-CN" altLang="en-US" sz="800" b="0" i="0" u="none" strike="noStrike" dirty="0">
                          <a:solidFill>
                            <a:srgbClr val="000000"/>
                          </a:solidFill>
                          <a:effectLst/>
                          <a:latin typeface="+mn-lt"/>
                          <a:ea typeface="+mn-ea"/>
                          <a:cs typeface="+mn-ea"/>
                          <a:sym typeface="+mn-lt"/>
                        </a:rPr>
                        <a:t>（洋房</a:t>
                      </a:r>
                      <a:r>
                        <a:rPr lang="en-US" altLang="zh-CN" sz="800" b="0" i="0" u="none" strike="noStrike" dirty="0">
                          <a:solidFill>
                            <a:srgbClr val="000000"/>
                          </a:solidFill>
                          <a:effectLst/>
                          <a:latin typeface="+mn-lt"/>
                          <a:ea typeface="+mn-ea"/>
                          <a:cs typeface="+mn-ea"/>
                          <a:sym typeface="+mn-lt"/>
                        </a:rPr>
                        <a:t>45240</a:t>
                      </a:r>
                      <a:r>
                        <a:rPr lang="zh-CN" altLang="en-US" sz="800" b="0" i="0" u="none" strike="noStrike" dirty="0">
                          <a:solidFill>
                            <a:srgbClr val="000000"/>
                          </a:solidFill>
                          <a:effectLst/>
                          <a:latin typeface="+mn-lt"/>
                          <a:ea typeface="+mn-ea"/>
                          <a:cs typeface="+mn-ea"/>
                          <a:sym typeface="+mn-lt"/>
                        </a:rPr>
                        <a:t>、联排</a:t>
                      </a:r>
                      <a:r>
                        <a:rPr lang="en-US" altLang="zh-CN" sz="800" b="0" i="0" u="none" strike="noStrike" dirty="0">
                          <a:solidFill>
                            <a:srgbClr val="000000"/>
                          </a:solidFill>
                          <a:effectLst/>
                          <a:latin typeface="+mn-lt"/>
                          <a:ea typeface="+mn-ea"/>
                          <a:cs typeface="+mn-ea"/>
                          <a:sym typeface="+mn-lt"/>
                        </a:rPr>
                        <a:t>68479</a:t>
                      </a:r>
                      <a:r>
                        <a:rPr lang="zh-CN" altLang="en-US" sz="800" b="0" i="0" u="none" strike="noStrike" dirty="0">
                          <a:solidFill>
                            <a:srgbClr val="000000"/>
                          </a:solidFill>
                          <a:effectLst/>
                          <a:latin typeface="+mn-lt"/>
                          <a:ea typeface="+mn-ea"/>
                          <a:cs typeface="+mn-ea"/>
                          <a:sym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5501452"/>
                  </a:ext>
                </a:extLst>
              </a:tr>
            </a:tbl>
          </a:graphicData>
        </a:graphic>
      </p:graphicFrame>
      <p:sp>
        <p:nvSpPr>
          <p:cNvPr id="22" name="文本占位符 3">
            <a:extLst>
              <a:ext uri="{FF2B5EF4-FFF2-40B4-BE49-F238E27FC236}">
                <a16:creationId xmlns:a16="http://schemas.microsoft.com/office/drawing/2014/main" id="{F0554192-8D06-4423-BD50-66CD0C0842A8}"/>
              </a:ext>
            </a:extLst>
          </p:cNvPr>
          <p:cNvSpPr txBox="1"/>
          <p:nvPr/>
        </p:nvSpPr>
        <p:spPr bwMode="auto">
          <a:xfrm>
            <a:off x="6828906" y="1836996"/>
            <a:ext cx="4129548" cy="37741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marL="257175" indent="-257175" algn="l" rtl="0" eaLnBrk="1" fontAlgn="base" hangingPunct="1">
              <a:lnSpc>
                <a:spcPct val="200000"/>
              </a:lnSpc>
              <a:spcBef>
                <a:spcPct val="20000"/>
              </a:spcBef>
              <a:spcAft>
                <a:spcPct val="0"/>
              </a:spcAft>
              <a:buSzPct val="80000"/>
              <a:buFont typeface="Wingdings" panose="05000000000000000000" pitchFamily="2" charset="2"/>
              <a:buChar char="n"/>
              <a:defRPr sz="2400">
                <a:solidFill>
                  <a:schemeClr val="tx1"/>
                </a:solidFill>
                <a:latin typeface="+mn-lt"/>
                <a:ea typeface="+mn-ea"/>
                <a:cs typeface="+mn-cs"/>
              </a:defRPr>
            </a:lvl1pPr>
            <a:lvl2pPr marL="557530" indent="-214630" algn="l" rtl="0" eaLnBrk="1" fontAlgn="base" hangingPunct="1">
              <a:lnSpc>
                <a:spcPct val="200000"/>
              </a:lnSpc>
              <a:spcBef>
                <a:spcPct val="20000"/>
              </a:spcBef>
              <a:spcAft>
                <a:spcPct val="0"/>
              </a:spcAft>
              <a:buSzPct val="80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lnSpc>
                <a:spcPct val="200000"/>
              </a:lnSpc>
              <a:spcBef>
                <a:spcPct val="20000"/>
              </a:spcBef>
              <a:spcAft>
                <a:spcPct val="0"/>
              </a:spcAft>
              <a:buFont typeface="Wingdings" panose="05000000000000000000" pitchFamily="2" charset="2"/>
              <a:buChar char="ü"/>
              <a:defRPr sz="1200">
                <a:solidFill>
                  <a:schemeClr val="tx1"/>
                </a:solidFill>
                <a:latin typeface="+mn-lt"/>
                <a:ea typeface="+mn-ea"/>
              </a:defRPr>
            </a:lvl3pPr>
            <a:lvl4pPr marL="1200150" indent="-171450" algn="l" rtl="0" eaLnBrk="1" fontAlgn="base" hangingPunct="1">
              <a:lnSpc>
                <a:spcPct val="200000"/>
              </a:lnSpc>
              <a:spcBef>
                <a:spcPct val="20000"/>
              </a:spcBef>
              <a:spcAft>
                <a:spcPct val="0"/>
              </a:spcAft>
              <a:buFont typeface="Wingdings" panose="05000000000000000000" pitchFamily="2" charset="2"/>
              <a:buChar char="n"/>
              <a:defRPr sz="1050">
                <a:solidFill>
                  <a:schemeClr val="tx1"/>
                </a:solidFill>
                <a:latin typeface="+mn-lt"/>
                <a:ea typeface="+mn-ea"/>
              </a:defRPr>
            </a:lvl4pPr>
            <a:lvl5pPr marL="15430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5pPr>
            <a:lvl6pPr marL="18859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6pPr>
            <a:lvl7pPr marL="22288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7pPr>
            <a:lvl8pPr marL="25717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8pPr>
            <a:lvl9pPr marL="2914650" indent="-171450" algn="l" rtl="0" eaLnBrk="1" fontAlgn="base" hangingPunct="1">
              <a:lnSpc>
                <a:spcPct val="200000"/>
              </a:lnSpc>
              <a:spcBef>
                <a:spcPct val="20000"/>
              </a:spcBef>
              <a:spcAft>
                <a:spcPct val="0"/>
              </a:spcAft>
              <a:buFont typeface="Wingdings" panose="05000000000000000000" pitchFamily="2" charset="2"/>
              <a:buChar char="n"/>
              <a:defRPr sz="900">
                <a:solidFill>
                  <a:schemeClr val="tx1"/>
                </a:solidFill>
                <a:latin typeface="+mn-lt"/>
                <a:ea typeface="+mn-ea"/>
              </a:defRPr>
            </a:lvl9pPr>
          </a:lstStyle>
          <a:p>
            <a:pPr marL="0" marR="0" lvl="0" indent="0" algn="ctr" defTabSz="914400" rtl="0" eaLnBrk="1" fontAlgn="base" latinLnBrk="0" hangingPunct="1">
              <a:lnSpc>
                <a:spcPct val="150000"/>
              </a:lnSpc>
              <a:spcBef>
                <a:spcPts val="0"/>
              </a:spcBef>
              <a:spcAft>
                <a:spcPct val="0"/>
              </a:spcAft>
              <a:buClrTx/>
              <a:buSzTx/>
              <a:buFont typeface="Wingdings" panose="05000000000000000000" pitchFamily="2" charset="2"/>
              <a:buNone/>
              <a:tabLst/>
              <a:defRPr/>
            </a:pPr>
            <a:r>
              <a:rPr kumimoji="0" lang="zh-CN" altLang="en-US" sz="1400" b="1" i="0" u="none" strike="noStrike" kern="0" cap="none" spc="0" normalizeH="0" baseline="0" noProof="0" dirty="0">
                <a:ln>
                  <a:noFill/>
                </a:ln>
                <a:solidFill>
                  <a:srgbClr val="000000"/>
                </a:solidFill>
                <a:effectLst/>
                <a:uLnTx/>
                <a:uFillTx/>
                <a:cs typeface="+mn-ea"/>
                <a:sym typeface="+mn-lt"/>
              </a:rPr>
              <a:t>洞泾板块近三年开盘项目及销售一揽</a:t>
            </a:r>
            <a:endParaRPr kumimoji="0" lang="en-US" altLang="zh-CN" sz="1400" b="1" i="0" u="none" strike="noStrike" kern="0" cap="none" spc="0" normalizeH="0" baseline="0" noProof="0" dirty="0">
              <a:ln>
                <a:noFill/>
              </a:ln>
              <a:solidFill>
                <a:srgbClr val="000000"/>
              </a:solidFill>
              <a:effectLst/>
              <a:uLnTx/>
              <a:uFillTx/>
              <a:cs typeface="+mn-ea"/>
              <a:sym typeface="+mn-lt"/>
            </a:endParaRPr>
          </a:p>
        </p:txBody>
      </p:sp>
      <p:graphicFrame>
        <p:nvGraphicFramePr>
          <p:cNvPr id="23" name="图表 22">
            <a:extLst>
              <a:ext uri="{FF2B5EF4-FFF2-40B4-BE49-F238E27FC236}">
                <a16:creationId xmlns:a16="http://schemas.microsoft.com/office/drawing/2014/main" id="{A71B1E3B-6406-4E78-83A3-3218AB3E6877}"/>
              </a:ext>
            </a:extLst>
          </p:cNvPr>
          <p:cNvGraphicFramePr>
            <a:graphicFrameLocks/>
          </p:cNvGraphicFramePr>
          <p:nvPr>
            <p:extLst>
              <p:ext uri="{D42A27DB-BD31-4B8C-83A1-F6EECF244321}">
                <p14:modId xmlns:p14="http://schemas.microsoft.com/office/powerpoint/2010/main" val="3748101150"/>
              </p:ext>
            </p:extLst>
          </p:nvPr>
        </p:nvGraphicFramePr>
        <p:xfrm>
          <a:off x="237110" y="2078508"/>
          <a:ext cx="5230627" cy="4082203"/>
        </p:xfrm>
        <a:graphic>
          <a:graphicData uri="http://schemas.openxmlformats.org/drawingml/2006/chart">
            <c:chart xmlns:c="http://schemas.openxmlformats.org/drawingml/2006/chart" xmlns:r="http://schemas.openxmlformats.org/officeDocument/2006/relationships" r:id="rId3"/>
          </a:graphicData>
        </a:graphic>
      </p:graphicFrame>
      <p:sp>
        <p:nvSpPr>
          <p:cNvPr id="25" name="矩形 24">
            <a:extLst>
              <a:ext uri="{FF2B5EF4-FFF2-40B4-BE49-F238E27FC236}">
                <a16:creationId xmlns:a16="http://schemas.microsoft.com/office/drawing/2014/main" id="{54B8AD28-E8DC-440D-83F2-25E69E17C7AE}"/>
              </a:ext>
            </a:extLst>
          </p:cNvPr>
          <p:cNvSpPr/>
          <p:nvPr/>
        </p:nvSpPr>
        <p:spPr>
          <a:xfrm>
            <a:off x="3610947" y="4101884"/>
            <a:ext cx="615820" cy="523220"/>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中建大椿</a:t>
            </a:r>
            <a:r>
              <a:rPr lang="en-US" altLang="zh-CN" sz="700" dirty="0">
                <a:cs typeface="+mn-ea"/>
                <a:sym typeface="+mn-lt"/>
              </a:rPr>
              <a:t>·</a:t>
            </a:r>
            <a:r>
              <a:rPr lang="zh-CN" altLang="en-US" sz="700" dirty="0">
                <a:cs typeface="+mn-ea"/>
                <a:sym typeface="+mn-lt"/>
              </a:rPr>
              <a:t>嘉利椿廷</a:t>
            </a:r>
            <a:endParaRPr lang="zh-CN" altLang="en-US" sz="400" dirty="0">
              <a:cs typeface="+mn-ea"/>
              <a:sym typeface="+mn-lt"/>
            </a:endParaRPr>
          </a:p>
        </p:txBody>
      </p:sp>
      <p:sp>
        <p:nvSpPr>
          <p:cNvPr id="26" name="矩形 25">
            <a:extLst>
              <a:ext uri="{FF2B5EF4-FFF2-40B4-BE49-F238E27FC236}">
                <a16:creationId xmlns:a16="http://schemas.microsoft.com/office/drawing/2014/main" id="{62FCB35B-B13B-450D-AF5A-28EC24F7875F}"/>
              </a:ext>
            </a:extLst>
          </p:cNvPr>
          <p:cNvSpPr/>
          <p:nvPr/>
        </p:nvSpPr>
        <p:spPr>
          <a:xfrm>
            <a:off x="3987435" y="2274506"/>
            <a:ext cx="901805" cy="630942"/>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华发海上都荟</a:t>
            </a:r>
            <a:endParaRPr lang="en-US" altLang="zh-CN" sz="700" dirty="0">
              <a:cs typeface="+mn-ea"/>
              <a:sym typeface="+mn-lt"/>
            </a:endParaRPr>
          </a:p>
          <a:p>
            <a:r>
              <a:rPr lang="zh-CN" altLang="en-US" sz="700" dirty="0">
                <a:cs typeface="+mn-ea"/>
                <a:sym typeface="+mn-lt"/>
              </a:rPr>
              <a:t>保利</a:t>
            </a:r>
            <a:r>
              <a:rPr lang="en-US" altLang="zh-CN" sz="700" dirty="0">
                <a:cs typeface="+mn-ea"/>
                <a:sym typeface="+mn-lt"/>
              </a:rPr>
              <a:t>·</a:t>
            </a:r>
            <a:r>
              <a:rPr lang="zh-CN" altLang="en-US" sz="700" dirty="0">
                <a:cs typeface="+mn-ea"/>
                <a:sym typeface="+mn-lt"/>
              </a:rPr>
              <a:t>西郊和煦</a:t>
            </a:r>
            <a:endParaRPr lang="en-US" altLang="zh-CN" sz="700" dirty="0">
              <a:cs typeface="+mn-ea"/>
              <a:sym typeface="+mn-lt"/>
            </a:endParaRPr>
          </a:p>
          <a:p>
            <a:r>
              <a:rPr lang="zh-CN" altLang="en-US" sz="700" dirty="0">
                <a:cs typeface="+mn-ea"/>
                <a:sym typeface="+mn-lt"/>
              </a:rPr>
              <a:t>恒都云璟</a:t>
            </a:r>
            <a:endParaRPr lang="en-US" altLang="zh-CN" sz="700" dirty="0">
              <a:cs typeface="+mn-ea"/>
              <a:sym typeface="+mn-lt"/>
            </a:endParaRPr>
          </a:p>
          <a:p>
            <a:r>
              <a:rPr lang="zh-CN" altLang="en-US" sz="700" dirty="0">
                <a:cs typeface="+mn-ea"/>
                <a:sym typeface="+mn-lt"/>
              </a:rPr>
              <a:t>香港兴业兴云间</a:t>
            </a:r>
          </a:p>
        </p:txBody>
      </p:sp>
      <p:sp>
        <p:nvSpPr>
          <p:cNvPr id="27" name="矩形 26">
            <a:extLst>
              <a:ext uri="{FF2B5EF4-FFF2-40B4-BE49-F238E27FC236}">
                <a16:creationId xmlns:a16="http://schemas.microsoft.com/office/drawing/2014/main" id="{123B239A-EF74-4A56-94A1-CB229BF486A4}"/>
              </a:ext>
            </a:extLst>
          </p:cNvPr>
          <p:cNvSpPr/>
          <p:nvPr/>
        </p:nvSpPr>
        <p:spPr>
          <a:xfrm>
            <a:off x="4401245" y="2916186"/>
            <a:ext cx="1038501" cy="630942"/>
          </a:xfrm>
          <a:prstGeom prst="rect">
            <a:avLst/>
          </a:prstGeom>
          <a:ln>
            <a:solidFill>
              <a:schemeClr val="bg1">
                <a:lumMod val="75000"/>
              </a:schemeClr>
            </a:solidFill>
          </a:ln>
        </p:spPr>
        <p:txBody>
          <a:bodyPr wrap="square">
            <a:spAutoFit/>
          </a:bodyPr>
          <a:lstStyle/>
          <a:p>
            <a:r>
              <a:rPr lang="zh-CN" altLang="en-US" sz="700" dirty="0">
                <a:cs typeface="+mn-ea"/>
                <a:sym typeface="+mn-lt"/>
              </a:rPr>
              <a:t>供应：</a:t>
            </a:r>
            <a:endParaRPr lang="en-US" altLang="zh-CN" sz="700" dirty="0">
              <a:cs typeface="+mn-ea"/>
              <a:sym typeface="+mn-lt"/>
            </a:endParaRPr>
          </a:p>
          <a:p>
            <a:r>
              <a:rPr lang="zh-CN" altLang="en-US" sz="700" dirty="0">
                <a:cs typeface="+mn-ea"/>
                <a:sym typeface="+mn-lt"/>
              </a:rPr>
              <a:t>华发海上都荟</a:t>
            </a:r>
            <a:endParaRPr lang="en-US" altLang="zh-CN" sz="700" dirty="0">
              <a:cs typeface="+mn-ea"/>
              <a:sym typeface="+mn-lt"/>
            </a:endParaRPr>
          </a:p>
          <a:p>
            <a:r>
              <a:rPr lang="zh-CN" altLang="en-US" sz="700" dirty="0">
                <a:cs typeface="+mn-ea"/>
                <a:sym typeface="+mn-lt"/>
              </a:rPr>
              <a:t>保利</a:t>
            </a:r>
            <a:r>
              <a:rPr lang="en-US" altLang="zh-CN" sz="700" dirty="0">
                <a:cs typeface="+mn-ea"/>
                <a:sym typeface="+mn-lt"/>
              </a:rPr>
              <a:t>·</a:t>
            </a:r>
            <a:r>
              <a:rPr lang="zh-CN" altLang="en-US" sz="700" dirty="0">
                <a:cs typeface="+mn-ea"/>
                <a:sym typeface="+mn-lt"/>
              </a:rPr>
              <a:t>西郊和煦领墅</a:t>
            </a:r>
            <a:endParaRPr lang="en-US" altLang="zh-CN" sz="700" dirty="0">
              <a:cs typeface="+mn-ea"/>
              <a:sym typeface="+mn-lt"/>
            </a:endParaRPr>
          </a:p>
          <a:p>
            <a:r>
              <a:rPr lang="zh-CN" altLang="en-US" sz="700" dirty="0">
                <a:cs typeface="+mn-ea"/>
                <a:sym typeface="+mn-lt"/>
              </a:rPr>
              <a:t>恒都云璟</a:t>
            </a:r>
            <a:endParaRPr lang="en-US" altLang="zh-CN" sz="700" dirty="0">
              <a:cs typeface="+mn-ea"/>
              <a:sym typeface="+mn-lt"/>
            </a:endParaRPr>
          </a:p>
          <a:p>
            <a:r>
              <a:rPr lang="zh-CN" altLang="en-US" sz="700" dirty="0">
                <a:cs typeface="+mn-ea"/>
                <a:sym typeface="+mn-lt"/>
              </a:rPr>
              <a:t>中建大椿</a:t>
            </a:r>
            <a:r>
              <a:rPr lang="en-US" altLang="zh-CN" sz="700" dirty="0">
                <a:cs typeface="+mn-ea"/>
                <a:sym typeface="+mn-lt"/>
              </a:rPr>
              <a:t>·</a:t>
            </a:r>
            <a:r>
              <a:rPr lang="zh-CN" altLang="en-US" sz="700" dirty="0">
                <a:cs typeface="+mn-ea"/>
                <a:sym typeface="+mn-lt"/>
              </a:rPr>
              <a:t>嘉利椿廷</a:t>
            </a:r>
          </a:p>
        </p:txBody>
      </p:sp>
      <p:cxnSp>
        <p:nvCxnSpPr>
          <p:cNvPr id="28" name="直接连接符 27">
            <a:extLst>
              <a:ext uri="{FF2B5EF4-FFF2-40B4-BE49-F238E27FC236}">
                <a16:creationId xmlns:a16="http://schemas.microsoft.com/office/drawing/2014/main" id="{6D1E5AAD-3CAC-4FE4-81D7-8AC4357879F6}"/>
              </a:ext>
            </a:extLst>
          </p:cNvPr>
          <p:cNvCxnSpPr/>
          <p:nvPr/>
        </p:nvCxnSpPr>
        <p:spPr>
          <a:xfrm>
            <a:off x="4226767" y="2905448"/>
            <a:ext cx="93306" cy="201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2E32CC3-F012-46AE-9FB1-39CE293C1A2E}"/>
              </a:ext>
            </a:extLst>
          </p:cNvPr>
          <p:cNvCxnSpPr/>
          <p:nvPr/>
        </p:nvCxnSpPr>
        <p:spPr>
          <a:xfrm>
            <a:off x="4721289" y="3547128"/>
            <a:ext cx="0" cy="16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726A330-DB85-40A3-9885-D869A0531EFB}"/>
              </a:ext>
            </a:extLst>
          </p:cNvPr>
          <p:cNvCxnSpPr/>
          <p:nvPr/>
        </p:nvCxnSpPr>
        <p:spPr>
          <a:xfrm>
            <a:off x="3918857" y="4625104"/>
            <a:ext cx="0" cy="1991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434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a:extLst>
              <a:ext uri="{FF2B5EF4-FFF2-40B4-BE49-F238E27FC236}">
                <a16:creationId xmlns:a16="http://schemas.microsoft.com/office/drawing/2014/main" id="{C2A48B78-685F-47DD-BC98-D0B920B5D920}"/>
              </a:ext>
            </a:extLst>
          </p:cNvPr>
          <p:cNvSpPr>
            <a:spLocks noGrp="1"/>
          </p:cNvSpPr>
          <p:nvPr>
            <p:ph type="title"/>
          </p:nvPr>
        </p:nvSpPr>
        <p:spPr>
          <a:xfrm>
            <a:off x="409660" y="31477"/>
            <a:ext cx="9520724" cy="581304"/>
          </a:xfrm>
        </p:spPr>
        <p:txBody>
          <a:bodyPr/>
          <a:lstStyle/>
          <a:p>
            <a:r>
              <a:rPr lang="en-US" altLang="zh-CN" sz="1600" dirty="0">
                <a:solidFill>
                  <a:srgbClr val="000000"/>
                </a:solidFill>
                <a:latin typeface="+mn-lt"/>
                <a:ea typeface="+mn-ea"/>
                <a:cs typeface="+mn-ea"/>
                <a:sym typeface="+mn-lt"/>
              </a:rPr>
              <a:t>2.6 </a:t>
            </a:r>
            <a:r>
              <a:rPr lang="zh-CN" altLang="en-US" sz="1600" dirty="0">
                <a:solidFill>
                  <a:srgbClr val="000000"/>
                </a:solidFill>
                <a:latin typeface="+mn-lt"/>
                <a:ea typeface="+mn-ea"/>
                <a:cs typeface="+mn-ea"/>
                <a:sym typeface="+mn-lt"/>
              </a:rPr>
              <a:t>销售市场：现阶段竞争可控，未来本案入市时保利西郊和煦已清盘，核心竞品为一路之隔</a:t>
            </a:r>
            <a:r>
              <a:rPr lang="en-US" altLang="zh-CN" sz="1600" dirty="0">
                <a:solidFill>
                  <a:srgbClr val="000000"/>
                </a:solidFill>
                <a:latin typeface="+mn-lt"/>
                <a:ea typeface="+mn-ea"/>
                <a:cs typeface="+mn-ea"/>
                <a:sym typeface="+mn-lt"/>
              </a:rPr>
              <a:t>03-05</a:t>
            </a:r>
            <a:r>
              <a:rPr lang="zh-CN" altLang="en-US" sz="1600" dirty="0">
                <a:solidFill>
                  <a:srgbClr val="000000"/>
                </a:solidFill>
                <a:latin typeface="+mn-lt"/>
                <a:ea typeface="+mn-ea"/>
                <a:cs typeface="+mn-ea"/>
                <a:sym typeface="+mn-lt"/>
              </a:rPr>
              <a:t>地块定位，考虑产品差异化竞争</a:t>
            </a:r>
            <a:endParaRPr lang="zh-CN" altLang="en-US" sz="1600" dirty="0">
              <a:latin typeface="+mn-lt"/>
              <a:ea typeface="+mn-ea"/>
              <a:cs typeface="+mn-ea"/>
              <a:sym typeface="+mn-lt"/>
            </a:endParaRPr>
          </a:p>
        </p:txBody>
      </p:sp>
      <p:sp>
        <p:nvSpPr>
          <p:cNvPr id="27" name="内容占位符 2">
            <a:extLst>
              <a:ext uri="{FF2B5EF4-FFF2-40B4-BE49-F238E27FC236}">
                <a16:creationId xmlns:a16="http://schemas.microsoft.com/office/drawing/2014/main" id="{AA91693E-B6E0-4265-90E3-07D5A672A566}"/>
              </a:ext>
            </a:extLst>
          </p:cNvPr>
          <p:cNvSpPr>
            <a:spLocks noGrp="1"/>
          </p:cNvSpPr>
          <p:nvPr>
            <p:ph idx="1"/>
          </p:nvPr>
        </p:nvSpPr>
        <p:spPr>
          <a:xfrm>
            <a:off x="371692" y="642136"/>
            <a:ext cx="11606948" cy="815608"/>
          </a:xfrm>
        </p:spPr>
        <p:txBody>
          <a:bodyPr/>
          <a:lstStyle/>
          <a:p>
            <a:pPr lvl="0">
              <a:spcBef>
                <a:spcPts val="600"/>
              </a:spcBef>
              <a:defRPr/>
            </a:pPr>
            <a:r>
              <a:rPr lang="zh-CN" altLang="en-US" dirty="0">
                <a:solidFill>
                  <a:prstClr val="black"/>
                </a:solidFill>
                <a:latin typeface="+mn-lt"/>
                <a:ea typeface="+mn-ea"/>
                <a:cs typeface="+mn-ea"/>
                <a:sym typeface="+mn-lt"/>
              </a:rPr>
              <a:t>本板块核心在售项目为招商时代潮派和泗泾</a:t>
            </a:r>
            <a:r>
              <a:rPr lang="en-US" altLang="zh-CN" kern="0" dirty="0">
                <a:solidFill>
                  <a:prstClr val="black"/>
                </a:solidFill>
                <a:latin typeface="+mn-lt"/>
                <a:ea typeface="+mn-ea"/>
                <a:cs typeface="+mn-ea"/>
                <a:sym typeface="+mn-lt"/>
              </a:rPr>
              <a:t>03-05</a:t>
            </a:r>
            <a:r>
              <a:rPr lang="zh-CN" altLang="en-US" kern="0" dirty="0">
                <a:solidFill>
                  <a:prstClr val="black"/>
                </a:solidFill>
                <a:latin typeface="+mn-lt"/>
                <a:ea typeface="+mn-ea"/>
                <a:cs typeface="+mn-ea"/>
                <a:sym typeface="+mn-lt"/>
              </a:rPr>
              <a:t>号地块，但本案与招商项目产品重叠度不高</a:t>
            </a:r>
            <a:r>
              <a:rPr lang="zh-CN" altLang="en-US" dirty="0">
                <a:solidFill>
                  <a:prstClr val="black"/>
                </a:solidFill>
                <a:latin typeface="+mn-lt"/>
                <a:ea typeface="+mn-ea"/>
                <a:cs typeface="+mn-ea"/>
                <a:sym typeface="+mn-lt"/>
              </a:rPr>
              <a:t>（大库存</a:t>
            </a:r>
            <a:r>
              <a:rPr lang="en-US" altLang="zh-CN" dirty="0">
                <a:solidFill>
                  <a:prstClr val="black"/>
                </a:solidFill>
                <a:latin typeface="+mn-lt"/>
                <a:ea typeface="+mn-ea"/>
                <a:cs typeface="+mn-ea"/>
                <a:sym typeface="+mn-lt"/>
              </a:rPr>
              <a:t>4</a:t>
            </a:r>
            <a:r>
              <a:rPr lang="zh-CN" altLang="en-US" dirty="0">
                <a:solidFill>
                  <a:prstClr val="black"/>
                </a:solidFill>
                <a:latin typeface="+mn-lt"/>
                <a:ea typeface="+mn-ea"/>
                <a:cs typeface="+mn-ea"/>
                <a:sym typeface="+mn-lt"/>
              </a:rPr>
              <a:t>万方，纯高层，仅</a:t>
            </a:r>
            <a:r>
              <a:rPr lang="en-US" altLang="zh-CN" dirty="0">
                <a:solidFill>
                  <a:prstClr val="black"/>
                </a:solidFill>
                <a:latin typeface="+mn-lt"/>
                <a:ea typeface="+mn-ea"/>
                <a:cs typeface="+mn-ea"/>
                <a:sym typeface="+mn-lt"/>
              </a:rPr>
              <a:t>60</a:t>
            </a:r>
            <a:r>
              <a:rPr lang="zh-CN" altLang="en-US" dirty="0">
                <a:solidFill>
                  <a:prstClr val="black"/>
                </a:solidFill>
                <a:latin typeface="+mn-lt"/>
                <a:ea typeface="+mn-ea"/>
                <a:cs typeface="+mn-ea"/>
                <a:sym typeface="+mn-lt"/>
              </a:rPr>
              <a:t>套</a:t>
            </a:r>
            <a:r>
              <a:rPr lang="en-US" altLang="zh-CN" dirty="0">
                <a:solidFill>
                  <a:prstClr val="black"/>
                </a:solidFill>
                <a:latin typeface="+mn-lt"/>
                <a:ea typeface="+mn-ea"/>
                <a:cs typeface="+mn-ea"/>
                <a:sym typeface="+mn-lt"/>
              </a:rPr>
              <a:t>5F</a:t>
            </a:r>
            <a:r>
              <a:rPr lang="zh-CN" altLang="en-US" dirty="0">
                <a:solidFill>
                  <a:prstClr val="black"/>
                </a:solidFill>
                <a:latin typeface="+mn-lt"/>
                <a:ea typeface="+mn-ea"/>
                <a:cs typeface="+mn-ea"/>
                <a:sym typeface="+mn-lt"/>
              </a:rPr>
              <a:t>洋房）；泗泾</a:t>
            </a:r>
            <a:r>
              <a:rPr lang="en-US" altLang="zh-CN" kern="0" dirty="0">
                <a:solidFill>
                  <a:prstClr val="black"/>
                </a:solidFill>
                <a:latin typeface="+mn-lt"/>
                <a:ea typeface="+mn-ea"/>
                <a:cs typeface="+mn-ea"/>
                <a:sym typeface="+mn-lt"/>
              </a:rPr>
              <a:t>03-05</a:t>
            </a:r>
            <a:r>
              <a:rPr lang="zh-CN" altLang="en-US" kern="0" dirty="0">
                <a:solidFill>
                  <a:prstClr val="black"/>
                </a:solidFill>
                <a:latin typeface="+mn-lt"/>
                <a:ea typeface="+mn-ea"/>
                <a:cs typeface="+mn-ea"/>
                <a:sym typeface="+mn-lt"/>
              </a:rPr>
              <a:t>号地块计划打造洋房</a:t>
            </a:r>
            <a:r>
              <a:rPr lang="en-US" altLang="zh-CN" kern="0" dirty="0">
                <a:solidFill>
                  <a:prstClr val="black"/>
                </a:solidFill>
                <a:latin typeface="+mn-lt"/>
                <a:ea typeface="+mn-ea"/>
                <a:cs typeface="+mn-ea"/>
                <a:sym typeface="+mn-lt"/>
              </a:rPr>
              <a:t>+</a:t>
            </a:r>
            <a:r>
              <a:rPr lang="zh-CN" altLang="en-US" kern="0" dirty="0">
                <a:solidFill>
                  <a:prstClr val="black"/>
                </a:solidFill>
                <a:latin typeface="+mn-lt"/>
                <a:ea typeface="+mn-ea"/>
                <a:cs typeface="+mn-ea"/>
                <a:sym typeface="+mn-lt"/>
              </a:rPr>
              <a:t>联排，需关注定位差异化；</a:t>
            </a:r>
            <a:endParaRPr lang="en-US" altLang="zh-CN" kern="0" dirty="0">
              <a:solidFill>
                <a:prstClr val="black"/>
              </a:solidFill>
              <a:latin typeface="+mn-lt"/>
              <a:ea typeface="+mn-ea"/>
              <a:cs typeface="+mn-ea"/>
              <a:sym typeface="+mn-lt"/>
            </a:endParaRPr>
          </a:p>
          <a:p>
            <a:pPr lvl="0">
              <a:spcBef>
                <a:spcPts val="600"/>
              </a:spcBef>
              <a:defRPr/>
            </a:pPr>
            <a:r>
              <a:rPr lang="zh-CN" altLang="en-US" dirty="0">
                <a:solidFill>
                  <a:prstClr val="black"/>
                </a:solidFill>
                <a:latin typeface="+mn-lt"/>
                <a:ea typeface="+mn-ea"/>
                <a:cs typeface="+mn-ea"/>
                <a:sym typeface="+mn-lt"/>
              </a:rPr>
              <a:t>洞泾、佘山板块叠加及联排竞争较为激烈，需关注别墅类产品价值差异化；松江新城亦有少量干扰竞争。</a:t>
            </a:r>
            <a:endParaRPr lang="zh-CN" altLang="en-US" dirty="0">
              <a:latin typeface="+mn-lt"/>
              <a:ea typeface="+mn-ea"/>
              <a:cs typeface="+mn-ea"/>
              <a:sym typeface="+mn-lt"/>
            </a:endParaRPr>
          </a:p>
        </p:txBody>
      </p:sp>
      <p:pic>
        <p:nvPicPr>
          <p:cNvPr id="28" name="图片 27">
            <a:extLst>
              <a:ext uri="{FF2B5EF4-FFF2-40B4-BE49-F238E27FC236}">
                <a16:creationId xmlns:a16="http://schemas.microsoft.com/office/drawing/2014/main" id="{8CC13F01-F0E2-4195-B02E-77B00785C00A}"/>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t="25458" r="9268"/>
          <a:stretch/>
        </p:blipFill>
        <p:spPr>
          <a:xfrm>
            <a:off x="1706601" y="1563063"/>
            <a:ext cx="9429751" cy="4511441"/>
          </a:xfrm>
          <a:prstGeom prst="rect">
            <a:avLst/>
          </a:prstGeom>
        </p:spPr>
      </p:pic>
      <p:sp>
        <p:nvSpPr>
          <p:cNvPr id="29" name="椭圆 28">
            <a:extLst>
              <a:ext uri="{FF2B5EF4-FFF2-40B4-BE49-F238E27FC236}">
                <a16:creationId xmlns:a16="http://schemas.microsoft.com/office/drawing/2014/main" id="{5ED85301-D190-4541-A0AD-58A1981116D8}"/>
              </a:ext>
            </a:extLst>
          </p:cNvPr>
          <p:cNvSpPr/>
          <p:nvPr/>
        </p:nvSpPr>
        <p:spPr>
          <a:xfrm>
            <a:off x="3505624" y="2882323"/>
            <a:ext cx="2099215" cy="1708588"/>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rgbClr val="000000"/>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佘山</a:t>
            </a:r>
          </a:p>
        </p:txBody>
      </p:sp>
      <p:pic>
        <p:nvPicPr>
          <p:cNvPr id="30" name="Picture 27" descr="f13">
            <a:extLst>
              <a:ext uri="{FF2B5EF4-FFF2-40B4-BE49-F238E27FC236}">
                <a16:creationId xmlns:a16="http://schemas.microsoft.com/office/drawing/2014/main" id="{5F07E83E-2C76-4EF1-8C31-629AB3ADED6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808643" y="3229545"/>
            <a:ext cx="480877" cy="443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线形标注 2 24">
            <a:extLst>
              <a:ext uri="{FF2B5EF4-FFF2-40B4-BE49-F238E27FC236}">
                <a16:creationId xmlns:a16="http://schemas.microsoft.com/office/drawing/2014/main" id="{FD82A823-05ED-46CB-86F5-FCA4FE18F6E1}"/>
              </a:ext>
            </a:extLst>
          </p:cNvPr>
          <p:cNvSpPr/>
          <p:nvPr/>
        </p:nvSpPr>
        <p:spPr>
          <a:xfrm>
            <a:off x="8160995" y="5145338"/>
            <a:ext cx="3419192" cy="1588440"/>
          </a:xfrm>
          <a:prstGeom prst="borderCallout2">
            <a:avLst>
              <a:gd name="adj1" fmla="val 21816"/>
              <a:gd name="adj2" fmla="val 1667"/>
              <a:gd name="adj3" fmla="val 18750"/>
              <a:gd name="adj4" fmla="val -16667"/>
              <a:gd name="adj5" fmla="val -32766"/>
              <a:gd name="adj6" fmla="val -81291"/>
            </a:avLst>
          </a:prstGeom>
          <a:solidFill>
            <a:schemeClr val="accent1">
              <a:lumMod val="20000"/>
              <a:lumOff val="80000"/>
              <a:alpha val="7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DB2613"/>
                </a:solidFill>
                <a:effectLst/>
                <a:uLnTx/>
                <a:uFillTx/>
                <a:cs typeface="+mn-ea"/>
                <a:sym typeface="+mn-lt"/>
              </a:rPr>
              <a:t>华发海上都荟（分流竞品）</a:t>
            </a:r>
            <a:endParaRPr kumimoji="0" lang="en-US" altLang="zh-CN" sz="1050" b="1" i="0" u="none" strike="noStrike" kern="1200" cap="none" spc="0" normalizeH="0" baseline="0" noProof="0" dirty="0">
              <a:ln>
                <a:noFill/>
              </a:ln>
              <a:solidFill>
                <a:srgbClr val="DB2613"/>
              </a:solidFill>
              <a:effectLst/>
              <a:uLnTx/>
              <a:uFillTx/>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18F</a:t>
            </a:r>
            <a:r>
              <a:rPr lang="zh-CN" altLang="en-US" sz="1050" kern="0" dirty="0">
                <a:solidFill>
                  <a:prstClr val="black"/>
                </a:solidFill>
                <a:cs typeface="+mn-ea"/>
                <a:sym typeface="+mn-lt"/>
              </a:rPr>
              <a:t>高层</a:t>
            </a:r>
            <a:r>
              <a:rPr lang="en-US" altLang="zh-CN" sz="1050" kern="0" dirty="0">
                <a:solidFill>
                  <a:prstClr val="black"/>
                </a:solidFill>
                <a:cs typeface="+mn-ea"/>
                <a:sym typeface="+mn-lt"/>
              </a:rPr>
              <a:t>90-120㎡3-4</a:t>
            </a:r>
            <a:r>
              <a:rPr lang="zh-CN" altLang="en-US" sz="1050" kern="0" dirty="0">
                <a:solidFill>
                  <a:prstClr val="black"/>
                </a:solidFill>
                <a:cs typeface="+mn-ea"/>
                <a:sym typeface="+mn-lt"/>
              </a:rPr>
              <a:t>房、</a:t>
            </a:r>
            <a:r>
              <a:rPr lang="en-US" altLang="zh-CN" sz="1050" kern="0" dirty="0">
                <a:solidFill>
                  <a:prstClr val="black"/>
                </a:solidFill>
                <a:cs typeface="+mn-ea"/>
                <a:sym typeface="+mn-lt"/>
              </a:rPr>
              <a:t>6F</a:t>
            </a:r>
            <a:r>
              <a:rPr lang="zh-CN" altLang="en-US" sz="1050" kern="0" dirty="0">
                <a:solidFill>
                  <a:prstClr val="black"/>
                </a:solidFill>
                <a:cs typeface="+mn-ea"/>
                <a:sym typeface="+mn-lt"/>
              </a:rPr>
              <a:t>叠加</a:t>
            </a:r>
            <a:r>
              <a:rPr lang="en-US" altLang="zh-CN" sz="1050" kern="0" dirty="0">
                <a:solidFill>
                  <a:prstClr val="black"/>
                </a:solidFill>
                <a:cs typeface="+mn-ea"/>
                <a:sym typeface="+mn-lt"/>
              </a:rPr>
              <a:t>90-122㎡3-4</a:t>
            </a:r>
            <a:r>
              <a:rPr lang="zh-CN" altLang="en-US" sz="1050" kern="0" dirty="0">
                <a:solidFill>
                  <a:prstClr val="black"/>
                </a:solidFill>
                <a:cs typeface="+mn-ea"/>
                <a:sym typeface="+mn-lt"/>
              </a:rPr>
              <a:t>房、</a:t>
            </a:r>
            <a:r>
              <a:rPr lang="en-US" altLang="zh-CN" sz="1050" kern="0" dirty="0">
                <a:solidFill>
                  <a:prstClr val="black"/>
                </a:solidFill>
                <a:cs typeface="+mn-ea"/>
                <a:sym typeface="+mn-lt"/>
              </a:rPr>
              <a:t>4F</a:t>
            </a:r>
            <a:r>
              <a:rPr lang="zh-CN" altLang="en-US" sz="1050" kern="0" dirty="0">
                <a:solidFill>
                  <a:prstClr val="black"/>
                </a:solidFill>
                <a:cs typeface="+mn-ea"/>
                <a:sym typeface="+mn-lt"/>
              </a:rPr>
              <a:t>叠加</a:t>
            </a:r>
            <a:r>
              <a:rPr lang="en-US" altLang="zh-CN" sz="1050" kern="0" dirty="0">
                <a:solidFill>
                  <a:prstClr val="black"/>
                </a:solidFill>
                <a:cs typeface="+mn-ea"/>
                <a:sym typeface="+mn-lt"/>
              </a:rPr>
              <a:t>125-136㎡4</a:t>
            </a:r>
            <a:r>
              <a:rPr lang="zh-CN" altLang="en-US" sz="1050" kern="0" dirty="0">
                <a:solidFill>
                  <a:prstClr val="black"/>
                </a:solidFill>
                <a:cs typeface="+mn-ea"/>
                <a:sym typeface="+mn-lt"/>
              </a:rPr>
              <a:t>房</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2024-3-12</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315</a:t>
            </a:r>
            <a:r>
              <a:rPr lang="zh-CN" altLang="en-US" sz="1050" kern="0" dirty="0">
                <a:solidFill>
                  <a:prstClr val="black"/>
                </a:solidFill>
                <a:cs typeface="+mn-ea"/>
                <a:sym typeface="+mn-lt"/>
              </a:rPr>
              <a:t>套房源，高层</a:t>
            </a:r>
            <a:r>
              <a:rPr lang="en-US" altLang="zh-CN" sz="1050" kern="0" dirty="0">
                <a:solidFill>
                  <a:prstClr val="black"/>
                </a:solidFill>
                <a:cs typeface="+mn-ea"/>
                <a:sym typeface="+mn-lt"/>
              </a:rPr>
              <a:t>45284</a:t>
            </a:r>
            <a:r>
              <a:rPr lang="zh-CN" altLang="en-US" sz="1050" kern="0" dirty="0">
                <a:solidFill>
                  <a:prstClr val="black"/>
                </a:solidFill>
                <a:cs typeface="+mn-ea"/>
                <a:sym typeface="+mn-lt"/>
              </a:rPr>
              <a:t>、叠加</a:t>
            </a:r>
            <a:r>
              <a:rPr lang="en-US" altLang="zh-CN" sz="1050" kern="0" dirty="0">
                <a:solidFill>
                  <a:prstClr val="black"/>
                </a:solidFill>
                <a:cs typeface="+mn-ea"/>
                <a:sym typeface="+mn-lt"/>
              </a:rPr>
              <a:t>60631</a:t>
            </a:r>
            <a:r>
              <a:rPr lang="zh-CN" altLang="en-US" sz="1050" kern="0" dirty="0">
                <a:solidFill>
                  <a:prstClr val="black"/>
                </a:solidFill>
                <a:cs typeface="+mn-ea"/>
                <a:sym typeface="+mn-lt"/>
              </a:rPr>
              <a:t>，去化</a:t>
            </a:r>
            <a:r>
              <a:rPr lang="en-US" altLang="zh-CN" sz="1050" kern="0" dirty="0">
                <a:solidFill>
                  <a:prstClr val="black"/>
                </a:solidFill>
                <a:cs typeface="+mn-ea"/>
                <a:sym typeface="+mn-lt"/>
              </a:rPr>
              <a:t>19.4%</a:t>
            </a: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已供应</a:t>
            </a:r>
            <a:r>
              <a:rPr lang="en-US" altLang="zh-CN" sz="1050" kern="0" dirty="0">
                <a:solidFill>
                  <a:prstClr val="black"/>
                </a:solidFill>
                <a:cs typeface="+mn-ea"/>
                <a:sym typeface="+mn-lt"/>
              </a:rPr>
              <a:t>1154</a:t>
            </a:r>
            <a:r>
              <a:rPr lang="zh-CN" altLang="en-US" sz="1050" kern="0" dirty="0">
                <a:solidFill>
                  <a:prstClr val="black"/>
                </a:solidFill>
                <a:cs typeface="+mn-ea"/>
                <a:sym typeface="+mn-lt"/>
              </a:rPr>
              <a:t>套，</a:t>
            </a:r>
            <a:r>
              <a:rPr lang="en-US" altLang="zh-CN" sz="1050" kern="0" dirty="0">
                <a:solidFill>
                  <a:prstClr val="black"/>
                </a:solidFill>
                <a:cs typeface="+mn-ea"/>
                <a:sym typeface="+mn-lt"/>
              </a:rPr>
              <a:t>20</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841</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73%</a:t>
            </a:r>
            <a:r>
              <a:rPr lang="zh-CN" altLang="en-US" sz="1050" kern="0" dirty="0">
                <a:solidFill>
                  <a:prstClr val="black"/>
                </a:solidFill>
                <a:cs typeface="+mn-ea"/>
                <a:sym typeface="+mn-lt"/>
              </a:rPr>
              <a:t>。高层</a:t>
            </a:r>
            <a:r>
              <a:rPr lang="zh-CN" altLang="en-US" sz="1050" kern="0" dirty="0">
                <a:solidFill>
                  <a:schemeClr val="tx1"/>
                </a:solidFill>
                <a:cs typeface="+mn-ea"/>
                <a:sym typeface="+mn-lt"/>
              </a:rPr>
              <a:t>网签流速</a:t>
            </a:r>
            <a:r>
              <a:rPr lang="en-US" altLang="zh-CN" sz="1050" kern="0" dirty="0">
                <a:solidFill>
                  <a:schemeClr val="tx1"/>
                </a:solidFill>
                <a:cs typeface="+mn-ea"/>
                <a:sym typeface="+mn-lt"/>
              </a:rPr>
              <a:t>36</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45463</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。叠加网签流速</a:t>
            </a:r>
            <a:r>
              <a:rPr lang="en-US" altLang="zh-CN" sz="1050" kern="0" dirty="0">
                <a:solidFill>
                  <a:schemeClr val="tx1"/>
                </a:solidFill>
                <a:cs typeface="+mn-ea"/>
                <a:sym typeface="+mn-lt"/>
              </a:rPr>
              <a:t>10</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59435</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endParaRPr lang="en-US" altLang="zh-CN" sz="1050" b="1" dirty="0">
              <a:solidFill>
                <a:schemeClr val="tx1"/>
              </a:solidFill>
              <a:cs typeface="+mn-ea"/>
              <a:sym typeface="+mn-lt"/>
            </a:endParaRPr>
          </a:p>
        </p:txBody>
      </p:sp>
      <p:sp>
        <p:nvSpPr>
          <p:cNvPr id="32" name="线形标注 2 25">
            <a:extLst>
              <a:ext uri="{FF2B5EF4-FFF2-40B4-BE49-F238E27FC236}">
                <a16:creationId xmlns:a16="http://schemas.microsoft.com/office/drawing/2014/main" id="{1EF0B254-BFBE-4D22-BB0A-22D961CA467C}"/>
              </a:ext>
            </a:extLst>
          </p:cNvPr>
          <p:cNvSpPr/>
          <p:nvPr/>
        </p:nvSpPr>
        <p:spPr>
          <a:xfrm>
            <a:off x="8180964" y="3140339"/>
            <a:ext cx="3578226" cy="1950977"/>
          </a:xfrm>
          <a:prstGeom prst="borderCallout2">
            <a:avLst>
              <a:gd name="adj1" fmla="val 58646"/>
              <a:gd name="adj2" fmla="val 272"/>
              <a:gd name="adj3" fmla="val 63195"/>
              <a:gd name="adj4" fmla="val -14356"/>
              <a:gd name="adj5" fmla="val 71241"/>
              <a:gd name="adj6" fmla="val -39174"/>
            </a:avLst>
          </a:prstGeom>
          <a:solidFill>
            <a:srgbClr val="FFFF00">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C00000"/>
                </a:solidFill>
                <a:effectLst/>
                <a:uLnTx/>
                <a:uFillTx/>
                <a:cs typeface="+mn-ea"/>
                <a:sym typeface="+mn-lt"/>
              </a:rPr>
              <a:t>保利西郊和煦（一级竞品）</a:t>
            </a:r>
            <a:endParaRPr kumimoji="0" lang="en-US" altLang="zh-CN" sz="1050" b="1" i="0" u="none" strike="noStrike" kern="1200" cap="none" spc="0" normalizeH="0" baseline="0" noProof="0" dirty="0">
              <a:ln>
                <a:noFill/>
              </a:ln>
              <a:solidFill>
                <a:srgbClr val="C00000"/>
              </a:solidFill>
              <a:effectLst/>
              <a:uLnTx/>
              <a:uFillTx/>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zh-CN" altLang="en-US" sz="1050" kern="0" dirty="0">
                <a:solidFill>
                  <a:prstClr val="black"/>
                </a:solidFill>
                <a:cs typeface="+mn-ea"/>
                <a:sym typeface="+mn-lt"/>
              </a:rPr>
              <a:t>一期</a:t>
            </a:r>
            <a:r>
              <a:rPr lang="en-US" altLang="zh-CN" sz="1050" kern="0" dirty="0">
                <a:solidFill>
                  <a:prstClr val="black"/>
                </a:solidFill>
                <a:cs typeface="+mn-ea"/>
                <a:sym typeface="+mn-lt"/>
              </a:rPr>
              <a:t>11F</a:t>
            </a:r>
            <a:r>
              <a:rPr lang="zh-CN" altLang="en-US" sz="1050" kern="0" dirty="0">
                <a:solidFill>
                  <a:prstClr val="black"/>
                </a:solidFill>
                <a:cs typeface="+mn-ea"/>
                <a:sym typeface="+mn-lt"/>
              </a:rPr>
              <a:t>小高层</a:t>
            </a:r>
            <a:r>
              <a:rPr lang="en-US" altLang="zh-CN" sz="1050" kern="0" dirty="0">
                <a:solidFill>
                  <a:prstClr val="black"/>
                </a:solidFill>
                <a:cs typeface="+mn-ea"/>
                <a:sym typeface="+mn-lt"/>
              </a:rPr>
              <a:t>95-120</a:t>
            </a:r>
            <a:r>
              <a:rPr lang="zh-CN" altLang="en-US" sz="1050" kern="0" dirty="0">
                <a:solidFill>
                  <a:prstClr val="black"/>
                </a:solidFill>
                <a:cs typeface="+mn-ea"/>
                <a:sym typeface="+mn-lt"/>
              </a:rPr>
              <a:t>㎡</a:t>
            </a:r>
            <a:r>
              <a:rPr lang="en-US" altLang="zh-CN" sz="1050" kern="0" dirty="0">
                <a:solidFill>
                  <a:prstClr val="black"/>
                </a:solidFill>
                <a:cs typeface="+mn-ea"/>
                <a:sym typeface="+mn-lt"/>
              </a:rPr>
              <a:t>3-4</a:t>
            </a:r>
            <a:r>
              <a:rPr lang="zh-CN" altLang="en-US" sz="1050" kern="0" dirty="0">
                <a:solidFill>
                  <a:prstClr val="black"/>
                </a:solidFill>
                <a:cs typeface="+mn-ea"/>
                <a:sym typeface="+mn-lt"/>
              </a:rPr>
              <a:t>房，联排</a:t>
            </a:r>
            <a:r>
              <a:rPr lang="en-US" altLang="zh-CN" sz="1050" kern="0" dirty="0">
                <a:solidFill>
                  <a:prstClr val="black"/>
                </a:solidFill>
                <a:cs typeface="+mn-ea"/>
                <a:sym typeface="+mn-lt"/>
              </a:rPr>
              <a:t>126-165㎡</a:t>
            </a:r>
            <a:r>
              <a:rPr lang="zh-CN" altLang="en-US" sz="1050" kern="0" dirty="0">
                <a:solidFill>
                  <a:prstClr val="black"/>
                </a:solidFill>
                <a:cs typeface="+mn-ea"/>
                <a:sym typeface="+mn-lt"/>
              </a:rPr>
              <a:t>，二期</a:t>
            </a:r>
            <a:r>
              <a:rPr lang="en-US" altLang="zh-CN" sz="1050" kern="0" dirty="0">
                <a:solidFill>
                  <a:prstClr val="black"/>
                </a:solidFill>
                <a:cs typeface="+mn-ea"/>
                <a:sym typeface="+mn-lt"/>
              </a:rPr>
              <a:t>8F</a:t>
            </a:r>
            <a:r>
              <a:rPr lang="zh-CN" altLang="en-US" sz="1050" kern="0" dirty="0">
                <a:solidFill>
                  <a:prstClr val="black"/>
                </a:solidFill>
                <a:cs typeface="+mn-ea"/>
                <a:sym typeface="+mn-lt"/>
              </a:rPr>
              <a:t>洋房</a:t>
            </a:r>
            <a:r>
              <a:rPr lang="en-US" altLang="zh-CN" sz="1050" kern="0" dirty="0">
                <a:solidFill>
                  <a:prstClr val="black"/>
                </a:solidFill>
                <a:cs typeface="+mn-ea"/>
                <a:sym typeface="+mn-lt"/>
              </a:rPr>
              <a:t>95-122㎡3-4</a:t>
            </a:r>
            <a:r>
              <a:rPr lang="zh-CN" altLang="en-US" sz="1050" kern="0" dirty="0">
                <a:solidFill>
                  <a:prstClr val="black"/>
                </a:solidFill>
                <a:cs typeface="+mn-ea"/>
                <a:sym typeface="+mn-lt"/>
              </a:rPr>
              <a:t>房，叠加</a:t>
            </a:r>
            <a:r>
              <a:rPr lang="en-US" altLang="zh-CN" sz="1050" kern="0" dirty="0">
                <a:solidFill>
                  <a:prstClr val="black"/>
                </a:solidFill>
                <a:cs typeface="+mn-ea"/>
                <a:sym typeface="+mn-lt"/>
              </a:rPr>
              <a:t>135-145㎡</a:t>
            </a:r>
            <a:r>
              <a:rPr lang="zh-CN" altLang="en-US" sz="1050" kern="0" dirty="0">
                <a:solidFill>
                  <a:prstClr val="black"/>
                </a:solidFill>
                <a:cs typeface="+mn-ea"/>
                <a:sym typeface="+mn-lt"/>
              </a:rPr>
              <a:t>，联排</a:t>
            </a:r>
            <a:r>
              <a:rPr lang="en-US" altLang="zh-CN" sz="1050" kern="0" dirty="0">
                <a:solidFill>
                  <a:prstClr val="black"/>
                </a:solidFill>
                <a:cs typeface="+mn-ea"/>
                <a:sym typeface="+mn-lt"/>
              </a:rPr>
              <a:t>132-195㎡</a:t>
            </a: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zh-CN" altLang="en-US" sz="1050" kern="0" dirty="0">
                <a:solidFill>
                  <a:prstClr val="black"/>
                </a:solidFill>
                <a:cs typeface="+mn-ea"/>
                <a:sym typeface="+mn-lt"/>
              </a:rPr>
              <a:t>一期</a:t>
            </a:r>
            <a:r>
              <a:rPr lang="en-US" altLang="zh-CN" sz="1050" kern="0" dirty="0">
                <a:solidFill>
                  <a:prstClr val="black"/>
                </a:solidFill>
                <a:cs typeface="+mn-ea"/>
                <a:sym typeface="+mn-lt"/>
              </a:rPr>
              <a:t>2023-10-24</a:t>
            </a:r>
            <a:r>
              <a:rPr lang="zh-CN" altLang="en-US" sz="1050" kern="0" dirty="0">
                <a:solidFill>
                  <a:prstClr val="black"/>
                </a:solidFill>
                <a:cs typeface="+mn-ea"/>
                <a:sym typeface="+mn-lt"/>
              </a:rPr>
              <a:t>拿地，</a:t>
            </a:r>
            <a:r>
              <a:rPr lang="en-US" altLang="zh-CN" sz="1050" kern="0" dirty="0">
                <a:solidFill>
                  <a:prstClr val="black"/>
                </a:solidFill>
                <a:cs typeface="+mn-ea"/>
                <a:sym typeface="+mn-lt"/>
              </a:rPr>
              <a:t>2024-6-26</a:t>
            </a:r>
            <a:r>
              <a:rPr lang="zh-CN" altLang="en-US" sz="1050" kern="0" dirty="0">
                <a:solidFill>
                  <a:prstClr val="black"/>
                </a:solidFill>
                <a:cs typeface="+mn-ea"/>
                <a:sym typeface="+mn-lt"/>
              </a:rPr>
              <a:t>首开，</a:t>
            </a:r>
            <a:r>
              <a:rPr lang="en-US" altLang="zh-CN" sz="1050" kern="0" dirty="0">
                <a:solidFill>
                  <a:prstClr val="black"/>
                </a:solidFill>
                <a:cs typeface="+mn-ea"/>
                <a:sym typeface="+mn-lt"/>
              </a:rPr>
              <a:t>2025-05</a:t>
            </a:r>
            <a:r>
              <a:rPr lang="zh-CN" altLang="en-US" sz="1050" kern="0" dirty="0">
                <a:solidFill>
                  <a:prstClr val="black"/>
                </a:solidFill>
                <a:cs typeface="+mn-ea"/>
                <a:sym typeface="+mn-lt"/>
              </a:rPr>
              <a:t>认购清盘，总销售期</a:t>
            </a:r>
            <a:r>
              <a:rPr lang="en-US" altLang="zh-CN" sz="1050" kern="0" dirty="0">
                <a:solidFill>
                  <a:prstClr val="black"/>
                </a:solidFill>
                <a:cs typeface="+mn-ea"/>
                <a:sym typeface="+mn-lt"/>
              </a:rPr>
              <a:t>12</a:t>
            </a:r>
            <a:r>
              <a:rPr lang="zh-CN" altLang="en-US" sz="1050" kern="0" dirty="0">
                <a:solidFill>
                  <a:prstClr val="black"/>
                </a:solidFill>
                <a:cs typeface="+mn-ea"/>
                <a:sym typeface="+mn-lt"/>
              </a:rPr>
              <a:t>个月，整盘流速</a:t>
            </a:r>
            <a:r>
              <a:rPr lang="en-US" altLang="zh-CN" sz="1050" kern="0" dirty="0">
                <a:solidFill>
                  <a:prstClr val="black"/>
                </a:solidFill>
                <a:cs typeface="+mn-ea"/>
                <a:sym typeface="+mn-lt"/>
              </a:rPr>
              <a:t>44</a:t>
            </a:r>
            <a:r>
              <a:rPr lang="zh-CN" altLang="en-US" sz="1050" kern="0" dirty="0">
                <a:solidFill>
                  <a:prstClr val="black"/>
                </a:solidFill>
                <a:cs typeface="+mn-ea"/>
                <a:sym typeface="+mn-lt"/>
              </a:rPr>
              <a:t>套</a:t>
            </a:r>
            <a:r>
              <a:rPr lang="en-US" altLang="zh-CN" sz="1050" kern="0" dirty="0">
                <a:solidFill>
                  <a:prstClr val="black"/>
                </a:solidFill>
                <a:cs typeface="+mn-ea"/>
                <a:sym typeface="+mn-lt"/>
              </a:rPr>
              <a:t>/</a:t>
            </a:r>
            <a:r>
              <a:rPr lang="zh-CN" altLang="en-US" sz="1050" kern="0" dirty="0">
                <a:solidFill>
                  <a:prstClr val="black"/>
                </a:solidFill>
                <a:cs typeface="+mn-ea"/>
                <a:sym typeface="+mn-lt"/>
              </a:rPr>
              <a:t>月；二期</a:t>
            </a:r>
            <a:r>
              <a:rPr lang="en-US" altLang="zh-CN" sz="1050" kern="0" dirty="0">
                <a:solidFill>
                  <a:prstClr val="black"/>
                </a:solidFill>
                <a:cs typeface="+mn-ea"/>
                <a:sym typeface="+mn-lt"/>
              </a:rPr>
              <a:t>2025-01-24</a:t>
            </a:r>
            <a:r>
              <a:rPr lang="zh-CN" altLang="en-US" sz="1050" kern="0" dirty="0">
                <a:solidFill>
                  <a:prstClr val="black"/>
                </a:solidFill>
                <a:cs typeface="+mn-ea"/>
                <a:sym typeface="+mn-lt"/>
              </a:rPr>
              <a:t>拿地，</a:t>
            </a:r>
            <a:r>
              <a:rPr lang="en-US" altLang="zh-CN" sz="1050" kern="0" dirty="0">
                <a:solidFill>
                  <a:prstClr val="black"/>
                </a:solidFill>
                <a:cs typeface="+mn-ea"/>
                <a:sym typeface="+mn-lt"/>
              </a:rPr>
              <a:t>2025-06-29</a:t>
            </a:r>
            <a:r>
              <a:rPr lang="zh-CN" altLang="en-US" sz="1050" kern="0" dirty="0">
                <a:solidFill>
                  <a:prstClr val="black"/>
                </a:solidFill>
                <a:cs typeface="+mn-ea"/>
                <a:sym typeface="+mn-lt"/>
              </a:rPr>
              <a:t>首开</a:t>
            </a:r>
            <a:r>
              <a:rPr lang="en-US" altLang="zh-CN" sz="1050" kern="0" dirty="0">
                <a:solidFill>
                  <a:prstClr val="black"/>
                </a:solidFill>
                <a:cs typeface="+mn-ea"/>
                <a:sym typeface="+mn-lt"/>
              </a:rPr>
              <a:t>191</a:t>
            </a:r>
            <a:r>
              <a:rPr lang="zh-CN" altLang="en-US" sz="1050" kern="0" dirty="0">
                <a:solidFill>
                  <a:prstClr val="black"/>
                </a:solidFill>
                <a:cs typeface="+mn-ea"/>
                <a:sym typeface="+mn-lt"/>
              </a:rPr>
              <a:t>套，去化</a:t>
            </a:r>
            <a:r>
              <a:rPr lang="en-US" altLang="zh-CN" sz="1050" kern="0" dirty="0">
                <a:solidFill>
                  <a:prstClr val="black"/>
                </a:solidFill>
                <a:cs typeface="+mn-ea"/>
                <a:sym typeface="+mn-lt"/>
              </a:rPr>
              <a:t>150</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79%</a:t>
            </a:r>
            <a:r>
              <a:rPr lang="zh-CN" altLang="en-US" sz="1050" kern="0" dirty="0">
                <a:solidFill>
                  <a:prstClr val="black"/>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二期已供应</a:t>
            </a:r>
            <a:r>
              <a:rPr lang="en-US" altLang="zh-CN" sz="1050" kern="0" dirty="0">
                <a:solidFill>
                  <a:prstClr val="black"/>
                </a:solidFill>
                <a:cs typeface="+mn-ea"/>
                <a:sym typeface="+mn-lt"/>
              </a:rPr>
              <a:t>428</a:t>
            </a:r>
            <a:r>
              <a:rPr lang="zh-CN" altLang="en-US" sz="1050" kern="0" dirty="0">
                <a:solidFill>
                  <a:prstClr val="black"/>
                </a:solidFill>
                <a:cs typeface="+mn-ea"/>
                <a:sym typeface="+mn-lt"/>
              </a:rPr>
              <a:t>套，</a:t>
            </a:r>
            <a:r>
              <a:rPr lang="en-US" altLang="zh-CN" sz="1050" kern="0" dirty="0">
                <a:solidFill>
                  <a:prstClr val="black"/>
                </a:solidFill>
                <a:cs typeface="+mn-ea"/>
                <a:sym typeface="+mn-lt"/>
              </a:rPr>
              <a:t>5</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337</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79%</a:t>
            </a:r>
            <a:r>
              <a:rPr lang="zh-CN" altLang="en-US" sz="1050" kern="0" dirty="0">
                <a:solidFill>
                  <a:prstClr val="black"/>
                </a:solidFill>
                <a:cs typeface="+mn-ea"/>
                <a:sym typeface="+mn-lt"/>
              </a:rPr>
              <a:t>。洋房网签流速</a:t>
            </a:r>
            <a:r>
              <a:rPr lang="en-US" altLang="zh-CN" sz="1050" kern="0" dirty="0">
                <a:solidFill>
                  <a:prstClr val="black"/>
                </a:solidFill>
                <a:cs typeface="+mn-ea"/>
                <a:sym typeface="+mn-lt"/>
              </a:rPr>
              <a:t>54</a:t>
            </a:r>
            <a:r>
              <a:rPr lang="zh-CN" altLang="en-US" sz="1050" kern="0" dirty="0">
                <a:solidFill>
                  <a:prstClr val="black"/>
                </a:solidFill>
                <a:cs typeface="+mn-ea"/>
                <a:sym typeface="+mn-lt"/>
              </a:rPr>
              <a:t>套</a:t>
            </a:r>
            <a:r>
              <a:rPr lang="en-US" altLang="zh-CN" sz="1050" kern="0" dirty="0">
                <a:solidFill>
                  <a:prstClr val="black"/>
                </a:solidFill>
                <a:cs typeface="+mn-ea"/>
                <a:sym typeface="+mn-lt"/>
              </a:rPr>
              <a:t>/</a:t>
            </a:r>
            <a:r>
              <a:rPr lang="zh-CN" altLang="en-US" sz="1050" kern="0" dirty="0">
                <a:solidFill>
                  <a:prstClr val="black"/>
                </a:solidFill>
                <a:cs typeface="+mn-ea"/>
                <a:sym typeface="+mn-lt"/>
              </a:rPr>
              <a:t>月，成交均价</a:t>
            </a:r>
            <a:r>
              <a:rPr lang="en-US" altLang="zh-CN" sz="1050" kern="0" dirty="0">
                <a:solidFill>
                  <a:prstClr val="black"/>
                </a:solidFill>
                <a:cs typeface="+mn-ea"/>
                <a:sym typeface="+mn-lt"/>
              </a:rPr>
              <a:t>46662</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㎡；联排网签流速</a:t>
            </a:r>
            <a:r>
              <a:rPr lang="en-US" altLang="zh-CN" sz="1050" kern="0" dirty="0">
                <a:solidFill>
                  <a:prstClr val="black"/>
                </a:solidFill>
                <a:cs typeface="+mn-ea"/>
                <a:sym typeface="+mn-lt"/>
              </a:rPr>
              <a:t>30</a:t>
            </a:r>
            <a:r>
              <a:rPr lang="zh-CN" altLang="en-US" sz="1050" kern="0" dirty="0">
                <a:solidFill>
                  <a:prstClr val="black"/>
                </a:solidFill>
                <a:cs typeface="+mn-ea"/>
                <a:sym typeface="+mn-lt"/>
              </a:rPr>
              <a:t>套</a:t>
            </a:r>
            <a:r>
              <a:rPr lang="en-US" altLang="zh-CN" sz="1050" kern="0" dirty="0">
                <a:solidFill>
                  <a:prstClr val="black"/>
                </a:solidFill>
                <a:cs typeface="+mn-ea"/>
                <a:sym typeface="+mn-lt"/>
              </a:rPr>
              <a:t>/</a:t>
            </a:r>
            <a:r>
              <a:rPr lang="zh-CN" altLang="en-US" sz="1050" kern="0" dirty="0">
                <a:solidFill>
                  <a:prstClr val="black"/>
                </a:solidFill>
                <a:cs typeface="+mn-ea"/>
                <a:sym typeface="+mn-lt"/>
              </a:rPr>
              <a:t>月，成交均价</a:t>
            </a:r>
            <a:r>
              <a:rPr lang="en-US" altLang="zh-CN" sz="1050" kern="0" dirty="0">
                <a:solidFill>
                  <a:prstClr val="black"/>
                </a:solidFill>
                <a:cs typeface="+mn-ea"/>
                <a:sym typeface="+mn-lt"/>
              </a:rPr>
              <a:t>70244</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㎡；叠加推出</a:t>
            </a:r>
            <a:r>
              <a:rPr lang="en-US" altLang="zh-CN" sz="1050" kern="0" dirty="0">
                <a:solidFill>
                  <a:prstClr val="black"/>
                </a:solidFill>
                <a:cs typeface="+mn-ea"/>
                <a:sym typeface="+mn-lt"/>
              </a:rPr>
              <a:t>20</a:t>
            </a:r>
            <a:r>
              <a:rPr lang="zh-CN" altLang="en-US" sz="1050" kern="0" dirty="0">
                <a:solidFill>
                  <a:prstClr val="black"/>
                </a:solidFill>
                <a:cs typeface="+mn-ea"/>
                <a:sym typeface="+mn-lt"/>
              </a:rPr>
              <a:t>套，推出即售罄，均价</a:t>
            </a:r>
            <a:r>
              <a:rPr lang="en-US" altLang="zh-CN" sz="1050" kern="0" dirty="0">
                <a:solidFill>
                  <a:prstClr val="black"/>
                </a:solidFill>
                <a:cs typeface="+mn-ea"/>
                <a:sym typeface="+mn-lt"/>
              </a:rPr>
              <a:t>55239-58506</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schemeClr val="tx1"/>
                </a:solidFill>
                <a:cs typeface="+mn-ea"/>
                <a:sym typeface="+mn-lt"/>
              </a:rPr>
              <a:t>㎡</a:t>
            </a:r>
            <a:endParaRPr lang="en-US" altLang="zh-CN" sz="1050" kern="0" dirty="0">
              <a:solidFill>
                <a:prstClr val="black"/>
              </a:solidFill>
              <a:cs typeface="+mn-ea"/>
              <a:sym typeface="+mn-lt"/>
            </a:endParaRPr>
          </a:p>
        </p:txBody>
      </p:sp>
      <p:sp>
        <p:nvSpPr>
          <p:cNvPr id="33" name="线形标注 2 28">
            <a:extLst>
              <a:ext uri="{FF2B5EF4-FFF2-40B4-BE49-F238E27FC236}">
                <a16:creationId xmlns:a16="http://schemas.microsoft.com/office/drawing/2014/main" id="{006E5A76-9E0A-4E43-8B53-D7BD0FE58EA1}"/>
              </a:ext>
            </a:extLst>
          </p:cNvPr>
          <p:cNvSpPr/>
          <p:nvPr/>
        </p:nvSpPr>
        <p:spPr>
          <a:xfrm>
            <a:off x="409660" y="1604717"/>
            <a:ext cx="3023929" cy="1624828"/>
          </a:xfrm>
          <a:prstGeom prst="borderCallout2">
            <a:avLst>
              <a:gd name="adj1" fmla="val 18750"/>
              <a:gd name="adj2" fmla="val 102292"/>
              <a:gd name="adj3" fmla="val 20283"/>
              <a:gd name="adj4" fmla="val 111458"/>
              <a:gd name="adj5" fmla="val 92217"/>
              <a:gd name="adj6" fmla="val 151013"/>
            </a:avLst>
          </a:prstGeom>
          <a:solidFill>
            <a:schemeClr val="bg1">
              <a:alpha val="7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DB2613"/>
                </a:solidFill>
                <a:effectLst/>
                <a:uLnTx/>
                <a:uFillTx/>
                <a:cs typeface="+mn-ea"/>
                <a:sym typeface="+mn-lt"/>
              </a:rPr>
              <a:t>国贸海屿佘山</a:t>
            </a:r>
            <a:endParaRPr kumimoji="0" lang="en-US" altLang="zh-CN" sz="1050" b="1" i="0" u="none" strike="noStrike" kern="1200" cap="none" spc="0" normalizeH="0" baseline="0" noProof="0" dirty="0">
              <a:ln>
                <a:noFill/>
              </a:ln>
              <a:solidFill>
                <a:srgbClr val="DB2613"/>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13F</a:t>
            </a:r>
            <a:r>
              <a:rPr lang="zh-CN" altLang="en-US" sz="1050" kern="0" dirty="0">
                <a:solidFill>
                  <a:prstClr val="black"/>
                </a:solidFill>
                <a:cs typeface="+mn-ea"/>
                <a:sym typeface="+mn-lt"/>
              </a:rPr>
              <a:t>小高层</a:t>
            </a:r>
            <a:r>
              <a:rPr lang="en-US" altLang="zh-CN" sz="1050" kern="0" dirty="0">
                <a:solidFill>
                  <a:prstClr val="black"/>
                </a:solidFill>
                <a:cs typeface="+mn-ea"/>
                <a:sym typeface="+mn-lt"/>
              </a:rPr>
              <a:t>99-102㎡3</a:t>
            </a:r>
            <a:r>
              <a:rPr lang="zh-CN" altLang="en-US" sz="1050" kern="0" dirty="0">
                <a:solidFill>
                  <a:prstClr val="black"/>
                </a:solidFill>
                <a:cs typeface="+mn-ea"/>
                <a:sym typeface="+mn-lt"/>
              </a:rPr>
              <a:t>房，</a:t>
            </a:r>
            <a:r>
              <a:rPr lang="en-US" altLang="zh-CN" sz="1050" kern="0" dirty="0">
                <a:solidFill>
                  <a:prstClr val="black"/>
                </a:solidFill>
                <a:cs typeface="+mn-ea"/>
                <a:sym typeface="+mn-lt"/>
              </a:rPr>
              <a:t>5F</a:t>
            </a:r>
            <a:r>
              <a:rPr lang="zh-CN" altLang="en-US" sz="1050" kern="0" dirty="0">
                <a:solidFill>
                  <a:prstClr val="black"/>
                </a:solidFill>
                <a:cs typeface="+mn-ea"/>
                <a:sym typeface="+mn-lt"/>
              </a:rPr>
              <a:t>叠加</a:t>
            </a:r>
            <a:r>
              <a:rPr lang="en-US" altLang="zh-CN" sz="1050" kern="0" dirty="0">
                <a:solidFill>
                  <a:prstClr val="black"/>
                </a:solidFill>
                <a:cs typeface="+mn-ea"/>
                <a:sym typeface="+mn-lt"/>
              </a:rPr>
              <a:t>118-165㎡</a:t>
            </a: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2025-3-29</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120</a:t>
            </a:r>
            <a:r>
              <a:rPr lang="zh-CN" altLang="en-US" sz="1050" kern="0" dirty="0">
                <a:solidFill>
                  <a:prstClr val="black"/>
                </a:solidFill>
                <a:cs typeface="+mn-ea"/>
                <a:sym typeface="+mn-lt"/>
              </a:rPr>
              <a:t>套房源，去化率</a:t>
            </a:r>
            <a:r>
              <a:rPr lang="en-US" altLang="zh-CN" sz="1050" kern="0" dirty="0">
                <a:solidFill>
                  <a:prstClr val="black"/>
                </a:solidFill>
                <a:cs typeface="+mn-ea"/>
                <a:sym typeface="+mn-lt"/>
              </a:rPr>
              <a:t>58.3%</a:t>
            </a:r>
            <a:r>
              <a:rPr lang="zh-CN" altLang="en-US" sz="1050" kern="0" dirty="0">
                <a:solidFill>
                  <a:prstClr val="black"/>
                </a:solidFill>
                <a:cs typeface="+mn-ea"/>
                <a:sym typeface="+mn-lt"/>
              </a:rPr>
              <a:t>，成交均价</a:t>
            </a:r>
            <a:r>
              <a:rPr lang="en-US" altLang="zh-CN" sz="1050" kern="0" dirty="0">
                <a:solidFill>
                  <a:prstClr val="black"/>
                </a:solidFill>
                <a:cs typeface="+mn-ea"/>
                <a:sym typeface="+mn-lt"/>
              </a:rPr>
              <a:t>52238</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已供应</a:t>
            </a:r>
            <a:r>
              <a:rPr lang="en-US" altLang="zh-CN" sz="1050" kern="0" dirty="0">
                <a:solidFill>
                  <a:prstClr val="black"/>
                </a:solidFill>
                <a:cs typeface="+mn-ea"/>
                <a:sym typeface="+mn-lt"/>
              </a:rPr>
              <a:t>425</a:t>
            </a:r>
            <a:r>
              <a:rPr lang="zh-CN" altLang="en-US" sz="1050" kern="0" dirty="0">
                <a:solidFill>
                  <a:prstClr val="black"/>
                </a:solidFill>
                <a:cs typeface="+mn-ea"/>
                <a:sym typeface="+mn-lt"/>
              </a:rPr>
              <a:t>套，</a:t>
            </a:r>
            <a:r>
              <a:rPr lang="en-US" altLang="zh-CN" sz="1050" kern="0" dirty="0">
                <a:solidFill>
                  <a:prstClr val="black"/>
                </a:solidFill>
                <a:cs typeface="+mn-ea"/>
                <a:sym typeface="+mn-lt"/>
              </a:rPr>
              <a:t>8</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177</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42%</a:t>
            </a:r>
            <a:r>
              <a:rPr lang="zh-CN" altLang="en-US" sz="1050" kern="0" dirty="0">
                <a:solidFill>
                  <a:prstClr val="black"/>
                </a:solidFill>
                <a:cs typeface="+mn-ea"/>
                <a:sym typeface="+mn-lt"/>
              </a:rPr>
              <a:t>。小高层</a:t>
            </a:r>
            <a:r>
              <a:rPr lang="zh-CN" altLang="en-US" sz="1050" kern="0" dirty="0">
                <a:solidFill>
                  <a:schemeClr val="tx1"/>
                </a:solidFill>
                <a:cs typeface="+mn-ea"/>
                <a:sym typeface="+mn-lt"/>
              </a:rPr>
              <a:t>网签流速</a:t>
            </a:r>
            <a:r>
              <a:rPr lang="en-US" altLang="zh-CN" sz="1050" kern="0" dirty="0">
                <a:solidFill>
                  <a:schemeClr val="tx1"/>
                </a:solidFill>
                <a:cs typeface="+mn-ea"/>
                <a:sym typeface="+mn-lt"/>
              </a:rPr>
              <a:t>30</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53319</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；叠加推出</a:t>
            </a:r>
            <a:r>
              <a:rPr lang="en-US" altLang="zh-CN" sz="1050" kern="0" dirty="0">
                <a:solidFill>
                  <a:schemeClr val="tx1"/>
                </a:solidFill>
                <a:cs typeface="+mn-ea"/>
                <a:sym typeface="+mn-lt"/>
              </a:rPr>
              <a:t>35</a:t>
            </a:r>
            <a:r>
              <a:rPr lang="zh-CN" altLang="en-US" sz="1050" kern="0" dirty="0">
                <a:solidFill>
                  <a:schemeClr val="tx1"/>
                </a:solidFill>
                <a:cs typeface="+mn-ea"/>
                <a:sym typeface="+mn-lt"/>
              </a:rPr>
              <a:t>套，网签流速</a:t>
            </a:r>
            <a:r>
              <a:rPr lang="en-US" altLang="zh-CN" sz="1050" kern="0" dirty="0">
                <a:solidFill>
                  <a:schemeClr val="tx1"/>
                </a:solidFill>
                <a:cs typeface="+mn-ea"/>
                <a:sym typeface="+mn-lt"/>
              </a:rPr>
              <a:t>4</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58895</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a:t>
            </a:r>
            <a:endParaRPr lang="en-US" altLang="zh-CN" sz="1050" b="1" dirty="0">
              <a:solidFill>
                <a:schemeClr val="tx1"/>
              </a:solidFill>
              <a:cs typeface="+mn-ea"/>
              <a:sym typeface="+mn-lt"/>
            </a:endParaRPr>
          </a:p>
        </p:txBody>
      </p:sp>
      <p:sp>
        <p:nvSpPr>
          <p:cNvPr id="34" name="椭圆 33">
            <a:extLst>
              <a:ext uri="{FF2B5EF4-FFF2-40B4-BE49-F238E27FC236}">
                <a16:creationId xmlns:a16="http://schemas.microsoft.com/office/drawing/2014/main" id="{427A653A-0D7B-41C5-8EDE-5541C9C228BD}"/>
              </a:ext>
            </a:extLst>
          </p:cNvPr>
          <p:cNvSpPr/>
          <p:nvPr/>
        </p:nvSpPr>
        <p:spPr>
          <a:xfrm>
            <a:off x="5311048" y="4051842"/>
            <a:ext cx="2043018" cy="109349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洞泾</a:t>
            </a:r>
          </a:p>
        </p:txBody>
      </p:sp>
      <p:sp>
        <p:nvSpPr>
          <p:cNvPr id="35" name="椭圆 34">
            <a:extLst>
              <a:ext uri="{FF2B5EF4-FFF2-40B4-BE49-F238E27FC236}">
                <a16:creationId xmlns:a16="http://schemas.microsoft.com/office/drawing/2014/main" id="{36C02330-10C5-4062-8885-662D470E1181}"/>
              </a:ext>
            </a:extLst>
          </p:cNvPr>
          <p:cNvSpPr/>
          <p:nvPr/>
        </p:nvSpPr>
        <p:spPr>
          <a:xfrm>
            <a:off x="5581364" y="3140339"/>
            <a:ext cx="1615492" cy="982150"/>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0000"/>
                </a:solidFill>
                <a:effectLst/>
                <a:uLnTx/>
                <a:uFillTx/>
                <a:cs typeface="+mn-ea"/>
                <a:sym typeface="+mn-lt"/>
              </a:rPr>
              <a:t>泗泾</a:t>
            </a:r>
          </a:p>
        </p:txBody>
      </p:sp>
      <p:sp>
        <p:nvSpPr>
          <p:cNvPr id="36" name="椭圆 35">
            <a:extLst>
              <a:ext uri="{FF2B5EF4-FFF2-40B4-BE49-F238E27FC236}">
                <a16:creationId xmlns:a16="http://schemas.microsoft.com/office/drawing/2014/main" id="{3A321067-7440-4389-90A7-7E6400F257DF}"/>
              </a:ext>
            </a:extLst>
          </p:cNvPr>
          <p:cNvSpPr/>
          <p:nvPr/>
        </p:nvSpPr>
        <p:spPr>
          <a:xfrm>
            <a:off x="6957129" y="2519104"/>
            <a:ext cx="1271907" cy="98215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九亭</a:t>
            </a:r>
          </a:p>
        </p:txBody>
      </p:sp>
      <p:sp>
        <p:nvSpPr>
          <p:cNvPr id="37" name="椭圆 36">
            <a:extLst>
              <a:ext uri="{FF2B5EF4-FFF2-40B4-BE49-F238E27FC236}">
                <a16:creationId xmlns:a16="http://schemas.microsoft.com/office/drawing/2014/main" id="{DFAC6934-CE14-4BCB-B263-7BB654B4CE72}"/>
              </a:ext>
            </a:extLst>
          </p:cNvPr>
          <p:cNvSpPr/>
          <p:nvPr/>
        </p:nvSpPr>
        <p:spPr>
          <a:xfrm>
            <a:off x="3307155" y="4590912"/>
            <a:ext cx="2595742" cy="1786914"/>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rgbClr val="000000"/>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松江新城</a:t>
            </a:r>
          </a:p>
        </p:txBody>
      </p:sp>
      <p:sp>
        <p:nvSpPr>
          <p:cNvPr id="38" name="线形标注 2 18">
            <a:extLst>
              <a:ext uri="{FF2B5EF4-FFF2-40B4-BE49-F238E27FC236}">
                <a16:creationId xmlns:a16="http://schemas.microsoft.com/office/drawing/2014/main" id="{5780321A-4177-4D46-B79B-5224A9B173ED}"/>
              </a:ext>
            </a:extLst>
          </p:cNvPr>
          <p:cNvSpPr/>
          <p:nvPr>
            <p:custDataLst>
              <p:tags r:id="rId1"/>
            </p:custDataLst>
          </p:nvPr>
        </p:nvSpPr>
        <p:spPr>
          <a:xfrm>
            <a:off x="397874" y="3297555"/>
            <a:ext cx="3023927" cy="1508573"/>
          </a:xfrm>
          <a:prstGeom prst="borderCallout2">
            <a:avLst>
              <a:gd name="adj1" fmla="val 48745"/>
              <a:gd name="adj2" fmla="val 100863"/>
              <a:gd name="adj3" fmla="val 41267"/>
              <a:gd name="adj4" fmla="val 115512"/>
              <a:gd name="adj5" fmla="val 145516"/>
              <a:gd name="adj6" fmla="val 172883"/>
            </a:avLst>
          </a:prstGeom>
          <a:solidFill>
            <a:schemeClr val="bg1">
              <a:alpha val="7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lvl="0" algn="ctr">
              <a:defRPr/>
            </a:pPr>
            <a:r>
              <a:rPr lang="zh-CN" altLang="en-US" sz="1050" b="1" dirty="0">
                <a:solidFill>
                  <a:srgbClr val="DB2613"/>
                </a:solidFill>
                <a:cs typeface="+mn-ea"/>
                <a:sym typeface="+mn-lt"/>
              </a:rPr>
              <a:t>中国铁建</a:t>
            </a:r>
            <a:r>
              <a:rPr lang="en-US" altLang="zh-CN" sz="1050" b="1" dirty="0">
                <a:solidFill>
                  <a:srgbClr val="DB2613"/>
                </a:solidFill>
                <a:cs typeface="+mn-ea"/>
                <a:sym typeface="+mn-lt"/>
              </a:rPr>
              <a:t>·</a:t>
            </a:r>
            <a:r>
              <a:rPr lang="zh-CN" altLang="en-US" sz="1050" b="1" dirty="0">
                <a:solidFill>
                  <a:srgbClr val="DB2613"/>
                </a:solidFill>
                <a:cs typeface="+mn-ea"/>
                <a:sym typeface="+mn-lt"/>
              </a:rPr>
              <a:t>西派云间</a:t>
            </a:r>
            <a:endParaRPr lang="en-US" altLang="zh-CN" sz="1050" b="1" dirty="0">
              <a:solidFill>
                <a:srgbClr val="DB2613"/>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10-17F</a:t>
            </a:r>
            <a:r>
              <a:rPr lang="zh-CN" altLang="en-US" sz="1050" kern="0" dirty="0">
                <a:solidFill>
                  <a:prstClr val="black"/>
                </a:solidFill>
                <a:cs typeface="+mn-ea"/>
                <a:sym typeface="+mn-lt"/>
              </a:rPr>
              <a:t>小高层</a:t>
            </a:r>
            <a:r>
              <a:rPr lang="en-US" altLang="zh-CN" sz="1050" dirty="0">
                <a:solidFill>
                  <a:srgbClr val="000000"/>
                </a:solidFill>
                <a:cs typeface="+mn-ea"/>
                <a:sym typeface="+mn-lt"/>
              </a:rPr>
              <a:t>95-188</a:t>
            </a:r>
            <a:r>
              <a:rPr lang="zh-CN" altLang="en-US" sz="1050" dirty="0">
                <a:solidFill>
                  <a:srgbClr val="000000"/>
                </a:solidFill>
                <a:cs typeface="+mn-ea"/>
                <a:sym typeface="+mn-lt"/>
              </a:rPr>
              <a:t>㎡</a:t>
            </a:r>
            <a:r>
              <a:rPr lang="en-US" altLang="zh-CN" sz="1050" dirty="0">
                <a:solidFill>
                  <a:srgbClr val="000000"/>
                </a:solidFill>
                <a:cs typeface="+mn-ea"/>
                <a:sym typeface="+mn-lt"/>
              </a:rPr>
              <a:t>3-4</a:t>
            </a:r>
            <a:r>
              <a:rPr lang="zh-CN" altLang="en-US" sz="1050" dirty="0">
                <a:solidFill>
                  <a:srgbClr val="000000"/>
                </a:solidFill>
                <a:cs typeface="+mn-ea"/>
                <a:sym typeface="+mn-lt"/>
              </a:rPr>
              <a:t>房，</a:t>
            </a:r>
            <a:r>
              <a:rPr lang="en-US" altLang="zh-CN" sz="1050" dirty="0">
                <a:solidFill>
                  <a:srgbClr val="000000"/>
                </a:solidFill>
                <a:cs typeface="+mn-ea"/>
                <a:sym typeface="+mn-lt"/>
              </a:rPr>
              <a:t>4F</a:t>
            </a:r>
            <a:r>
              <a:rPr lang="zh-CN" altLang="en-US" sz="1050" dirty="0">
                <a:solidFill>
                  <a:srgbClr val="000000"/>
                </a:solidFill>
                <a:cs typeface="+mn-ea"/>
                <a:sym typeface="+mn-lt"/>
              </a:rPr>
              <a:t>叠加</a:t>
            </a:r>
            <a:r>
              <a:rPr lang="en-US" altLang="zh-CN" sz="1050" dirty="0">
                <a:solidFill>
                  <a:srgbClr val="000000"/>
                </a:solidFill>
                <a:cs typeface="+mn-ea"/>
                <a:sym typeface="+mn-lt"/>
              </a:rPr>
              <a:t>130-160</a:t>
            </a:r>
            <a:r>
              <a:rPr lang="zh-CN" altLang="en-US" sz="1050" dirty="0">
                <a:solidFill>
                  <a:srgbClr val="000000"/>
                </a:solidFill>
                <a:cs typeface="+mn-ea"/>
                <a:sym typeface="+mn-lt"/>
              </a:rPr>
              <a:t>㎡</a:t>
            </a:r>
            <a:endParaRPr lang="en-US" altLang="zh-CN" sz="1050" dirty="0">
              <a:solidFill>
                <a:srgbClr val="000000"/>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2025-10-12</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132</a:t>
            </a:r>
            <a:r>
              <a:rPr lang="zh-CN" altLang="en-US" sz="1050" kern="0" dirty="0">
                <a:solidFill>
                  <a:prstClr val="black"/>
                </a:solidFill>
                <a:cs typeface="+mn-ea"/>
                <a:sym typeface="+mn-lt"/>
              </a:rPr>
              <a:t>套小高层，去化率</a:t>
            </a:r>
            <a:r>
              <a:rPr lang="en-US" altLang="zh-CN" sz="1050" kern="0" dirty="0">
                <a:solidFill>
                  <a:prstClr val="black"/>
                </a:solidFill>
                <a:cs typeface="+mn-ea"/>
                <a:sym typeface="+mn-lt"/>
              </a:rPr>
              <a:t>30%</a:t>
            </a:r>
            <a:r>
              <a:rPr lang="zh-CN" altLang="en-US" sz="1050" kern="0" dirty="0">
                <a:solidFill>
                  <a:prstClr val="black"/>
                </a:solidFill>
                <a:cs typeface="+mn-ea"/>
                <a:sym typeface="+mn-lt"/>
              </a:rPr>
              <a:t>，成交均价</a:t>
            </a:r>
            <a:r>
              <a:rPr lang="en-US" altLang="zh-CN" sz="1050" kern="0" dirty="0">
                <a:solidFill>
                  <a:prstClr val="black"/>
                </a:solidFill>
                <a:cs typeface="+mn-ea"/>
                <a:sym typeface="+mn-lt"/>
              </a:rPr>
              <a:t>54026</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已供应</a:t>
            </a:r>
            <a:r>
              <a:rPr lang="en-US" altLang="zh-CN" sz="1050" kern="0" dirty="0">
                <a:solidFill>
                  <a:prstClr val="black"/>
                </a:solidFill>
                <a:cs typeface="+mn-ea"/>
                <a:sym typeface="+mn-lt"/>
              </a:rPr>
              <a:t>132</a:t>
            </a:r>
            <a:r>
              <a:rPr lang="zh-CN" altLang="en-US" sz="1050" kern="0" dirty="0">
                <a:solidFill>
                  <a:prstClr val="black"/>
                </a:solidFill>
                <a:cs typeface="+mn-ea"/>
                <a:sym typeface="+mn-lt"/>
              </a:rPr>
              <a:t>套，</a:t>
            </a:r>
            <a:r>
              <a:rPr lang="en-US" altLang="zh-CN" sz="1050" kern="0" dirty="0">
                <a:solidFill>
                  <a:prstClr val="black"/>
                </a:solidFill>
                <a:cs typeface="+mn-ea"/>
                <a:sym typeface="+mn-lt"/>
              </a:rPr>
              <a:t>1</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36</a:t>
            </a:r>
            <a:r>
              <a:rPr lang="zh-CN" altLang="en-US" sz="1050" kern="0" dirty="0">
                <a:solidFill>
                  <a:prstClr val="black"/>
                </a:solidFill>
                <a:cs typeface="+mn-ea"/>
                <a:sym typeface="+mn-lt"/>
              </a:rPr>
              <a:t>套，其中</a:t>
            </a:r>
            <a:r>
              <a:rPr lang="en-US" altLang="zh-CN" sz="1050" kern="0" dirty="0">
                <a:solidFill>
                  <a:prstClr val="black"/>
                </a:solidFill>
                <a:cs typeface="+mn-ea"/>
                <a:sym typeface="+mn-lt"/>
              </a:rPr>
              <a:t>124</a:t>
            </a:r>
            <a:r>
              <a:rPr lang="zh-CN" altLang="en-US" sz="1050" kern="0" dirty="0">
                <a:solidFill>
                  <a:prstClr val="black"/>
                </a:solidFill>
                <a:cs typeface="+mn-ea"/>
                <a:sym typeface="+mn-lt"/>
              </a:rPr>
              <a:t>㎡</a:t>
            </a:r>
            <a:r>
              <a:rPr lang="en-US" altLang="zh-CN" sz="1050" kern="0" dirty="0">
                <a:solidFill>
                  <a:prstClr val="black"/>
                </a:solidFill>
                <a:cs typeface="+mn-ea"/>
                <a:sym typeface="+mn-lt"/>
              </a:rPr>
              <a:t>4</a:t>
            </a:r>
            <a:r>
              <a:rPr lang="zh-CN" altLang="en-US" sz="1050" kern="0" dirty="0">
                <a:solidFill>
                  <a:prstClr val="black"/>
                </a:solidFill>
                <a:cs typeface="+mn-ea"/>
                <a:sym typeface="+mn-lt"/>
              </a:rPr>
              <a:t>房，去化</a:t>
            </a:r>
            <a:r>
              <a:rPr lang="en-US" altLang="zh-CN" sz="1050" kern="0" dirty="0">
                <a:solidFill>
                  <a:prstClr val="black"/>
                </a:solidFill>
                <a:cs typeface="+mn-ea"/>
                <a:sym typeface="+mn-lt"/>
              </a:rPr>
              <a:t>24</a:t>
            </a:r>
            <a:r>
              <a:rPr lang="zh-CN" altLang="en-US" sz="1050" kern="0" dirty="0">
                <a:solidFill>
                  <a:prstClr val="black"/>
                </a:solidFill>
                <a:cs typeface="+mn-ea"/>
                <a:sym typeface="+mn-lt"/>
              </a:rPr>
              <a:t>套，占比最高，其次为</a:t>
            </a:r>
            <a:r>
              <a:rPr lang="en-US" altLang="zh-CN" sz="1050" kern="0" dirty="0">
                <a:solidFill>
                  <a:prstClr val="black"/>
                </a:solidFill>
                <a:cs typeface="+mn-ea"/>
                <a:sym typeface="+mn-lt"/>
              </a:rPr>
              <a:t>150</a:t>
            </a:r>
            <a:r>
              <a:rPr lang="zh-CN" altLang="en-US" sz="1050" kern="0" dirty="0">
                <a:solidFill>
                  <a:prstClr val="black"/>
                </a:solidFill>
                <a:cs typeface="+mn-ea"/>
                <a:sym typeface="+mn-lt"/>
              </a:rPr>
              <a:t>㎡</a:t>
            </a:r>
            <a:r>
              <a:rPr lang="en-US" altLang="zh-CN" sz="1050" kern="0" dirty="0">
                <a:solidFill>
                  <a:prstClr val="black"/>
                </a:solidFill>
                <a:cs typeface="+mn-ea"/>
                <a:sym typeface="+mn-lt"/>
              </a:rPr>
              <a:t>4</a:t>
            </a:r>
            <a:r>
              <a:rPr lang="zh-CN" altLang="en-US" sz="1050" kern="0" dirty="0">
                <a:solidFill>
                  <a:prstClr val="black"/>
                </a:solidFill>
                <a:cs typeface="+mn-ea"/>
                <a:sym typeface="+mn-lt"/>
              </a:rPr>
              <a:t>房，去化</a:t>
            </a:r>
            <a:r>
              <a:rPr lang="en-US" altLang="zh-CN" sz="1050" kern="0" dirty="0">
                <a:solidFill>
                  <a:prstClr val="black"/>
                </a:solidFill>
                <a:cs typeface="+mn-ea"/>
                <a:sym typeface="+mn-lt"/>
              </a:rPr>
              <a:t>19</a:t>
            </a:r>
            <a:r>
              <a:rPr lang="zh-CN" altLang="en-US" sz="1050" kern="0" dirty="0">
                <a:solidFill>
                  <a:prstClr val="black"/>
                </a:solidFill>
                <a:cs typeface="+mn-ea"/>
                <a:sym typeface="+mn-lt"/>
              </a:rPr>
              <a:t>套。</a:t>
            </a:r>
            <a:endParaRPr lang="en-US" altLang="zh-CN" sz="1050" b="1" dirty="0">
              <a:solidFill>
                <a:schemeClr val="tx1"/>
              </a:solidFill>
              <a:cs typeface="+mn-ea"/>
              <a:sym typeface="+mn-lt"/>
            </a:endParaRPr>
          </a:p>
        </p:txBody>
      </p:sp>
      <p:sp>
        <p:nvSpPr>
          <p:cNvPr id="39" name="线形标注 2 19">
            <a:extLst>
              <a:ext uri="{FF2B5EF4-FFF2-40B4-BE49-F238E27FC236}">
                <a16:creationId xmlns:a16="http://schemas.microsoft.com/office/drawing/2014/main" id="{9AFF797A-1A0F-4108-A795-D6D7CEEEA259}"/>
              </a:ext>
            </a:extLst>
          </p:cNvPr>
          <p:cNvSpPr/>
          <p:nvPr/>
        </p:nvSpPr>
        <p:spPr>
          <a:xfrm>
            <a:off x="371692" y="4874138"/>
            <a:ext cx="3023928" cy="1739392"/>
          </a:xfrm>
          <a:prstGeom prst="borderCallout2">
            <a:avLst>
              <a:gd name="adj1" fmla="val 58983"/>
              <a:gd name="adj2" fmla="val 100699"/>
              <a:gd name="adj3" fmla="val 59014"/>
              <a:gd name="adj4" fmla="val 108108"/>
              <a:gd name="adj5" fmla="val 30648"/>
              <a:gd name="adj6" fmla="val 128069"/>
            </a:avLst>
          </a:prstGeom>
          <a:solidFill>
            <a:schemeClr val="accent4">
              <a:lumMod val="20000"/>
              <a:lumOff val="80000"/>
              <a:alpha val="7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DB2613"/>
                </a:solidFill>
                <a:effectLst/>
                <a:uLnTx/>
                <a:uFillTx/>
                <a:cs typeface="+mn-ea"/>
                <a:sym typeface="+mn-lt"/>
              </a:rPr>
              <a:t>国贸海上原墅（热销，低密产品户型主力参考）</a:t>
            </a: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8F</a:t>
            </a:r>
            <a:r>
              <a:rPr lang="zh-CN" altLang="en-US" sz="1050" dirty="0">
                <a:solidFill>
                  <a:srgbClr val="000000"/>
                </a:solidFill>
                <a:cs typeface="+mn-ea"/>
                <a:sym typeface="+mn-lt"/>
              </a:rPr>
              <a:t>洋房</a:t>
            </a:r>
            <a:r>
              <a:rPr lang="en-US" altLang="zh-CN" sz="1050" dirty="0">
                <a:solidFill>
                  <a:srgbClr val="000000"/>
                </a:solidFill>
                <a:cs typeface="+mn-ea"/>
                <a:sym typeface="+mn-lt"/>
              </a:rPr>
              <a:t>109-124</a:t>
            </a:r>
            <a:r>
              <a:rPr lang="zh-CN" altLang="en-US" sz="1050" dirty="0">
                <a:solidFill>
                  <a:srgbClr val="000000"/>
                </a:solidFill>
                <a:cs typeface="+mn-ea"/>
                <a:sym typeface="+mn-lt"/>
              </a:rPr>
              <a:t>㎡</a:t>
            </a:r>
            <a:r>
              <a:rPr lang="en-US" altLang="zh-CN" sz="1050" dirty="0">
                <a:solidFill>
                  <a:srgbClr val="000000"/>
                </a:solidFill>
                <a:cs typeface="+mn-ea"/>
                <a:sym typeface="+mn-lt"/>
              </a:rPr>
              <a:t>3-4</a:t>
            </a:r>
            <a:r>
              <a:rPr lang="zh-CN" altLang="en-US" sz="1050" dirty="0">
                <a:solidFill>
                  <a:srgbClr val="000000"/>
                </a:solidFill>
                <a:cs typeface="+mn-ea"/>
                <a:sym typeface="+mn-lt"/>
              </a:rPr>
              <a:t>房，</a:t>
            </a:r>
            <a:r>
              <a:rPr lang="en-US" altLang="zh-CN" sz="1050" dirty="0">
                <a:solidFill>
                  <a:srgbClr val="000000"/>
                </a:solidFill>
                <a:cs typeface="+mn-ea"/>
                <a:sym typeface="+mn-lt"/>
              </a:rPr>
              <a:t>4F</a:t>
            </a:r>
            <a:r>
              <a:rPr lang="zh-CN" altLang="en-US" sz="1050" dirty="0">
                <a:solidFill>
                  <a:srgbClr val="000000"/>
                </a:solidFill>
                <a:cs typeface="+mn-ea"/>
                <a:sym typeface="+mn-lt"/>
              </a:rPr>
              <a:t>叠加</a:t>
            </a:r>
            <a:r>
              <a:rPr lang="en-US" altLang="zh-CN" sz="1050" dirty="0">
                <a:solidFill>
                  <a:srgbClr val="000000"/>
                </a:solidFill>
                <a:cs typeface="+mn-ea"/>
                <a:sym typeface="+mn-lt"/>
              </a:rPr>
              <a:t>140-150</a:t>
            </a:r>
            <a:r>
              <a:rPr lang="zh-CN" altLang="en-US" sz="1050" dirty="0">
                <a:solidFill>
                  <a:srgbClr val="000000"/>
                </a:solidFill>
                <a:cs typeface="+mn-ea"/>
                <a:sym typeface="+mn-lt"/>
              </a:rPr>
              <a:t>㎡，联排</a:t>
            </a:r>
            <a:r>
              <a:rPr lang="en-US" altLang="zh-CN" sz="1050" dirty="0">
                <a:solidFill>
                  <a:srgbClr val="000000"/>
                </a:solidFill>
                <a:cs typeface="+mn-ea"/>
                <a:sym typeface="+mn-lt"/>
              </a:rPr>
              <a:t>157-200</a:t>
            </a:r>
            <a:r>
              <a:rPr lang="zh-CN" altLang="en-US" sz="1050" dirty="0">
                <a:solidFill>
                  <a:srgbClr val="000000"/>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2025-5-28</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122</a:t>
            </a:r>
            <a:r>
              <a:rPr lang="zh-CN" altLang="en-US" sz="1050" kern="0" dirty="0">
                <a:solidFill>
                  <a:prstClr val="black"/>
                </a:solidFill>
                <a:cs typeface="+mn-ea"/>
                <a:sym typeface="+mn-lt"/>
              </a:rPr>
              <a:t>套房源，去化率</a:t>
            </a:r>
            <a:r>
              <a:rPr lang="en-US" altLang="zh-CN" sz="1050" kern="0" dirty="0">
                <a:solidFill>
                  <a:prstClr val="black"/>
                </a:solidFill>
                <a:cs typeface="+mn-ea"/>
                <a:sym typeface="+mn-lt"/>
              </a:rPr>
              <a:t>77%</a:t>
            </a:r>
            <a:r>
              <a:rPr lang="zh-CN" altLang="en-US" sz="1050" kern="0" dirty="0">
                <a:solidFill>
                  <a:prstClr val="black"/>
                </a:solidFill>
                <a:cs typeface="+mn-ea"/>
                <a:sym typeface="+mn-lt"/>
              </a:rPr>
              <a:t>，成交均价</a:t>
            </a:r>
            <a:r>
              <a:rPr lang="en-US" altLang="zh-CN" sz="1050" kern="0" dirty="0">
                <a:solidFill>
                  <a:prstClr val="black"/>
                </a:solidFill>
                <a:cs typeface="+mn-ea"/>
                <a:sym typeface="+mn-lt"/>
              </a:rPr>
              <a:t>64849</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已供应</a:t>
            </a:r>
            <a:r>
              <a:rPr lang="en-US" altLang="zh-CN" sz="1050" kern="0" dirty="0">
                <a:solidFill>
                  <a:prstClr val="black"/>
                </a:solidFill>
                <a:cs typeface="+mn-ea"/>
                <a:sym typeface="+mn-lt"/>
              </a:rPr>
              <a:t>495</a:t>
            </a:r>
            <a:r>
              <a:rPr lang="zh-CN" altLang="en-US" sz="1050" kern="0" dirty="0">
                <a:solidFill>
                  <a:prstClr val="black"/>
                </a:solidFill>
                <a:cs typeface="+mn-ea"/>
                <a:sym typeface="+mn-lt"/>
              </a:rPr>
              <a:t>套，</a:t>
            </a:r>
            <a:r>
              <a:rPr lang="en-US" altLang="zh-CN" sz="1050" kern="0" dirty="0">
                <a:solidFill>
                  <a:prstClr val="black"/>
                </a:solidFill>
                <a:cs typeface="+mn-ea"/>
                <a:sym typeface="+mn-lt"/>
              </a:rPr>
              <a:t>6</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340</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69%</a:t>
            </a:r>
            <a:r>
              <a:rPr lang="zh-CN" altLang="en-US" sz="1050" kern="0" dirty="0">
                <a:solidFill>
                  <a:prstClr val="black"/>
                </a:solidFill>
                <a:cs typeface="+mn-ea"/>
                <a:sym typeface="+mn-lt"/>
              </a:rPr>
              <a:t>。洋房</a:t>
            </a:r>
            <a:r>
              <a:rPr lang="zh-CN" altLang="en-US" sz="1050" kern="0" dirty="0">
                <a:solidFill>
                  <a:schemeClr val="tx1"/>
                </a:solidFill>
                <a:cs typeface="+mn-ea"/>
                <a:sym typeface="+mn-lt"/>
              </a:rPr>
              <a:t>网签流速</a:t>
            </a:r>
            <a:r>
              <a:rPr lang="en-US" altLang="zh-CN" sz="1050" kern="0" dirty="0">
                <a:solidFill>
                  <a:schemeClr val="tx1"/>
                </a:solidFill>
                <a:cs typeface="+mn-ea"/>
                <a:sym typeface="+mn-lt"/>
              </a:rPr>
              <a:t>20</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52773</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；叠加网签流速</a:t>
            </a:r>
            <a:r>
              <a:rPr lang="en-US" altLang="zh-CN" sz="1050" kern="0" dirty="0">
                <a:solidFill>
                  <a:schemeClr val="tx1"/>
                </a:solidFill>
                <a:cs typeface="+mn-ea"/>
                <a:sym typeface="+mn-lt"/>
              </a:rPr>
              <a:t>25</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60592</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㎡；联排网签流速</a:t>
            </a:r>
            <a:r>
              <a:rPr lang="en-US" altLang="zh-CN" sz="1050" kern="0" dirty="0">
                <a:solidFill>
                  <a:schemeClr val="tx1"/>
                </a:solidFill>
                <a:cs typeface="+mn-ea"/>
                <a:sym typeface="+mn-lt"/>
              </a:rPr>
              <a:t>23</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78381</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a:t>
            </a:r>
            <a:endParaRPr lang="en-US" altLang="zh-CN" sz="1050" b="1" dirty="0">
              <a:solidFill>
                <a:schemeClr val="tx1"/>
              </a:solidFill>
              <a:cs typeface="+mn-ea"/>
              <a:sym typeface="+mn-lt"/>
            </a:endParaRPr>
          </a:p>
        </p:txBody>
      </p:sp>
      <p:sp>
        <p:nvSpPr>
          <p:cNvPr id="40" name="椭圆 39">
            <a:extLst>
              <a:ext uri="{FF2B5EF4-FFF2-40B4-BE49-F238E27FC236}">
                <a16:creationId xmlns:a16="http://schemas.microsoft.com/office/drawing/2014/main" id="{60620A08-8CF1-43CD-9072-3988E2563CCF}"/>
              </a:ext>
            </a:extLst>
          </p:cNvPr>
          <p:cNvSpPr/>
          <p:nvPr/>
        </p:nvSpPr>
        <p:spPr>
          <a:xfrm>
            <a:off x="5084124" y="2228639"/>
            <a:ext cx="1409201" cy="98215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赵巷</a:t>
            </a:r>
          </a:p>
        </p:txBody>
      </p:sp>
      <p:sp>
        <p:nvSpPr>
          <p:cNvPr id="41" name="任意多边形: 形状 40">
            <a:extLst>
              <a:ext uri="{FF2B5EF4-FFF2-40B4-BE49-F238E27FC236}">
                <a16:creationId xmlns:a16="http://schemas.microsoft.com/office/drawing/2014/main" id="{D12DC461-BE4D-4207-8370-B976365EB923}"/>
              </a:ext>
            </a:extLst>
          </p:cNvPr>
          <p:cNvSpPr/>
          <p:nvPr/>
        </p:nvSpPr>
        <p:spPr>
          <a:xfrm>
            <a:off x="5219491" y="1570942"/>
            <a:ext cx="5237018" cy="4525819"/>
          </a:xfrm>
          <a:custGeom>
            <a:avLst/>
            <a:gdLst>
              <a:gd name="connsiteX0" fmla="*/ 5292437 w 5292437"/>
              <a:gd name="connsiteY0" fmla="*/ 0 h 4525819"/>
              <a:gd name="connsiteX1" fmla="*/ 4174837 w 5292437"/>
              <a:gd name="connsiteY1" fmla="*/ 406400 h 4525819"/>
              <a:gd name="connsiteX2" fmla="*/ 3980873 w 5292437"/>
              <a:gd name="connsiteY2" fmla="*/ 655782 h 4525819"/>
              <a:gd name="connsiteX3" fmla="*/ 3380510 w 5292437"/>
              <a:gd name="connsiteY3" fmla="*/ 729673 h 4525819"/>
              <a:gd name="connsiteX4" fmla="*/ 2567710 w 5292437"/>
              <a:gd name="connsiteY4" fmla="*/ 1200728 h 4525819"/>
              <a:gd name="connsiteX5" fmla="*/ 2142837 w 5292437"/>
              <a:gd name="connsiteY5" fmla="*/ 1496291 h 4525819"/>
              <a:gd name="connsiteX6" fmla="*/ 1588655 w 5292437"/>
              <a:gd name="connsiteY6" fmla="*/ 1911928 h 4525819"/>
              <a:gd name="connsiteX7" fmla="*/ 572655 w 5292437"/>
              <a:gd name="connsiteY7" fmla="*/ 2050473 h 4525819"/>
              <a:gd name="connsiteX8" fmla="*/ 147782 w 5292437"/>
              <a:gd name="connsiteY8" fmla="*/ 2179782 h 4525819"/>
              <a:gd name="connsiteX9" fmla="*/ 0 w 5292437"/>
              <a:gd name="connsiteY9" fmla="*/ 2281382 h 4525819"/>
              <a:gd name="connsiteX10" fmla="*/ 27710 w 5292437"/>
              <a:gd name="connsiteY10" fmla="*/ 2724728 h 4525819"/>
              <a:gd name="connsiteX11" fmla="*/ 0 w 5292437"/>
              <a:gd name="connsiteY11" fmla="*/ 4525819 h 452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92437" h="4525819">
                <a:moveTo>
                  <a:pt x="5292437" y="0"/>
                </a:moveTo>
                <a:lnTo>
                  <a:pt x="4174837" y="406400"/>
                </a:lnTo>
                <a:lnTo>
                  <a:pt x="3980873" y="655782"/>
                </a:lnTo>
                <a:lnTo>
                  <a:pt x="3380510" y="729673"/>
                </a:lnTo>
                <a:lnTo>
                  <a:pt x="2567710" y="1200728"/>
                </a:lnTo>
                <a:lnTo>
                  <a:pt x="2142837" y="1496291"/>
                </a:lnTo>
                <a:lnTo>
                  <a:pt x="1588655" y="1911928"/>
                </a:lnTo>
                <a:lnTo>
                  <a:pt x="572655" y="2050473"/>
                </a:lnTo>
                <a:lnTo>
                  <a:pt x="147782" y="2179782"/>
                </a:lnTo>
                <a:lnTo>
                  <a:pt x="0" y="2281382"/>
                </a:lnTo>
                <a:lnTo>
                  <a:pt x="27710" y="2724728"/>
                </a:lnTo>
                <a:lnTo>
                  <a:pt x="0" y="4525819"/>
                </a:lnTo>
              </a:path>
            </a:pathLst>
          </a:custGeom>
          <a:noFill/>
          <a:ln>
            <a:solidFill>
              <a:srgbClr val="1793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42" name="文本框 41">
            <a:extLst>
              <a:ext uri="{FF2B5EF4-FFF2-40B4-BE49-F238E27FC236}">
                <a16:creationId xmlns:a16="http://schemas.microsoft.com/office/drawing/2014/main" id="{F2CC4C61-B97F-42E7-BFA5-C02241A95DDE}"/>
              </a:ext>
            </a:extLst>
          </p:cNvPr>
          <p:cNvSpPr txBox="1"/>
          <p:nvPr/>
        </p:nvSpPr>
        <p:spPr>
          <a:xfrm>
            <a:off x="5012281" y="3421427"/>
            <a:ext cx="79102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1793BC"/>
                </a:solidFill>
                <a:effectLst/>
                <a:uLnTx/>
                <a:uFillTx/>
                <a:cs typeface="+mn-ea"/>
                <a:sym typeface="+mn-lt"/>
              </a:rPr>
              <a:t>9</a:t>
            </a:r>
            <a:r>
              <a:rPr kumimoji="0" lang="zh-CN" altLang="en-US" sz="1400" b="1" i="0" u="none" strike="noStrike" kern="1200" cap="none" spc="0" normalizeH="0" baseline="0" noProof="0" dirty="0">
                <a:ln>
                  <a:noFill/>
                </a:ln>
                <a:solidFill>
                  <a:srgbClr val="1793BC"/>
                </a:solidFill>
                <a:effectLst/>
                <a:uLnTx/>
                <a:uFillTx/>
                <a:cs typeface="+mn-ea"/>
                <a:sym typeface="+mn-lt"/>
              </a:rPr>
              <a:t>号线</a:t>
            </a:r>
          </a:p>
        </p:txBody>
      </p:sp>
      <p:sp>
        <p:nvSpPr>
          <p:cNvPr id="43" name="线形标注 2 24">
            <a:extLst>
              <a:ext uri="{FF2B5EF4-FFF2-40B4-BE49-F238E27FC236}">
                <a16:creationId xmlns:a16="http://schemas.microsoft.com/office/drawing/2014/main" id="{0ED16DDD-ECD7-44B3-B42D-B2659F8FFD99}"/>
              </a:ext>
            </a:extLst>
          </p:cNvPr>
          <p:cNvSpPr/>
          <p:nvPr/>
        </p:nvSpPr>
        <p:spPr>
          <a:xfrm>
            <a:off x="8536547" y="1445660"/>
            <a:ext cx="3222643" cy="1653834"/>
          </a:xfrm>
          <a:prstGeom prst="borderCallout2">
            <a:avLst>
              <a:gd name="adj1" fmla="val 51810"/>
              <a:gd name="adj2" fmla="val -2727"/>
              <a:gd name="adj3" fmla="val 49396"/>
              <a:gd name="adj4" fmla="val -9187"/>
              <a:gd name="adj5" fmla="val 123351"/>
              <a:gd name="adj6" fmla="val -65503"/>
            </a:avLst>
          </a:prstGeom>
          <a:solidFill>
            <a:srgbClr val="FFFF00">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defRPr/>
            </a:pPr>
            <a:r>
              <a:rPr kumimoji="0" lang="zh-CN" altLang="en-US" sz="1050" b="1" i="0" u="none" strike="noStrike" kern="1200" cap="none" spc="0" normalizeH="0" baseline="0" noProof="0" dirty="0">
                <a:ln>
                  <a:noFill/>
                </a:ln>
                <a:solidFill>
                  <a:srgbClr val="DB2613"/>
                </a:solidFill>
                <a:effectLst/>
                <a:uLnTx/>
                <a:uFillTx/>
                <a:cs typeface="+mn-ea"/>
                <a:sym typeface="+mn-lt"/>
              </a:rPr>
              <a:t>招商时代潮</a:t>
            </a:r>
            <a:r>
              <a:rPr lang="zh-CN" altLang="en-US" sz="1050" b="1" dirty="0">
                <a:solidFill>
                  <a:srgbClr val="DB2613"/>
                </a:solidFill>
                <a:cs typeface="+mn-ea"/>
                <a:sym typeface="+mn-lt"/>
              </a:rPr>
              <a:t>派（一级竞品）</a:t>
            </a:r>
            <a:endParaRPr kumimoji="0" lang="en-US" altLang="zh-CN" sz="1050" b="1" i="0" u="none" strike="noStrike" kern="1200" cap="none" spc="0" normalizeH="0" baseline="0" noProof="0" dirty="0">
              <a:ln>
                <a:noFill/>
              </a:ln>
              <a:solidFill>
                <a:srgbClr val="DB2613"/>
              </a:solidFill>
              <a:effectLst/>
              <a:uLnTx/>
              <a:uFillTx/>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14-18F</a:t>
            </a:r>
            <a:r>
              <a:rPr lang="zh-CN" altLang="en-US" sz="1050" kern="0" dirty="0">
                <a:solidFill>
                  <a:prstClr val="black"/>
                </a:solidFill>
                <a:cs typeface="+mn-ea"/>
                <a:sym typeface="+mn-lt"/>
              </a:rPr>
              <a:t>高层</a:t>
            </a:r>
            <a:r>
              <a:rPr lang="en-US" altLang="zh-CN" sz="1050" kern="0" dirty="0">
                <a:solidFill>
                  <a:prstClr val="black"/>
                </a:solidFill>
                <a:cs typeface="+mn-ea"/>
                <a:sym typeface="+mn-lt"/>
              </a:rPr>
              <a:t>89-123㎡3-4</a:t>
            </a:r>
            <a:r>
              <a:rPr lang="zh-CN" altLang="en-US" sz="1050" kern="0" dirty="0">
                <a:solidFill>
                  <a:prstClr val="black"/>
                </a:solidFill>
                <a:cs typeface="+mn-ea"/>
                <a:sym typeface="+mn-lt"/>
              </a:rPr>
              <a:t>房，</a:t>
            </a:r>
            <a:r>
              <a:rPr lang="en-US" altLang="zh-CN" sz="1050" kern="0" dirty="0">
                <a:solidFill>
                  <a:prstClr val="black"/>
                </a:solidFill>
                <a:cs typeface="+mn-ea"/>
                <a:sym typeface="+mn-lt"/>
              </a:rPr>
              <a:t>5F</a:t>
            </a:r>
            <a:r>
              <a:rPr lang="zh-CN" altLang="en-US" sz="1050" kern="0" dirty="0">
                <a:solidFill>
                  <a:prstClr val="black"/>
                </a:solidFill>
                <a:cs typeface="+mn-ea"/>
                <a:sym typeface="+mn-lt"/>
              </a:rPr>
              <a:t>洋房</a:t>
            </a:r>
            <a:r>
              <a:rPr lang="en-US" altLang="zh-CN" sz="1050" kern="0" dirty="0">
                <a:solidFill>
                  <a:prstClr val="black"/>
                </a:solidFill>
                <a:cs typeface="+mn-ea"/>
                <a:sym typeface="+mn-lt"/>
              </a:rPr>
              <a:t>144㎡4</a:t>
            </a:r>
            <a:r>
              <a:rPr lang="zh-CN" altLang="en-US" sz="1050" kern="0" dirty="0">
                <a:solidFill>
                  <a:prstClr val="black"/>
                </a:solidFill>
                <a:cs typeface="+mn-ea"/>
                <a:sym typeface="+mn-lt"/>
              </a:rPr>
              <a:t>房</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2024-6-28</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234</a:t>
            </a:r>
            <a:r>
              <a:rPr lang="zh-CN" altLang="en-US" sz="1050" kern="0" dirty="0">
                <a:solidFill>
                  <a:prstClr val="black"/>
                </a:solidFill>
                <a:cs typeface="+mn-ea"/>
                <a:sym typeface="+mn-lt"/>
              </a:rPr>
              <a:t>套高层，均价</a:t>
            </a:r>
            <a:r>
              <a:rPr lang="en-US" altLang="zh-CN" sz="1050" kern="0" dirty="0">
                <a:solidFill>
                  <a:prstClr val="black"/>
                </a:solidFill>
                <a:cs typeface="+mn-ea"/>
                <a:sym typeface="+mn-lt"/>
              </a:rPr>
              <a:t>49701</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a:t>
            </a:r>
            <a:r>
              <a:rPr lang="en-US" altLang="zh-CN" sz="1050" kern="0" dirty="0">
                <a:solidFill>
                  <a:prstClr val="black"/>
                </a:solidFill>
                <a:cs typeface="+mn-ea"/>
                <a:sym typeface="+mn-lt"/>
              </a:rPr>
              <a:t>100%</a:t>
            </a:r>
            <a:r>
              <a:rPr lang="zh-CN" altLang="en-US" sz="1050" kern="0" dirty="0">
                <a:solidFill>
                  <a:prstClr val="black"/>
                </a:solidFill>
                <a:cs typeface="+mn-ea"/>
                <a:sym typeface="+mn-lt"/>
              </a:rPr>
              <a:t>去化，入围分</a:t>
            </a:r>
            <a:r>
              <a:rPr lang="en-US" altLang="zh-CN" sz="1050" kern="0" dirty="0">
                <a:solidFill>
                  <a:prstClr val="black"/>
                </a:solidFill>
                <a:cs typeface="+mn-ea"/>
                <a:sym typeface="+mn-lt"/>
              </a:rPr>
              <a:t>37.6</a:t>
            </a:r>
            <a:r>
              <a:rPr lang="zh-CN" altLang="en-US" sz="1050" kern="0" dirty="0">
                <a:solidFill>
                  <a:prstClr val="black"/>
                </a:solidFill>
                <a:cs typeface="+mn-ea"/>
                <a:sym typeface="+mn-lt"/>
              </a:rPr>
              <a:t>。</a:t>
            </a:r>
            <a:endParaRPr lang="en-US" altLang="zh-CN" sz="1050" kern="0" dirty="0">
              <a:solidFill>
                <a:prstClr val="black"/>
              </a:solidFill>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网签去化：</a:t>
            </a:r>
            <a:r>
              <a:rPr lang="zh-CN" altLang="en-US" sz="1050" kern="0" dirty="0">
                <a:solidFill>
                  <a:prstClr val="black"/>
                </a:solidFill>
                <a:cs typeface="+mn-ea"/>
                <a:sym typeface="+mn-lt"/>
              </a:rPr>
              <a:t>已供应</a:t>
            </a:r>
            <a:r>
              <a:rPr lang="en-US" altLang="zh-CN" sz="1050" kern="0" dirty="0">
                <a:solidFill>
                  <a:prstClr val="black"/>
                </a:solidFill>
                <a:cs typeface="+mn-ea"/>
                <a:sym typeface="+mn-lt"/>
              </a:rPr>
              <a:t>1506</a:t>
            </a:r>
            <a:r>
              <a:rPr lang="zh-CN" altLang="en-US" sz="1050" kern="0" dirty="0">
                <a:solidFill>
                  <a:prstClr val="black"/>
                </a:solidFill>
                <a:cs typeface="+mn-ea"/>
                <a:sym typeface="+mn-lt"/>
              </a:rPr>
              <a:t>套，</a:t>
            </a:r>
            <a:r>
              <a:rPr lang="en-US" altLang="zh-CN" sz="1050" kern="0" dirty="0">
                <a:solidFill>
                  <a:prstClr val="black"/>
                </a:solidFill>
                <a:cs typeface="+mn-ea"/>
                <a:sym typeface="+mn-lt"/>
              </a:rPr>
              <a:t>17</a:t>
            </a:r>
            <a:r>
              <a:rPr lang="zh-CN" altLang="en-US" sz="1050" kern="0" dirty="0">
                <a:solidFill>
                  <a:prstClr val="black"/>
                </a:solidFill>
                <a:cs typeface="+mn-ea"/>
                <a:sym typeface="+mn-lt"/>
              </a:rPr>
              <a:t>个月去化</a:t>
            </a:r>
            <a:r>
              <a:rPr lang="en-US" altLang="zh-CN" sz="1050" kern="0" dirty="0">
                <a:solidFill>
                  <a:prstClr val="black"/>
                </a:solidFill>
                <a:cs typeface="+mn-ea"/>
                <a:sym typeface="+mn-lt"/>
              </a:rPr>
              <a:t>1201</a:t>
            </a:r>
            <a:r>
              <a:rPr lang="zh-CN" altLang="en-US" sz="1050" kern="0" dirty="0">
                <a:solidFill>
                  <a:prstClr val="black"/>
                </a:solidFill>
                <a:cs typeface="+mn-ea"/>
                <a:sym typeface="+mn-lt"/>
              </a:rPr>
              <a:t>套，去化率</a:t>
            </a:r>
            <a:r>
              <a:rPr lang="en-US" altLang="zh-CN" sz="1050" kern="0" dirty="0">
                <a:solidFill>
                  <a:prstClr val="black"/>
                </a:solidFill>
                <a:cs typeface="+mn-ea"/>
                <a:sym typeface="+mn-lt"/>
              </a:rPr>
              <a:t>80%</a:t>
            </a:r>
            <a:r>
              <a:rPr lang="zh-CN" altLang="en-US" sz="1050" kern="0" dirty="0">
                <a:solidFill>
                  <a:prstClr val="black"/>
                </a:solidFill>
                <a:cs typeface="+mn-ea"/>
                <a:sym typeface="+mn-lt"/>
              </a:rPr>
              <a:t>。高层</a:t>
            </a:r>
            <a:r>
              <a:rPr lang="zh-CN" altLang="en-US" sz="1050" kern="0" dirty="0">
                <a:solidFill>
                  <a:schemeClr val="tx1"/>
                </a:solidFill>
                <a:cs typeface="+mn-ea"/>
                <a:sym typeface="+mn-lt"/>
              </a:rPr>
              <a:t>网签流速</a:t>
            </a:r>
            <a:r>
              <a:rPr lang="en-US" altLang="zh-CN" sz="1050" kern="0" dirty="0">
                <a:solidFill>
                  <a:schemeClr val="tx1"/>
                </a:solidFill>
                <a:cs typeface="+mn-ea"/>
                <a:sym typeface="+mn-lt"/>
              </a:rPr>
              <a:t>70</a:t>
            </a:r>
            <a:r>
              <a:rPr lang="zh-CN" altLang="en-US" sz="1050" kern="0" dirty="0">
                <a:solidFill>
                  <a:schemeClr val="tx1"/>
                </a:solidFill>
                <a:cs typeface="+mn-ea"/>
                <a:sym typeface="+mn-lt"/>
              </a:rPr>
              <a:t>套</a:t>
            </a:r>
            <a:r>
              <a:rPr lang="en-US" altLang="zh-CN" sz="1050" kern="0" dirty="0">
                <a:solidFill>
                  <a:schemeClr val="tx1"/>
                </a:solidFill>
                <a:cs typeface="+mn-ea"/>
                <a:sym typeface="+mn-lt"/>
              </a:rPr>
              <a:t>/</a:t>
            </a:r>
            <a:r>
              <a:rPr lang="zh-CN" altLang="en-US" sz="1050" kern="0" dirty="0">
                <a:solidFill>
                  <a:schemeClr val="tx1"/>
                </a:solidFill>
                <a:cs typeface="+mn-ea"/>
                <a:sym typeface="+mn-lt"/>
              </a:rPr>
              <a:t>月，成交均价</a:t>
            </a:r>
            <a:r>
              <a:rPr lang="en-US" altLang="zh-CN" sz="1050" kern="0" dirty="0">
                <a:solidFill>
                  <a:schemeClr val="tx1"/>
                </a:solidFill>
                <a:cs typeface="+mn-ea"/>
                <a:sym typeface="+mn-lt"/>
              </a:rPr>
              <a:t>51327</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r>
              <a:rPr lang="zh-CN" altLang="en-US" sz="1050" kern="0" dirty="0">
                <a:solidFill>
                  <a:schemeClr val="tx1"/>
                </a:solidFill>
                <a:cs typeface="+mn-ea"/>
                <a:sym typeface="+mn-lt"/>
              </a:rPr>
              <a:t>。</a:t>
            </a:r>
            <a:r>
              <a:rPr lang="en-US" altLang="zh-CN" sz="1050" kern="0" dirty="0">
                <a:solidFill>
                  <a:schemeClr val="tx1"/>
                </a:solidFill>
                <a:cs typeface="+mn-ea"/>
                <a:sym typeface="+mn-lt"/>
              </a:rPr>
              <a:t>24</a:t>
            </a:r>
            <a:r>
              <a:rPr lang="zh-CN" altLang="en-US" sz="1050" kern="0" dirty="0">
                <a:solidFill>
                  <a:schemeClr val="tx1"/>
                </a:solidFill>
                <a:cs typeface="+mn-ea"/>
                <a:sym typeface="+mn-lt"/>
              </a:rPr>
              <a:t>年月均</a:t>
            </a:r>
            <a:r>
              <a:rPr lang="en-US" altLang="zh-CN" sz="1050" kern="0" dirty="0">
                <a:solidFill>
                  <a:schemeClr val="tx1"/>
                </a:solidFill>
                <a:cs typeface="+mn-ea"/>
                <a:sym typeface="+mn-lt"/>
              </a:rPr>
              <a:t>99</a:t>
            </a:r>
            <a:r>
              <a:rPr lang="zh-CN" altLang="en-US" sz="1050" kern="0" dirty="0">
                <a:solidFill>
                  <a:schemeClr val="tx1"/>
                </a:solidFill>
                <a:cs typeface="+mn-ea"/>
                <a:sym typeface="+mn-lt"/>
              </a:rPr>
              <a:t>套，</a:t>
            </a:r>
            <a:r>
              <a:rPr lang="en-US" altLang="zh-CN" sz="1050" kern="0" dirty="0">
                <a:solidFill>
                  <a:schemeClr val="tx1"/>
                </a:solidFill>
                <a:cs typeface="+mn-ea"/>
                <a:sym typeface="+mn-lt"/>
              </a:rPr>
              <a:t>25</a:t>
            </a:r>
            <a:r>
              <a:rPr lang="zh-CN" altLang="en-US" sz="1050" kern="0" dirty="0">
                <a:solidFill>
                  <a:schemeClr val="tx1"/>
                </a:solidFill>
                <a:cs typeface="+mn-ea"/>
                <a:sym typeface="+mn-lt"/>
              </a:rPr>
              <a:t>年月均</a:t>
            </a:r>
            <a:r>
              <a:rPr lang="en-US" altLang="zh-CN" sz="1050" kern="0" dirty="0">
                <a:solidFill>
                  <a:schemeClr val="tx1"/>
                </a:solidFill>
                <a:cs typeface="+mn-ea"/>
                <a:sym typeface="+mn-lt"/>
              </a:rPr>
              <a:t>51</a:t>
            </a:r>
            <a:r>
              <a:rPr lang="zh-CN" altLang="en-US" sz="1050" kern="0" dirty="0">
                <a:solidFill>
                  <a:schemeClr val="tx1"/>
                </a:solidFill>
                <a:cs typeface="+mn-ea"/>
                <a:sym typeface="+mn-lt"/>
              </a:rPr>
              <a:t>套。洋房总套数</a:t>
            </a:r>
            <a:r>
              <a:rPr lang="en-US" altLang="zh-CN" sz="1050" kern="0" dirty="0">
                <a:solidFill>
                  <a:schemeClr val="tx1"/>
                </a:solidFill>
                <a:cs typeface="+mn-ea"/>
                <a:sym typeface="+mn-lt"/>
              </a:rPr>
              <a:t>60</a:t>
            </a:r>
            <a:r>
              <a:rPr lang="zh-CN" altLang="en-US" sz="1050" kern="0" dirty="0">
                <a:solidFill>
                  <a:schemeClr val="tx1"/>
                </a:solidFill>
                <a:cs typeface="+mn-ea"/>
                <a:sym typeface="+mn-lt"/>
              </a:rPr>
              <a:t>套，推出后基本售罄，成交均价</a:t>
            </a:r>
            <a:r>
              <a:rPr lang="en-US" altLang="zh-CN" sz="1050" kern="0" dirty="0">
                <a:solidFill>
                  <a:schemeClr val="tx1"/>
                </a:solidFill>
                <a:cs typeface="+mn-ea"/>
                <a:sym typeface="+mn-lt"/>
              </a:rPr>
              <a:t>53596</a:t>
            </a:r>
            <a:r>
              <a:rPr lang="zh-CN" altLang="en-US" sz="1050" kern="0" dirty="0">
                <a:solidFill>
                  <a:schemeClr val="tx1"/>
                </a:solidFill>
                <a:cs typeface="+mn-ea"/>
                <a:sym typeface="+mn-lt"/>
              </a:rPr>
              <a:t>元</a:t>
            </a:r>
            <a:r>
              <a:rPr lang="en-US" altLang="zh-CN" sz="1050" kern="0" dirty="0">
                <a:solidFill>
                  <a:schemeClr val="tx1"/>
                </a:solidFill>
                <a:cs typeface="+mn-ea"/>
                <a:sym typeface="+mn-lt"/>
              </a:rPr>
              <a:t>/㎡</a:t>
            </a:r>
            <a:endParaRPr kumimoji="0" lang="en-US" altLang="zh-CN" sz="1050" b="1" i="0" u="none" strike="noStrike" kern="1200" cap="none" spc="0" normalizeH="0" baseline="0" noProof="0" dirty="0">
              <a:ln>
                <a:noFill/>
              </a:ln>
              <a:solidFill>
                <a:schemeClr val="tx1"/>
              </a:solidFill>
              <a:effectLst/>
              <a:uLnTx/>
              <a:uFillTx/>
              <a:cs typeface="+mn-ea"/>
              <a:sym typeface="+mn-lt"/>
            </a:endParaRPr>
          </a:p>
        </p:txBody>
      </p:sp>
      <p:sp>
        <p:nvSpPr>
          <p:cNvPr id="44" name="线形标注 2 24">
            <a:extLst>
              <a:ext uri="{FF2B5EF4-FFF2-40B4-BE49-F238E27FC236}">
                <a16:creationId xmlns:a16="http://schemas.microsoft.com/office/drawing/2014/main" id="{A1AED48D-27A7-47F4-B7A3-BBF3B7E23AEE}"/>
              </a:ext>
            </a:extLst>
          </p:cNvPr>
          <p:cNvSpPr/>
          <p:nvPr/>
        </p:nvSpPr>
        <p:spPr>
          <a:xfrm>
            <a:off x="5012280" y="5801076"/>
            <a:ext cx="3080465" cy="941388"/>
          </a:xfrm>
          <a:prstGeom prst="borderCallout2">
            <a:avLst>
              <a:gd name="adj1" fmla="val 71144"/>
              <a:gd name="adj2" fmla="val 165"/>
              <a:gd name="adj3" fmla="val 71947"/>
              <a:gd name="adj4" fmla="val -20048"/>
              <a:gd name="adj5" fmla="val 21965"/>
              <a:gd name="adj6" fmla="val -33494"/>
            </a:avLst>
          </a:prstGeom>
          <a:solidFill>
            <a:schemeClr val="accent4">
              <a:lumMod val="20000"/>
              <a:lumOff val="80000"/>
              <a:alpha val="7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defRPr/>
            </a:pPr>
            <a:r>
              <a:rPr lang="zh-CN" altLang="en-US" sz="1050" b="1" dirty="0">
                <a:solidFill>
                  <a:srgbClr val="DB2613"/>
                </a:solidFill>
                <a:cs typeface="+mn-ea"/>
                <a:sym typeface="+mn-lt"/>
              </a:rPr>
              <a:t>萃</a:t>
            </a:r>
            <a:r>
              <a:rPr kumimoji="0" lang="zh-CN" altLang="en-US" sz="1050" b="1" i="0" u="none" strike="noStrike" kern="1200" cap="none" spc="0" normalizeH="0" baseline="0" noProof="0" dirty="0">
                <a:ln>
                  <a:noFill/>
                </a:ln>
                <a:solidFill>
                  <a:srgbClr val="DB2613"/>
                </a:solidFill>
                <a:effectLst/>
                <a:uLnTx/>
                <a:uFillTx/>
                <a:cs typeface="+mn-ea"/>
                <a:sym typeface="+mn-lt"/>
              </a:rPr>
              <a:t>屿原</a:t>
            </a:r>
            <a:r>
              <a:rPr lang="zh-CN" altLang="en-US" sz="1050" b="1" dirty="0">
                <a:solidFill>
                  <a:srgbClr val="DB2613"/>
                </a:solidFill>
                <a:cs typeface="+mn-ea"/>
                <a:sym typeface="+mn-lt"/>
              </a:rPr>
              <a:t>墅（热销，低密产品户型主力参考）</a:t>
            </a:r>
            <a:endParaRPr kumimoji="0" lang="en-US" altLang="zh-CN" sz="1050" b="1" i="0" u="none" strike="noStrike" kern="1200" cap="none" spc="0" normalizeH="0" baseline="0" noProof="0" dirty="0">
              <a:ln>
                <a:noFill/>
              </a:ln>
              <a:solidFill>
                <a:srgbClr val="DB2613"/>
              </a:solidFill>
              <a:effectLst/>
              <a:uLnTx/>
              <a:uFillTx/>
              <a:cs typeface="+mn-ea"/>
              <a:sym typeface="+mn-lt"/>
            </a:endParaRPr>
          </a:p>
          <a:p>
            <a:pPr lvl="0" algn="ctr">
              <a:defRPr/>
            </a:pPr>
            <a:r>
              <a:rPr lang="zh-CN" altLang="en-US" sz="1050" b="1" kern="0" dirty="0">
                <a:solidFill>
                  <a:prstClr val="black"/>
                </a:solidFill>
                <a:cs typeface="+mn-ea"/>
                <a:sym typeface="+mn-lt"/>
              </a:rPr>
              <a:t>产品类型：</a:t>
            </a:r>
            <a:r>
              <a:rPr lang="en-US" altLang="zh-CN" sz="1050" kern="0" dirty="0">
                <a:solidFill>
                  <a:prstClr val="black"/>
                </a:solidFill>
                <a:cs typeface="+mn-ea"/>
                <a:sym typeface="+mn-lt"/>
              </a:rPr>
              <a:t>7F</a:t>
            </a:r>
            <a:r>
              <a:rPr lang="zh-CN" altLang="en-US" sz="1050" kern="0" dirty="0">
                <a:solidFill>
                  <a:prstClr val="black"/>
                </a:solidFill>
                <a:cs typeface="+mn-ea"/>
                <a:sym typeface="+mn-lt"/>
              </a:rPr>
              <a:t>洋房</a:t>
            </a:r>
            <a:r>
              <a:rPr lang="en-US" altLang="zh-CN" sz="1050" kern="0" dirty="0">
                <a:solidFill>
                  <a:prstClr val="black"/>
                </a:solidFill>
                <a:cs typeface="+mn-ea"/>
                <a:sym typeface="+mn-lt"/>
              </a:rPr>
              <a:t>113</a:t>
            </a:r>
            <a:r>
              <a:rPr lang="zh-CN" altLang="en-US" sz="1050" kern="0" dirty="0">
                <a:solidFill>
                  <a:prstClr val="black"/>
                </a:solidFill>
                <a:cs typeface="+mn-ea"/>
                <a:sym typeface="+mn-lt"/>
              </a:rPr>
              <a:t>㎡</a:t>
            </a:r>
            <a:r>
              <a:rPr lang="en-US" altLang="zh-CN" sz="1050" kern="0" dirty="0">
                <a:solidFill>
                  <a:prstClr val="black"/>
                </a:solidFill>
                <a:cs typeface="+mn-ea"/>
                <a:sym typeface="+mn-lt"/>
              </a:rPr>
              <a:t>3</a:t>
            </a:r>
            <a:r>
              <a:rPr lang="zh-CN" altLang="en-US" sz="1050" kern="0" dirty="0">
                <a:solidFill>
                  <a:prstClr val="black"/>
                </a:solidFill>
                <a:cs typeface="+mn-ea"/>
                <a:sym typeface="+mn-lt"/>
              </a:rPr>
              <a:t>房，</a:t>
            </a:r>
            <a:r>
              <a:rPr lang="en-US" altLang="zh-CN" sz="1050" kern="0" dirty="0">
                <a:solidFill>
                  <a:prstClr val="black"/>
                </a:solidFill>
                <a:cs typeface="+mn-ea"/>
                <a:sym typeface="+mn-lt"/>
              </a:rPr>
              <a:t>4F</a:t>
            </a:r>
            <a:r>
              <a:rPr lang="zh-CN" altLang="en-US" sz="1050" kern="0" dirty="0">
                <a:solidFill>
                  <a:prstClr val="black"/>
                </a:solidFill>
                <a:cs typeface="+mn-ea"/>
                <a:sym typeface="+mn-lt"/>
              </a:rPr>
              <a:t>叠加</a:t>
            </a:r>
            <a:r>
              <a:rPr lang="en-US" altLang="zh-CN" sz="1050" kern="0" dirty="0">
                <a:solidFill>
                  <a:prstClr val="black"/>
                </a:solidFill>
                <a:cs typeface="+mn-ea"/>
                <a:sym typeface="+mn-lt"/>
              </a:rPr>
              <a:t>150-160㎡</a:t>
            </a:r>
            <a:r>
              <a:rPr lang="zh-CN" altLang="en-US" sz="1050" kern="0" dirty="0">
                <a:solidFill>
                  <a:prstClr val="black"/>
                </a:solidFill>
                <a:cs typeface="+mn-ea"/>
                <a:sym typeface="+mn-lt"/>
              </a:rPr>
              <a:t>、</a:t>
            </a:r>
            <a:r>
              <a:rPr lang="en-US" altLang="zh-CN" sz="1050" kern="0" dirty="0">
                <a:solidFill>
                  <a:prstClr val="black"/>
                </a:solidFill>
                <a:cs typeface="+mn-ea"/>
                <a:sym typeface="+mn-lt"/>
              </a:rPr>
              <a:t>3F</a:t>
            </a:r>
            <a:r>
              <a:rPr lang="zh-CN" altLang="en-US" sz="1050" kern="0" dirty="0">
                <a:solidFill>
                  <a:prstClr val="black"/>
                </a:solidFill>
                <a:cs typeface="+mn-ea"/>
                <a:sym typeface="+mn-lt"/>
              </a:rPr>
              <a:t>联排</a:t>
            </a:r>
            <a:r>
              <a:rPr lang="en-US" altLang="zh-CN" sz="1050" kern="0" dirty="0">
                <a:solidFill>
                  <a:prstClr val="black"/>
                </a:solidFill>
                <a:cs typeface="+mn-ea"/>
                <a:sym typeface="+mn-lt"/>
              </a:rPr>
              <a:t>190-208㎡</a:t>
            </a:r>
          </a:p>
          <a:p>
            <a:pPr lvl="0" algn="ctr">
              <a:defRPr/>
            </a:pPr>
            <a:r>
              <a:rPr lang="zh-CN" altLang="en-US" sz="1050" b="1" kern="0" dirty="0">
                <a:solidFill>
                  <a:prstClr val="black"/>
                </a:solidFill>
                <a:cs typeface="+mn-ea"/>
                <a:sym typeface="+mn-lt"/>
              </a:rPr>
              <a:t>开盘情况：</a:t>
            </a:r>
            <a:r>
              <a:rPr lang="en-US" altLang="zh-CN" sz="1050" kern="0" dirty="0">
                <a:solidFill>
                  <a:prstClr val="black"/>
                </a:solidFill>
                <a:cs typeface="+mn-ea"/>
                <a:sym typeface="+mn-lt"/>
              </a:rPr>
              <a:t>2025-12-12</a:t>
            </a:r>
            <a:r>
              <a:rPr lang="zh-CN" altLang="en-US" sz="1050" kern="0" dirty="0">
                <a:solidFill>
                  <a:prstClr val="black"/>
                </a:solidFill>
                <a:cs typeface="+mn-ea"/>
                <a:sym typeface="+mn-lt"/>
              </a:rPr>
              <a:t>首开，推出</a:t>
            </a:r>
            <a:r>
              <a:rPr lang="en-US" altLang="zh-CN" sz="1050" kern="0" dirty="0">
                <a:solidFill>
                  <a:prstClr val="black"/>
                </a:solidFill>
                <a:cs typeface="+mn-ea"/>
                <a:sym typeface="+mn-lt"/>
              </a:rPr>
              <a:t>87</a:t>
            </a:r>
            <a:r>
              <a:rPr lang="zh-CN" altLang="en-US" sz="1050" kern="0" dirty="0">
                <a:solidFill>
                  <a:prstClr val="black"/>
                </a:solidFill>
                <a:cs typeface="+mn-ea"/>
                <a:sym typeface="+mn-lt"/>
              </a:rPr>
              <a:t>套房源，叠加</a:t>
            </a:r>
            <a:r>
              <a:rPr lang="en-US" altLang="zh-CN" sz="1050" kern="0" dirty="0">
                <a:solidFill>
                  <a:prstClr val="black"/>
                </a:solidFill>
                <a:cs typeface="+mn-ea"/>
                <a:sym typeface="+mn-lt"/>
              </a:rPr>
              <a:t>58958</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，联排</a:t>
            </a:r>
            <a:r>
              <a:rPr lang="en-US" altLang="zh-CN" sz="1050" kern="0" dirty="0">
                <a:solidFill>
                  <a:prstClr val="black"/>
                </a:solidFill>
                <a:cs typeface="+mn-ea"/>
                <a:sym typeface="+mn-lt"/>
              </a:rPr>
              <a:t>73715</a:t>
            </a:r>
            <a:r>
              <a:rPr lang="zh-CN" altLang="en-US" sz="1050" kern="0" dirty="0">
                <a:solidFill>
                  <a:prstClr val="black"/>
                </a:solidFill>
                <a:cs typeface="+mn-ea"/>
                <a:sym typeface="+mn-lt"/>
              </a:rPr>
              <a:t>元</a:t>
            </a:r>
            <a:r>
              <a:rPr lang="en-US" altLang="zh-CN" sz="1050" kern="0" dirty="0">
                <a:solidFill>
                  <a:prstClr val="black"/>
                </a:solidFill>
                <a:cs typeface="+mn-ea"/>
                <a:sym typeface="+mn-lt"/>
              </a:rPr>
              <a:t>/㎡</a:t>
            </a:r>
            <a:r>
              <a:rPr lang="zh-CN" altLang="en-US" sz="1050" kern="0" dirty="0">
                <a:solidFill>
                  <a:prstClr val="black"/>
                </a:solidFill>
                <a:cs typeface="+mn-ea"/>
                <a:sym typeface="+mn-lt"/>
              </a:rPr>
              <a:t>，去化</a:t>
            </a:r>
            <a:r>
              <a:rPr lang="en-US" altLang="zh-CN" sz="1050" kern="0" dirty="0">
                <a:solidFill>
                  <a:prstClr val="black"/>
                </a:solidFill>
                <a:cs typeface="+mn-ea"/>
                <a:sym typeface="+mn-lt"/>
              </a:rPr>
              <a:t>63.2%</a:t>
            </a:r>
          </a:p>
        </p:txBody>
      </p:sp>
      <p:sp>
        <p:nvSpPr>
          <p:cNvPr id="45" name="线形标注 2 24">
            <a:extLst>
              <a:ext uri="{FF2B5EF4-FFF2-40B4-BE49-F238E27FC236}">
                <a16:creationId xmlns:a16="http://schemas.microsoft.com/office/drawing/2014/main" id="{09FD1AB0-9B30-4B30-AF5C-B0A49857BA2A}"/>
              </a:ext>
            </a:extLst>
          </p:cNvPr>
          <p:cNvSpPr/>
          <p:nvPr/>
        </p:nvSpPr>
        <p:spPr>
          <a:xfrm>
            <a:off x="5920662" y="1621908"/>
            <a:ext cx="2462130" cy="651332"/>
          </a:xfrm>
          <a:prstGeom prst="borderCallout2">
            <a:avLst>
              <a:gd name="adj1" fmla="val 51810"/>
              <a:gd name="adj2" fmla="val -2727"/>
              <a:gd name="adj3" fmla="val 49396"/>
              <a:gd name="adj4" fmla="val -9187"/>
              <a:gd name="adj5" fmla="val 283289"/>
              <a:gd name="adj6" fmla="val -6763"/>
            </a:avLst>
          </a:prstGeom>
          <a:solidFill>
            <a:srgbClr val="FFFF00">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noAutofit/>
          </a:bodyPr>
          <a:lstStyle/>
          <a:p>
            <a:pPr algn="ctr">
              <a:defRPr/>
            </a:pPr>
            <a:r>
              <a:rPr lang="en-US" altLang="zh-CN" sz="1050" b="1" dirty="0">
                <a:solidFill>
                  <a:srgbClr val="DB2613"/>
                </a:solidFill>
                <a:cs typeface="+mn-ea"/>
                <a:sym typeface="+mn-lt"/>
              </a:rPr>
              <a:t>03-05</a:t>
            </a:r>
            <a:r>
              <a:rPr lang="zh-CN" altLang="en-US" sz="1050" b="1" dirty="0">
                <a:solidFill>
                  <a:srgbClr val="DB2613"/>
                </a:solidFill>
                <a:cs typeface="+mn-ea"/>
                <a:sym typeface="+mn-lt"/>
              </a:rPr>
              <a:t>地块（一级竞品）</a:t>
            </a:r>
            <a:endParaRPr kumimoji="0" lang="en-US" altLang="zh-CN" sz="1050" b="1" i="0" u="none" strike="noStrike" kern="1200" cap="none" spc="0" normalizeH="0" baseline="0" noProof="0" dirty="0">
              <a:ln>
                <a:noFill/>
              </a:ln>
              <a:solidFill>
                <a:srgbClr val="DB2613"/>
              </a:solidFill>
              <a:effectLst/>
              <a:uLnTx/>
              <a:uFillTx/>
              <a:cs typeface="+mn-ea"/>
              <a:sym typeface="+mn-lt"/>
            </a:endParaRPr>
          </a:p>
          <a:p>
            <a:pPr marL="171450" indent="-171450">
              <a:buFont typeface="Arial" panose="020B0604020202020204" pitchFamily="34" charset="0"/>
              <a:buChar char="•"/>
              <a:defRPr/>
            </a:pPr>
            <a:r>
              <a:rPr lang="zh-CN" altLang="en-US" sz="1050" b="1" kern="0" dirty="0">
                <a:solidFill>
                  <a:prstClr val="black"/>
                </a:solidFill>
                <a:cs typeface="+mn-ea"/>
                <a:sym typeface="+mn-lt"/>
              </a:rPr>
              <a:t>产品类型：</a:t>
            </a:r>
            <a:r>
              <a:rPr lang="zh-CN" altLang="en-US" sz="1050" b="1" kern="0" dirty="0">
                <a:solidFill>
                  <a:srgbClr val="C00000"/>
                </a:solidFill>
                <a:cs typeface="+mn-ea"/>
                <a:sym typeface="+mn-lt"/>
              </a:rPr>
              <a:t>暂定</a:t>
            </a:r>
            <a:r>
              <a:rPr lang="en-US" altLang="zh-CN" sz="1050" b="1" kern="0" dirty="0">
                <a:solidFill>
                  <a:srgbClr val="C00000"/>
                </a:solidFill>
                <a:cs typeface="+mn-ea"/>
                <a:sym typeface="+mn-lt"/>
              </a:rPr>
              <a:t>8F</a:t>
            </a:r>
            <a:r>
              <a:rPr lang="zh-CN" altLang="en-US" sz="1050" b="1" kern="0" dirty="0">
                <a:solidFill>
                  <a:srgbClr val="C00000"/>
                </a:solidFill>
                <a:cs typeface="+mn-ea"/>
                <a:sym typeface="+mn-lt"/>
              </a:rPr>
              <a:t>洋房</a:t>
            </a:r>
            <a:r>
              <a:rPr lang="en-US" altLang="zh-CN" sz="1050" b="1" kern="0" dirty="0">
                <a:solidFill>
                  <a:srgbClr val="C00000"/>
                </a:solidFill>
                <a:cs typeface="+mn-ea"/>
                <a:sym typeface="+mn-lt"/>
              </a:rPr>
              <a:t>136</a:t>
            </a:r>
            <a:r>
              <a:rPr lang="zh-CN" altLang="en-US" sz="1050" b="1" kern="0" dirty="0">
                <a:solidFill>
                  <a:srgbClr val="C00000"/>
                </a:solidFill>
                <a:cs typeface="+mn-ea"/>
                <a:sym typeface="+mn-lt"/>
              </a:rPr>
              <a:t>㎡洋房，</a:t>
            </a:r>
            <a:r>
              <a:rPr lang="en-US" altLang="zh-CN" sz="1050" b="1" kern="0" dirty="0">
                <a:solidFill>
                  <a:srgbClr val="C00000"/>
                </a:solidFill>
                <a:cs typeface="+mn-ea"/>
                <a:sym typeface="+mn-lt"/>
              </a:rPr>
              <a:t>3F</a:t>
            </a:r>
            <a:r>
              <a:rPr lang="zh-CN" altLang="en-US" sz="1050" b="1" kern="0" dirty="0">
                <a:solidFill>
                  <a:srgbClr val="C00000"/>
                </a:solidFill>
                <a:cs typeface="+mn-ea"/>
                <a:sym typeface="+mn-lt"/>
              </a:rPr>
              <a:t>联排</a:t>
            </a:r>
            <a:r>
              <a:rPr lang="en-US" altLang="zh-CN" sz="1050" b="1" kern="0" dirty="0">
                <a:solidFill>
                  <a:srgbClr val="C00000"/>
                </a:solidFill>
                <a:cs typeface="+mn-ea"/>
                <a:sym typeface="+mn-lt"/>
              </a:rPr>
              <a:t>165-225㎡</a:t>
            </a:r>
          </a:p>
        </p:txBody>
      </p:sp>
    </p:spTree>
    <p:extLst>
      <p:ext uri="{BB962C8B-B14F-4D97-AF65-F5344CB8AC3E}">
        <p14:creationId xmlns:p14="http://schemas.microsoft.com/office/powerpoint/2010/main" val="839554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63A1EFD0-4222-446A-B2E4-12CE863301FD}"/>
              </a:ext>
            </a:extLst>
          </p:cNvPr>
          <p:cNvSpPr>
            <a:spLocks noGrp="1"/>
          </p:cNvSpPr>
          <p:nvPr>
            <p:ph type="title"/>
          </p:nvPr>
        </p:nvSpPr>
        <p:spPr>
          <a:xfrm>
            <a:off x="442385" y="57911"/>
            <a:ext cx="9048749" cy="58130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spAutoFit/>
          </a:bodyPr>
          <a:lstStyle/>
          <a:p>
            <a:r>
              <a:rPr lang="en-US" altLang="zh-CN" sz="1600" dirty="0">
                <a:solidFill>
                  <a:srgbClr val="000000"/>
                </a:solidFill>
                <a:latin typeface="+mn-lt"/>
                <a:ea typeface="+mn-ea"/>
                <a:cs typeface="+mn-ea"/>
                <a:sym typeface="+mn-lt"/>
              </a:rPr>
              <a:t>2.6 </a:t>
            </a:r>
            <a:r>
              <a:rPr lang="zh-CN" altLang="en-US" sz="1600" dirty="0">
                <a:solidFill>
                  <a:srgbClr val="000000"/>
                </a:solidFill>
                <a:latin typeface="+mn-lt"/>
                <a:ea typeface="+mn-ea"/>
                <a:cs typeface="+mn-ea"/>
                <a:sym typeface="+mn-lt"/>
              </a:rPr>
              <a:t>销售市场：本案所属泗泾板块与洞泾板块客户重叠度高，与松江新城板块客户重叠约</a:t>
            </a:r>
            <a:r>
              <a:rPr lang="en-US" altLang="zh-CN" sz="1600" dirty="0">
                <a:solidFill>
                  <a:srgbClr val="000000"/>
                </a:solidFill>
                <a:latin typeface="+mn-lt"/>
                <a:ea typeface="+mn-ea"/>
                <a:cs typeface="+mn-ea"/>
                <a:sym typeface="+mn-lt"/>
              </a:rPr>
              <a:t>10%</a:t>
            </a:r>
            <a:r>
              <a:rPr lang="zh-CN" altLang="en-US" sz="1600" dirty="0">
                <a:solidFill>
                  <a:srgbClr val="000000"/>
                </a:solidFill>
                <a:latin typeface="+mn-lt"/>
                <a:ea typeface="+mn-ea"/>
                <a:cs typeface="+mn-ea"/>
                <a:sym typeface="+mn-lt"/>
              </a:rPr>
              <a:t>，竞争关系较小。上游松江新城国贸等低密新规产品首发实现热销，其产品户型对本案有借鉴意义。</a:t>
            </a:r>
          </a:p>
        </p:txBody>
      </p:sp>
      <p:sp>
        <p:nvSpPr>
          <p:cNvPr id="11" name="内容占位符 2">
            <a:extLst>
              <a:ext uri="{FF2B5EF4-FFF2-40B4-BE49-F238E27FC236}">
                <a16:creationId xmlns:a16="http://schemas.microsoft.com/office/drawing/2014/main" id="{1910633F-18E3-49AE-85C7-1C5624973585}"/>
              </a:ext>
            </a:extLst>
          </p:cNvPr>
          <p:cNvSpPr>
            <a:spLocks noGrp="1"/>
          </p:cNvSpPr>
          <p:nvPr>
            <p:ph idx="1"/>
          </p:nvPr>
        </p:nvSpPr>
        <p:spPr>
          <a:xfrm>
            <a:off x="609601" y="730796"/>
            <a:ext cx="10972800" cy="738664"/>
          </a:xfrm>
        </p:spPr>
        <p:txBody>
          <a:bodyPr/>
          <a:lstStyle/>
          <a:p>
            <a:pPr algn="just" eaLnBrk="1" fontAlgn="auto" hangingPunct="1">
              <a:spcBef>
                <a:spcPts val="600"/>
              </a:spcBef>
              <a:spcAft>
                <a:spcPts val="0"/>
              </a:spcAft>
              <a:buSzTx/>
              <a:defRPr/>
            </a:pPr>
            <a:r>
              <a:rPr lang="zh-CN" altLang="en-US" dirty="0">
                <a:latin typeface="+mn-lt"/>
                <a:ea typeface="+mn-ea"/>
                <a:cs typeface="+mn-ea"/>
                <a:sym typeface="+mn-lt"/>
              </a:rPr>
              <a:t>松江新城板块项目以松江新城周边相邻街道地缘客户为主，占比达</a:t>
            </a:r>
            <a:r>
              <a:rPr lang="en-US" altLang="zh-CN" dirty="0">
                <a:latin typeface="+mn-lt"/>
                <a:ea typeface="+mn-ea"/>
                <a:cs typeface="+mn-ea"/>
                <a:sym typeface="+mn-lt"/>
              </a:rPr>
              <a:t>95%</a:t>
            </a:r>
            <a:r>
              <a:rPr lang="zh-CN" altLang="en-US" dirty="0">
                <a:latin typeface="+mn-lt"/>
                <a:ea typeface="+mn-ea"/>
                <a:cs typeface="+mn-ea"/>
                <a:sym typeface="+mn-lt"/>
              </a:rPr>
              <a:t>，泗泾、洞泾板块项目成交客户以松江地缘客户为主占比</a:t>
            </a:r>
            <a:r>
              <a:rPr lang="en-US" altLang="zh-CN" dirty="0">
                <a:latin typeface="+mn-lt"/>
                <a:ea typeface="+mn-ea"/>
                <a:cs typeface="+mn-ea"/>
                <a:sym typeface="+mn-lt"/>
              </a:rPr>
              <a:t>5-6</a:t>
            </a:r>
            <a:r>
              <a:rPr lang="zh-CN" altLang="en-US" dirty="0">
                <a:latin typeface="+mn-lt"/>
                <a:ea typeface="+mn-ea"/>
                <a:cs typeface="+mn-ea"/>
                <a:sym typeface="+mn-lt"/>
              </a:rPr>
              <a:t>成，上游外溢客户为辅</a:t>
            </a:r>
            <a:r>
              <a:rPr lang="en-US" altLang="zh-CN" dirty="0">
                <a:latin typeface="+mn-lt"/>
                <a:ea typeface="+mn-ea"/>
                <a:cs typeface="+mn-ea"/>
                <a:sym typeface="+mn-lt"/>
              </a:rPr>
              <a:t>4-5</a:t>
            </a:r>
            <a:r>
              <a:rPr lang="zh-CN" altLang="en-US" dirty="0">
                <a:latin typeface="+mn-lt"/>
                <a:ea typeface="+mn-ea"/>
                <a:cs typeface="+mn-ea"/>
                <a:sym typeface="+mn-lt"/>
              </a:rPr>
              <a:t>成，</a:t>
            </a:r>
            <a:r>
              <a:rPr lang="zh-CN" altLang="en-US" dirty="0">
                <a:solidFill>
                  <a:srgbClr val="C00000"/>
                </a:solidFill>
                <a:latin typeface="+mn-lt"/>
                <a:ea typeface="+mn-ea"/>
                <a:cs typeface="+mn-ea"/>
                <a:sym typeface="+mn-lt"/>
              </a:rPr>
              <a:t>泗泾和洞泾板块项目客群重合度高，无论是松江地缘客户还是上游外溢客群均存在强竞争关系，但泗泾板块与上游松江新城板块项目客户重合度约</a:t>
            </a:r>
            <a:r>
              <a:rPr lang="en-US" altLang="zh-CN" dirty="0">
                <a:solidFill>
                  <a:srgbClr val="C00000"/>
                </a:solidFill>
                <a:latin typeface="+mn-lt"/>
                <a:ea typeface="+mn-ea"/>
                <a:cs typeface="+mn-ea"/>
                <a:sym typeface="+mn-lt"/>
              </a:rPr>
              <a:t>10-20%</a:t>
            </a:r>
            <a:r>
              <a:rPr lang="zh-CN" altLang="en-US" dirty="0">
                <a:solidFill>
                  <a:srgbClr val="C00000"/>
                </a:solidFill>
                <a:latin typeface="+mn-lt"/>
                <a:ea typeface="+mn-ea"/>
                <a:cs typeface="+mn-ea"/>
                <a:sym typeface="+mn-lt"/>
              </a:rPr>
              <a:t>，竞争分流关系较小。</a:t>
            </a:r>
          </a:p>
        </p:txBody>
      </p:sp>
      <p:graphicFrame>
        <p:nvGraphicFramePr>
          <p:cNvPr id="12" name="表格 11">
            <a:extLst>
              <a:ext uri="{FF2B5EF4-FFF2-40B4-BE49-F238E27FC236}">
                <a16:creationId xmlns:a16="http://schemas.microsoft.com/office/drawing/2014/main" id="{1AA4E06D-31D2-4D85-9AA9-DF3E6DBA774F}"/>
              </a:ext>
            </a:extLst>
          </p:cNvPr>
          <p:cNvGraphicFramePr>
            <a:graphicFrameLocks noGrp="1"/>
          </p:cNvGraphicFramePr>
          <p:nvPr>
            <p:extLst>
              <p:ext uri="{D42A27DB-BD31-4B8C-83A1-F6EECF244321}">
                <p14:modId xmlns:p14="http://schemas.microsoft.com/office/powerpoint/2010/main" val="609070680"/>
              </p:ext>
            </p:extLst>
          </p:nvPr>
        </p:nvGraphicFramePr>
        <p:xfrm>
          <a:off x="789629" y="1805648"/>
          <a:ext cx="10647681" cy="4070700"/>
        </p:xfrm>
        <a:graphic>
          <a:graphicData uri="http://schemas.openxmlformats.org/drawingml/2006/table">
            <a:tbl>
              <a:tblPr firstRow="1" bandRow="1">
                <a:tableStyleId>{93296810-A885-4BE3-A3E7-6D5BEEA58F35}</a:tableStyleId>
              </a:tblPr>
              <a:tblGrid>
                <a:gridCol w="1598969">
                  <a:extLst>
                    <a:ext uri="{9D8B030D-6E8A-4147-A177-3AD203B41FA5}">
                      <a16:colId xmlns:a16="http://schemas.microsoft.com/office/drawing/2014/main" val="26773791"/>
                    </a:ext>
                  </a:extLst>
                </a:gridCol>
                <a:gridCol w="2422681">
                  <a:extLst>
                    <a:ext uri="{9D8B030D-6E8A-4147-A177-3AD203B41FA5}">
                      <a16:colId xmlns:a16="http://schemas.microsoft.com/office/drawing/2014/main" val="2904776640"/>
                    </a:ext>
                  </a:extLst>
                </a:gridCol>
                <a:gridCol w="6626031">
                  <a:extLst>
                    <a:ext uri="{9D8B030D-6E8A-4147-A177-3AD203B41FA5}">
                      <a16:colId xmlns:a16="http://schemas.microsoft.com/office/drawing/2014/main" val="3497339303"/>
                    </a:ext>
                  </a:extLst>
                </a:gridCol>
              </a:tblGrid>
              <a:tr h="508364">
                <a:tc>
                  <a:txBody>
                    <a:bodyPr/>
                    <a:lstStyle/>
                    <a:p>
                      <a:pPr algn="ctr"/>
                      <a:r>
                        <a:rPr lang="zh-CN" altLang="en-US" sz="1400" dirty="0">
                          <a:solidFill>
                            <a:schemeClr val="tx1"/>
                          </a:solidFill>
                          <a:latin typeface="+mn-lt"/>
                          <a:ea typeface="+mn-ea"/>
                          <a:cs typeface="+mn-ea"/>
                          <a:sym typeface="+mn-lt"/>
                        </a:rPr>
                        <a:t>板块</a:t>
                      </a:r>
                    </a:p>
                  </a:txBody>
                  <a:tcPr anchor="ctr">
                    <a:solidFill>
                      <a:schemeClr val="accent1">
                        <a:lumMod val="20000"/>
                        <a:lumOff val="80000"/>
                      </a:schemeClr>
                    </a:solidFill>
                  </a:tcPr>
                </a:tc>
                <a:tc>
                  <a:txBody>
                    <a:bodyPr/>
                    <a:lstStyle/>
                    <a:p>
                      <a:pPr algn="ctr"/>
                      <a:r>
                        <a:rPr lang="zh-CN" altLang="en-US" sz="1400" dirty="0">
                          <a:solidFill>
                            <a:schemeClr val="tx1"/>
                          </a:solidFill>
                          <a:latin typeface="+mn-lt"/>
                          <a:ea typeface="+mn-ea"/>
                          <a:cs typeface="+mn-ea"/>
                          <a:sym typeface="+mn-lt"/>
                        </a:rPr>
                        <a:t>典型代表项目</a:t>
                      </a:r>
                    </a:p>
                  </a:txBody>
                  <a:tcPr anchor="ctr">
                    <a:solidFill>
                      <a:schemeClr val="accent1">
                        <a:lumMod val="20000"/>
                        <a:lumOff val="80000"/>
                      </a:schemeClr>
                    </a:solidFill>
                  </a:tcPr>
                </a:tc>
                <a:tc>
                  <a:txBody>
                    <a:bodyPr/>
                    <a:lstStyle/>
                    <a:p>
                      <a:pPr algn="ctr"/>
                      <a:r>
                        <a:rPr lang="zh-CN" altLang="en-US" sz="1400" dirty="0">
                          <a:solidFill>
                            <a:schemeClr val="tx1"/>
                          </a:solidFill>
                          <a:latin typeface="+mn-lt"/>
                          <a:ea typeface="+mn-ea"/>
                          <a:cs typeface="+mn-ea"/>
                          <a:sym typeface="+mn-lt"/>
                        </a:rPr>
                        <a:t>客户成交来源</a:t>
                      </a:r>
                    </a:p>
                  </a:txBody>
                  <a:tcPr anchor="ctr">
                    <a:solidFill>
                      <a:schemeClr val="accent1">
                        <a:lumMod val="20000"/>
                        <a:lumOff val="80000"/>
                      </a:schemeClr>
                    </a:solidFill>
                  </a:tcPr>
                </a:tc>
                <a:extLst>
                  <a:ext uri="{0D108BD9-81ED-4DB2-BD59-A6C34878D82A}">
                    <a16:rowId xmlns:a16="http://schemas.microsoft.com/office/drawing/2014/main" val="1406832416"/>
                  </a:ext>
                </a:extLst>
              </a:tr>
              <a:tr h="508364">
                <a:tc rowSpan="2">
                  <a:txBody>
                    <a:bodyPr/>
                    <a:lstStyle/>
                    <a:p>
                      <a:pPr algn="ctr"/>
                      <a:r>
                        <a:rPr lang="zh-CN" altLang="en-US" sz="1400" dirty="0">
                          <a:latin typeface="+mn-lt"/>
                          <a:ea typeface="+mn-ea"/>
                          <a:cs typeface="+mn-ea"/>
                          <a:sym typeface="+mn-lt"/>
                        </a:rPr>
                        <a:t>松江新城</a:t>
                      </a:r>
                    </a:p>
                  </a:txBody>
                  <a:tcPr anchor="ctr"/>
                </a:tc>
                <a:tc>
                  <a:txBody>
                    <a:bodyPr/>
                    <a:lstStyle/>
                    <a:p>
                      <a:pPr algn="ctr"/>
                      <a:r>
                        <a:rPr lang="zh-CN" altLang="en-US" sz="1400" dirty="0">
                          <a:latin typeface="+mn-lt"/>
                          <a:ea typeface="+mn-ea"/>
                          <a:cs typeface="+mn-ea"/>
                          <a:sym typeface="+mn-lt"/>
                        </a:rPr>
                        <a:t>国贸海上原墅</a:t>
                      </a:r>
                    </a:p>
                  </a:txBody>
                  <a:tcPr anchor="ctr"/>
                </a:tc>
                <a:tc>
                  <a:txBody>
                    <a:bodyPr/>
                    <a:lstStyle/>
                    <a:p>
                      <a:pPr algn="ctr"/>
                      <a:r>
                        <a:rPr lang="zh-CN" altLang="en-US" sz="1400" b="1" dirty="0">
                          <a:solidFill>
                            <a:srgbClr val="C00000"/>
                          </a:solidFill>
                          <a:latin typeface="+mn-lt"/>
                          <a:ea typeface="+mn-ea"/>
                          <a:cs typeface="+mn-ea"/>
                          <a:sym typeface="+mn-lt"/>
                        </a:rPr>
                        <a:t>松江地缘客户（松江新城、松江老城为主，佘山、九亭次之），占比</a:t>
                      </a:r>
                      <a:r>
                        <a:rPr lang="en-US" altLang="zh-CN" sz="1400" b="1" dirty="0">
                          <a:solidFill>
                            <a:srgbClr val="C00000"/>
                          </a:solidFill>
                          <a:latin typeface="+mn-lt"/>
                          <a:ea typeface="+mn-ea"/>
                          <a:cs typeface="+mn-ea"/>
                          <a:sym typeface="+mn-lt"/>
                        </a:rPr>
                        <a:t>95%</a:t>
                      </a:r>
                      <a:r>
                        <a:rPr lang="zh-CN" altLang="en-US" sz="1400" dirty="0">
                          <a:latin typeface="+mn-lt"/>
                          <a:ea typeface="+mn-ea"/>
                          <a:cs typeface="+mn-ea"/>
                          <a:sym typeface="+mn-lt"/>
                        </a:rPr>
                        <a:t>，全市导入客户占比</a:t>
                      </a:r>
                      <a:r>
                        <a:rPr lang="en-US" altLang="zh-CN" sz="1400" dirty="0">
                          <a:latin typeface="+mn-lt"/>
                          <a:ea typeface="+mn-ea"/>
                          <a:cs typeface="+mn-ea"/>
                          <a:sym typeface="+mn-lt"/>
                        </a:rPr>
                        <a:t>5%</a:t>
                      </a:r>
                      <a:endParaRPr lang="zh-CN" altLang="en-US" sz="1400" dirty="0">
                        <a:latin typeface="+mn-lt"/>
                        <a:ea typeface="+mn-ea"/>
                        <a:cs typeface="+mn-ea"/>
                        <a:sym typeface="+mn-lt"/>
                      </a:endParaRPr>
                    </a:p>
                  </a:txBody>
                  <a:tcPr anchor="ctr"/>
                </a:tc>
                <a:extLst>
                  <a:ext uri="{0D108BD9-81ED-4DB2-BD59-A6C34878D82A}">
                    <a16:rowId xmlns:a16="http://schemas.microsoft.com/office/drawing/2014/main" val="74325757"/>
                  </a:ext>
                </a:extLst>
              </a:tr>
              <a:tr h="683888">
                <a:tc vMerge="1">
                  <a:txBody>
                    <a:bodyPr/>
                    <a:lstStyle/>
                    <a:p>
                      <a:pPr algn="ctr"/>
                      <a:endParaRPr lang="zh-CN" altLang="en-US" sz="1600" dirty="0">
                        <a:latin typeface="楷体" panose="02010609060101010101" pitchFamily="49" charset="-122"/>
                        <a:ea typeface="楷体" panose="02010609060101010101" pitchFamily="49" charset="-122"/>
                      </a:endParaRPr>
                    </a:p>
                  </a:txBody>
                  <a:tcPr/>
                </a:tc>
                <a:tc>
                  <a:txBody>
                    <a:bodyPr/>
                    <a:lstStyle/>
                    <a:p>
                      <a:pPr algn="ctr"/>
                      <a:r>
                        <a:rPr lang="zh-CN" altLang="en-US" sz="1400" dirty="0">
                          <a:latin typeface="+mn-lt"/>
                          <a:ea typeface="+mn-ea"/>
                          <a:cs typeface="+mn-ea"/>
                          <a:sym typeface="+mn-lt"/>
                        </a:rPr>
                        <a:t>萃屿原墅</a:t>
                      </a:r>
                    </a:p>
                  </a:txBody>
                  <a:tcPr anchor="ctr"/>
                </a:tc>
                <a:tc>
                  <a:txBody>
                    <a:bodyPr/>
                    <a:lstStyle/>
                    <a:p>
                      <a:pPr algn="ctr"/>
                      <a:r>
                        <a:rPr lang="zh-CN" altLang="en-US" sz="1400" b="1" dirty="0">
                          <a:solidFill>
                            <a:srgbClr val="C00000"/>
                          </a:solidFill>
                          <a:latin typeface="+mn-lt"/>
                          <a:ea typeface="+mn-ea"/>
                          <a:cs typeface="+mn-ea"/>
                          <a:sym typeface="+mn-lt"/>
                        </a:rPr>
                        <a:t>松江本地客户占比</a:t>
                      </a:r>
                      <a:r>
                        <a:rPr lang="en-US" altLang="zh-CN" sz="1400" b="1" dirty="0">
                          <a:solidFill>
                            <a:srgbClr val="C00000"/>
                          </a:solidFill>
                          <a:latin typeface="+mn-lt"/>
                          <a:ea typeface="+mn-ea"/>
                          <a:cs typeface="+mn-ea"/>
                          <a:sym typeface="+mn-lt"/>
                        </a:rPr>
                        <a:t>95%</a:t>
                      </a:r>
                      <a:r>
                        <a:rPr lang="zh-CN" altLang="en-US" sz="1400" b="1" dirty="0">
                          <a:solidFill>
                            <a:srgbClr val="C00000"/>
                          </a:solidFill>
                          <a:latin typeface="+mn-lt"/>
                          <a:ea typeface="+mn-ea"/>
                          <a:cs typeface="+mn-ea"/>
                          <a:sym typeface="+mn-lt"/>
                        </a:rPr>
                        <a:t>，</a:t>
                      </a:r>
                      <a:r>
                        <a:rPr lang="zh-CN" altLang="en-US" sz="1400" dirty="0">
                          <a:solidFill>
                            <a:prstClr val="black"/>
                          </a:solidFill>
                          <a:latin typeface="+mn-lt"/>
                          <a:ea typeface="+mn-ea"/>
                          <a:cs typeface="+mn-ea"/>
                          <a:sym typeface="+mn-lt"/>
                        </a:rPr>
                        <a:t>其中约</a:t>
                      </a:r>
                      <a:r>
                        <a:rPr lang="en-US" altLang="zh-CN" sz="1400" dirty="0">
                          <a:solidFill>
                            <a:prstClr val="black"/>
                          </a:solidFill>
                          <a:latin typeface="+mn-lt"/>
                          <a:ea typeface="+mn-ea"/>
                          <a:cs typeface="+mn-ea"/>
                          <a:sym typeface="+mn-lt"/>
                        </a:rPr>
                        <a:t>74%</a:t>
                      </a:r>
                      <a:r>
                        <a:rPr lang="zh-CN" altLang="en-US" sz="1400" dirty="0">
                          <a:solidFill>
                            <a:prstClr val="black"/>
                          </a:solidFill>
                          <a:latin typeface="+mn-lt"/>
                          <a:ea typeface="+mn-ea"/>
                          <a:cs typeface="+mn-ea"/>
                          <a:sym typeface="+mn-lt"/>
                        </a:rPr>
                        <a:t>来自项目所在的方松街道，其余主要来自上游广富林街道（</a:t>
                      </a:r>
                      <a:r>
                        <a:rPr lang="en-US" altLang="zh-CN" sz="1400" dirty="0">
                          <a:solidFill>
                            <a:prstClr val="black"/>
                          </a:solidFill>
                          <a:latin typeface="+mn-lt"/>
                          <a:ea typeface="+mn-ea"/>
                          <a:cs typeface="+mn-ea"/>
                          <a:sym typeface="+mn-lt"/>
                        </a:rPr>
                        <a:t>7%</a:t>
                      </a:r>
                      <a:r>
                        <a:rPr lang="zh-CN" altLang="en-US" sz="1400" dirty="0">
                          <a:solidFill>
                            <a:prstClr val="black"/>
                          </a:solidFill>
                          <a:latin typeface="+mn-lt"/>
                          <a:ea typeface="+mn-ea"/>
                          <a:cs typeface="+mn-ea"/>
                          <a:sym typeface="+mn-lt"/>
                        </a:rPr>
                        <a:t>）与下游永丰街道（</a:t>
                      </a:r>
                      <a:r>
                        <a:rPr lang="en-US" altLang="zh-CN" sz="1400" dirty="0">
                          <a:solidFill>
                            <a:prstClr val="black"/>
                          </a:solidFill>
                          <a:latin typeface="+mn-lt"/>
                          <a:ea typeface="+mn-ea"/>
                          <a:cs typeface="+mn-ea"/>
                          <a:sym typeface="+mn-lt"/>
                        </a:rPr>
                        <a:t>7%</a:t>
                      </a:r>
                      <a:r>
                        <a:rPr lang="zh-CN" altLang="en-US" sz="1400" dirty="0">
                          <a:solidFill>
                            <a:prstClr val="black"/>
                          </a:solidFill>
                          <a:latin typeface="+mn-lt"/>
                          <a:ea typeface="+mn-ea"/>
                          <a:cs typeface="+mn-ea"/>
                          <a:sym typeface="+mn-lt"/>
                        </a:rPr>
                        <a:t>），显示出极强的近地缘吸附力</a:t>
                      </a:r>
                      <a:endParaRPr lang="zh-CN" altLang="en-US" sz="1400" dirty="0">
                        <a:latin typeface="+mn-lt"/>
                        <a:ea typeface="+mn-ea"/>
                        <a:cs typeface="+mn-ea"/>
                        <a:sym typeface="+mn-lt"/>
                      </a:endParaRPr>
                    </a:p>
                  </a:txBody>
                  <a:tcPr anchor="ctr"/>
                </a:tc>
                <a:extLst>
                  <a:ext uri="{0D108BD9-81ED-4DB2-BD59-A6C34878D82A}">
                    <a16:rowId xmlns:a16="http://schemas.microsoft.com/office/drawing/2014/main" val="2137921917"/>
                  </a:ext>
                </a:extLst>
              </a:tr>
              <a:tr h="683888">
                <a:tc>
                  <a:txBody>
                    <a:bodyPr/>
                    <a:lstStyle/>
                    <a:p>
                      <a:pPr algn="ctr"/>
                      <a:r>
                        <a:rPr lang="zh-CN" altLang="en-US" sz="1400" b="1" dirty="0">
                          <a:solidFill>
                            <a:srgbClr val="C00000"/>
                          </a:solidFill>
                          <a:latin typeface="+mn-lt"/>
                          <a:ea typeface="+mn-ea"/>
                          <a:cs typeface="+mn-ea"/>
                          <a:sym typeface="+mn-lt"/>
                        </a:rPr>
                        <a:t>泗泾</a:t>
                      </a:r>
                      <a:endParaRPr lang="en-US" altLang="zh-CN" sz="1400" b="1" dirty="0">
                        <a:solidFill>
                          <a:srgbClr val="C00000"/>
                        </a:solidFill>
                        <a:latin typeface="+mn-lt"/>
                        <a:ea typeface="+mn-ea"/>
                        <a:cs typeface="+mn-ea"/>
                        <a:sym typeface="+mn-lt"/>
                      </a:endParaRPr>
                    </a:p>
                    <a:p>
                      <a:pPr algn="ctr"/>
                      <a:r>
                        <a:rPr lang="zh-CN" altLang="en-US" sz="1400" b="1" dirty="0">
                          <a:solidFill>
                            <a:srgbClr val="C00000"/>
                          </a:solidFill>
                          <a:latin typeface="+mn-lt"/>
                          <a:ea typeface="+mn-ea"/>
                          <a:cs typeface="+mn-ea"/>
                          <a:sym typeface="+mn-lt"/>
                        </a:rPr>
                        <a:t>（本案）</a:t>
                      </a:r>
                    </a:p>
                  </a:txBody>
                  <a:tcPr anchor="ctr"/>
                </a:tc>
                <a:tc>
                  <a:txBody>
                    <a:bodyPr/>
                    <a:lstStyle/>
                    <a:p>
                      <a:pPr algn="ctr"/>
                      <a:r>
                        <a:rPr lang="zh-CN" altLang="en-US" sz="1400" dirty="0">
                          <a:latin typeface="+mn-lt"/>
                          <a:ea typeface="+mn-ea"/>
                          <a:cs typeface="+mn-ea"/>
                          <a:sym typeface="+mn-lt"/>
                        </a:rPr>
                        <a:t>招商时代潮派</a:t>
                      </a:r>
                    </a:p>
                  </a:txBody>
                  <a:tcPr anchor="ctr"/>
                </a:tc>
                <a:tc>
                  <a:txBody>
                    <a:bodyPr/>
                    <a:lstStyle/>
                    <a:p>
                      <a:pPr algn="ctr"/>
                      <a:r>
                        <a:rPr lang="zh-CN" altLang="en-US" sz="1400" dirty="0">
                          <a:latin typeface="+mn-lt"/>
                          <a:ea typeface="+mn-ea"/>
                          <a:cs typeface="+mn-ea"/>
                          <a:sym typeface="+mn-lt"/>
                        </a:rPr>
                        <a:t>松江地缘客户从首开占比</a:t>
                      </a:r>
                      <a:r>
                        <a:rPr lang="en-US" altLang="zh-CN" sz="1400" dirty="0">
                          <a:latin typeface="+mn-lt"/>
                          <a:ea typeface="+mn-ea"/>
                          <a:cs typeface="+mn-ea"/>
                          <a:sym typeface="+mn-lt"/>
                        </a:rPr>
                        <a:t>74%</a:t>
                      </a:r>
                      <a:r>
                        <a:rPr lang="zh-CN" altLang="en-US" sz="1400" dirty="0">
                          <a:latin typeface="+mn-lt"/>
                          <a:ea typeface="+mn-ea"/>
                          <a:cs typeface="+mn-ea"/>
                          <a:sym typeface="+mn-lt"/>
                        </a:rPr>
                        <a:t>到续销阶段占比跌至</a:t>
                      </a:r>
                      <a:r>
                        <a:rPr lang="en-US" altLang="zh-CN" sz="1400" dirty="0">
                          <a:latin typeface="+mn-lt"/>
                          <a:ea typeface="+mn-ea"/>
                          <a:cs typeface="+mn-ea"/>
                          <a:sym typeface="+mn-lt"/>
                        </a:rPr>
                        <a:t>52%</a:t>
                      </a:r>
                      <a:r>
                        <a:rPr lang="zh-CN" altLang="en-US" sz="1400" dirty="0">
                          <a:latin typeface="+mn-lt"/>
                          <a:ea typeface="+mn-ea"/>
                          <a:cs typeface="+mn-ea"/>
                          <a:sym typeface="+mn-lt"/>
                        </a:rPr>
                        <a:t>（其中泗泾板块客户占比</a:t>
                      </a:r>
                      <a:r>
                        <a:rPr lang="en-US" altLang="zh-CN" sz="1400" dirty="0">
                          <a:latin typeface="+mn-lt"/>
                          <a:ea typeface="+mn-ea"/>
                          <a:cs typeface="+mn-ea"/>
                          <a:sym typeface="+mn-lt"/>
                        </a:rPr>
                        <a:t>75%</a:t>
                      </a:r>
                      <a:r>
                        <a:rPr lang="zh-CN" altLang="en-US" sz="1400" dirty="0">
                          <a:latin typeface="+mn-lt"/>
                          <a:ea typeface="+mn-ea"/>
                          <a:cs typeface="+mn-ea"/>
                          <a:sym typeface="+mn-lt"/>
                        </a:rPr>
                        <a:t>，松江新城客户占比</a:t>
                      </a:r>
                      <a:r>
                        <a:rPr lang="en-US" altLang="zh-CN" sz="1400" dirty="0">
                          <a:latin typeface="+mn-lt"/>
                          <a:ea typeface="+mn-ea"/>
                          <a:cs typeface="+mn-ea"/>
                          <a:sym typeface="+mn-lt"/>
                        </a:rPr>
                        <a:t>25%</a:t>
                      </a:r>
                      <a:r>
                        <a:rPr lang="zh-CN" altLang="en-US" sz="1400" dirty="0">
                          <a:latin typeface="+mn-lt"/>
                          <a:ea typeface="+mn-ea"/>
                          <a:cs typeface="+mn-ea"/>
                          <a:sym typeface="+mn-lt"/>
                        </a:rPr>
                        <a:t>），其他为松江外区客户，以闵行区、徐汇区占比最高。</a:t>
                      </a:r>
                    </a:p>
                  </a:txBody>
                  <a:tcPr anchor="ctr"/>
                </a:tc>
                <a:extLst>
                  <a:ext uri="{0D108BD9-81ED-4DB2-BD59-A6C34878D82A}">
                    <a16:rowId xmlns:a16="http://schemas.microsoft.com/office/drawing/2014/main" val="174400910"/>
                  </a:ext>
                </a:extLst>
              </a:tr>
              <a:tr h="70004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mn-lt"/>
                          <a:ea typeface="+mn-ea"/>
                          <a:cs typeface="+mn-ea"/>
                          <a:sym typeface="+mn-lt"/>
                        </a:rPr>
                        <a:t>洞泾</a:t>
                      </a:r>
                    </a:p>
                  </a:txBody>
                  <a:tcPr anchor="ctr"/>
                </a:tc>
                <a:tc>
                  <a:txBody>
                    <a:bodyPr/>
                    <a:lstStyle/>
                    <a:p>
                      <a:pPr algn="ctr"/>
                      <a:r>
                        <a:rPr lang="zh-CN" altLang="en-US" sz="1400" dirty="0">
                          <a:latin typeface="+mn-lt"/>
                          <a:ea typeface="+mn-ea"/>
                          <a:cs typeface="+mn-ea"/>
                          <a:sym typeface="+mn-lt"/>
                        </a:rPr>
                        <a:t>保利西郊和煦一期及二期</a:t>
                      </a:r>
                    </a:p>
                  </a:txBody>
                  <a:tcPr anchor="ctr"/>
                </a:tc>
                <a:tc>
                  <a:txBody>
                    <a:bodyPr/>
                    <a:lstStyle/>
                    <a:p>
                      <a:pPr algn="ctr"/>
                      <a:r>
                        <a:rPr lang="zh-CN" altLang="en-US" sz="1400" b="1" kern="1200" dirty="0">
                          <a:solidFill>
                            <a:srgbClr val="C00000"/>
                          </a:solidFill>
                          <a:latin typeface="+mn-lt"/>
                          <a:ea typeface="+mn-ea"/>
                          <a:cs typeface="+mn-ea"/>
                          <a:sym typeface="+mn-lt"/>
                        </a:rPr>
                        <a:t>松江本区地缘客占比</a:t>
                      </a:r>
                      <a:r>
                        <a:rPr lang="en-US" altLang="zh-CN" sz="1400" b="1" kern="1200" dirty="0">
                          <a:solidFill>
                            <a:srgbClr val="C00000"/>
                          </a:solidFill>
                          <a:latin typeface="+mn-lt"/>
                          <a:ea typeface="+mn-ea"/>
                          <a:cs typeface="+mn-ea"/>
                          <a:sym typeface="+mn-lt"/>
                        </a:rPr>
                        <a:t>56%</a:t>
                      </a:r>
                      <a:r>
                        <a:rPr lang="zh-CN" altLang="en-US" sz="1400" dirty="0">
                          <a:latin typeface="+mn-lt"/>
                          <a:ea typeface="+mn-ea"/>
                          <a:cs typeface="+mn-ea"/>
                          <a:sym typeface="+mn-lt"/>
                        </a:rPr>
                        <a:t>，集中于</a:t>
                      </a:r>
                      <a:r>
                        <a:rPr lang="zh-CN" altLang="en-US" sz="1400" b="1" kern="1200" dirty="0">
                          <a:solidFill>
                            <a:srgbClr val="C00000"/>
                          </a:solidFill>
                          <a:latin typeface="+mn-lt"/>
                          <a:ea typeface="+mn-ea"/>
                          <a:cs typeface="+mn-ea"/>
                          <a:sym typeface="+mn-lt"/>
                        </a:rPr>
                        <a:t>松江新城城区</a:t>
                      </a:r>
                      <a:r>
                        <a:rPr lang="zh-CN" altLang="en-US" sz="1400" dirty="0">
                          <a:latin typeface="+mn-lt"/>
                          <a:ea typeface="+mn-ea"/>
                          <a:cs typeface="+mn-ea"/>
                          <a:sym typeface="+mn-lt"/>
                        </a:rPr>
                        <a:t>、洞泾、泗泾、九亭，</a:t>
                      </a:r>
                      <a:r>
                        <a:rPr lang="zh-CN" altLang="en-US" sz="1400" b="1" kern="1200" dirty="0">
                          <a:solidFill>
                            <a:srgbClr val="C00000"/>
                          </a:solidFill>
                          <a:latin typeface="+mn-lt"/>
                          <a:ea typeface="+mn-ea"/>
                          <a:cs typeface="+mn-ea"/>
                          <a:sym typeface="+mn-lt"/>
                        </a:rPr>
                        <a:t>上游闵行徐汇等轨交外溢客户占比约</a:t>
                      </a:r>
                      <a:r>
                        <a:rPr lang="en-US" altLang="zh-CN" sz="1400" b="1" kern="1200" dirty="0">
                          <a:solidFill>
                            <a:srgbClr val="C00000"/>
                          </a:solidFill>
                          <a:latin typeface="+mn-lt"/>
                          <a:ea typeface="+mn-ea"/>
                          <a:cs typeface="+mn-ea"/>
                          <a:sym typeface="+mn-lt"/>
                        </a:rPr>
                        <a:t>37%</a:t>
                      </a:r>
                      <a:r>
                        <a:rPr lang="zh-CN" altLang="en-US" sz="1400" dirty="0">
                          <a:latin typeface="+mn-lt"/>
                          <a:ea typeface="+mn-ea"/>
                          <a:cs typeface="+mn-ea"/>
                          <a:sym typeface="+mn-lt"/>
                        </a:rPr>
                        <a:t>，以闵行客最多，徐汇区次之，全市外围郊区导入客</a:t>
                      </a:r>
                      <a:r>
                        <a:rPr lang="en-US" altLang="zh-CN" sz="1400" dirty="0">
                          <a:latin typeface="+mn-lt"/>
                          <a:ea typeface="+mn-ea"/>
                          <a:cs typeface="+mn-ea"/>
                          <a:sym typeface="+mn-lt"/>
                        </a:rPr>
                        <a:t>7%</a:t>
                      </a:r>
                      <a:r>
                        <a:rPr lang="zh-CN" altLang="en-US" sz="1400" dirty="0">
                          <a:latin typeface="+mn-lt"/>
                          <a:ea typeface="+mn-ea"/>
                          <a:cs typeface="+mn-ea"/>
                          <a:sym typeface="+mn-lt"/>
                        </a:rPr>
                        <a:t>，其中以浦东新区客户占比最高。</a:t>
                      </a:r>
                    </a:p>
                  </a:txBody>
                  <a:tcPr anchor="ctr"/>
                </a:tc>
                <a:extLst>
                  <a:ext uri="{0D108BD9-81ED-4DB2-BD59-A6C34878D82A}">
                    <a16:rowId xmlns:a16="http://schemas.microsoft.com/office/drawing/2014/main" val="830088164"/>
                  </a:ext>
                </a:extLst>
              </a:tr>
              <a:tr h="886521">
                <a:tc vMerge="1">
                  <a:txBody>
                    <a:bodyPr/>
                    <a:lstStyle/>
                    <a:p>
                      <a:pPr algn="ctr"/>
                      <a:endParaRPr lang="zh-CN" altLang="en-US" sz="1600" dirty="0">
                        <a:latin typeface="楷体" panose="02010609060101010101" pitchFamily="49" charset="-122"/>
                        <a:ea typeface="楷体" panose="02010609060101010101" pitchFamily="49" charset="-122"/>
                      </a:endParaRPr>
                    </a:p>
                  </a:txBody>
                  <a:tcPr/>
                </a:tc>
                <a:tc>
                  <a:txBody>
                    <a:bodyPr/>
                    <a:lstStyle/>
                    <a:p>
                      <a:pPr algn="ctr"/>
                      <a:r>
                        <a:rPr lang="zh-CN" altLang="en-US" sz="1400" dirty="0">
                          <a:latin typeface="+mn-lt"/>
                          <a:ea typeface="+mn-ea"/>
                          <a:cs typeface="+mn-ea"/>
                          <a:sym typeface="+mn-lt"/>
                        </a:rPr>
                        <a:t>华发海上都荟</a:t>
                      </a:r>
                    </a:p>
                  </a:txBody>
                  <a:tcPr anchor="ctr"/>
                </a:tc>
                <a:tc>
                  <a:txBody>
                    <a:bodyPr/>
                    <a:lstStyle/>
                    <a:p>
                      <a:pPr algn="ctr"/>
                      <a:r>
                        <a:rPr lang="zh-CN" altLang="en-US" sz="1400" b="1" kern="1200" dirty="0">
                          <a:solidFill>
                            <a:srgbClr val="C00000"/>
                          </a:solidFill>
                          <a:latin typeface="+mn-lt"/>
                          <a:ea typeface="+mn-ea"/>
                          <a:cs typeface="+mn-ea"/>
                          <a:sym typeface="+mn-lt"/>
                        </a:rPr>
                        <a:t>主力客户来自松江地缘客户占比</a:t>
                      </a:r>
                      <a:r>
                        <a:rPr lang="en-US" altLang="zh-CN" sz="1400" b="1" kern="1200" dirty="0">
                          <a:solidFill>
                            <a:srgbClr val="C00000"/>
                          </a:solidFill>
                          <a:latin typeface="+mn-lt"/>
                          <a:ea typeface="+mn-ea"/>
                          <a:cs typeface="+mn-ea"/>
                          <a:sym typeface="+mn-lt"/>
                        </a:rPr>
                        <a:t>6</a:t>
                      </a:r>
                      <a:r>
                        <a:rPr lang="zh-CN" altLang="en-US" sz="1400" b="1" kern="1200" dirty="0">
                          <a:solidFill>
                            <a:srgbClr val="C00000"/>
                          </a:solidFill>
                          <a:latin typeface="+mn-lt"/>
                          <a:ea typeface="+mn-ea"/>
                          <a:cs typeface="+mn-ea"/>
                          <a:sym typeface="+mn-lt"/>
                        </a:rPr>
                        <a:t>成</a:t>
                      </a:r>
                      <a:r>
                        <a:rPr lang="zh-CN" altLang="en-US" sz="1400" dirty="0">
                          <a:latin typeface="+mn-lt"/>
                          <a:ea typeface="+mn-ea"/>
                          <a:cs typeface="+mn-ea"/>
                          <a:sym typeface="+mn-lt"/>
                        </a:rPr>
                        <a:t>，其中</a:t>
                      </a:r>
                      <a:r>
                        <a:rPr lang="zh-CN" altLang="en-US" sz="1400" b="1" dirty="0">
                          <a:solidFill>
                            <a:srgbClr val="C00000"/>
                          </a:solidFill>
                          <a:latin typeface="+mn-lt"/>
                          <a:ea typeface="+mn-ea"/>
                          <a:cs typeface="+mn-ea"/>
                          <a:sym typeface="+mn-lt"/>
                        </a:rPr>
                        <a:t>松江新城占</a:t>
                      </a:r>
                      <a:r>
                        <a:rPr lang="en-US" altLang="zh-CN" sz="1400" b="1" dirty="0">
                          <a:solidFill>
                            <a:srgbClr val="C00000"/>
                          </a:solidFill>
                          <a:latin typeface="+mn-lt"/>
                          <a:ea typeface="+mn-ea"/>
                          <a:cs typeface="+mn-ea"/>
                          <a:sym typeface="+mn-lt"/>
                        </a:rPr>
                        <a:t>30%</a:t>
                      </a:r>
                      <a:r>
                        <a:rPr lang="zh-CN" altLang="en-US" sz="1400" dirty="0">
                          <a:latin typeface="+mn-lt"/>
                          <a:ea typeface="+mn-ea"/>
                          <a:cs typeface="+mn-ea"/>
                          <a:sym typeface="+mn-lt"/>
                        </a:rPr>
                        <a:t>，泗泾洞泾九亭占</a:t>
                      </a:r>
                      <a:r>
                        <a:rPr lang="en-US" altLang="zh-CN" sz="1400" dirty="0">
                          <a:latin typeface="+mn-lt"/>
                          <a:ea typeface="+mn-ea"/>
                          <a:cs typeface="+mn-ea"/>
                          <a:sym typeface="+mn-lt"/>
                        </a:rPr>
                        <a:t>25%</a:t>
                      </a:r>
                      <a:r>
                        <a:rPr lang="zh-CN" altLang="en-US" sz="1400" dirty="0">
                          <a:latin typeface="+mn-lt"/>
                          <a:ea typeface="+mn-ea"/>
                          <a:cs typeface="+mn-ea"/>
                          <a:sym typeface="+mn-lt"/>
                        </a:rPr>
                        <a:t>；</a:t>
                      </a:r>
                      <a:r>
                        <a:rPr lang="zh-CN" altLang="en-US" sz="1400" b="1" kern="1200" dirty="0">
                          <a:solidFill>
                            <a:srgbClr val="C00000"/>
                          </a:solidFill>
                          <a:latin typeface="+mn-lt"/>
                          <a:ea typeface="+mn-ea"/>
                          <a:cs typeface="+mn-ea"/>
                          <a:sym typeface="+mn-lt"/>
                        </a:rPr>
                        <a:t>闵行徐汇浦东等市区外溢客户占比</a:t>
                      </a:r>
                      <a:r>
                        <a:rPr lang="en-US" altLang="zh-CN" sz="1400" b="1" kern="1200" dirty="0">
                          <a:solidFill>
                            <a:srgbClr val="C00000"/>
                          </a:solidFill>
                          <a:latin typeface="+mn-lt"/>
                          <a:ea typeface="+mn-ea"/>
                          <a:cs typeface="+mn-ea"/>
                          <a:sym typeface="+mn-lt"/>
                        </a:rPr>
                        <a:t>3</a:t>
                      </a:r>
                      <a:r>
                        <a:rPr lang="zh-CN" altLang="en-US" sz="1400" b="1" kern="1200" dirty="0">
                          <a:solidFill>
                            <a:srgbClr val="C00000"/>
                          </a:solidFill>
                          <a:latin typeface="+mn-lt"/>
                          <a:ea typeface="+mn-ea"/>
                          <a:cs typeface="+mn-ea"/>
                          <a:sym typeface="+mn-lt"/>
                        </a:rPr>
                        <a:t>成</a:t>
                      </a:r>
                      <a:r>
                        <a:rPr lang="zh-CN" altLang="en-US" sz="1400" dirty="0">
                          <a:latin typeface="+mn-lt"/>
                          <a:ea typeface="+mn-ea"/>
                          <a:cs typeface="+mn-ea"/>
                          <a:sym typeface="+mn-lt"/>
                        </a:rPr>
                        <a:t>。</a:t>
                      </a:r>
                      <a:endParaRPr lang="en-US" altLang="zh-CN" sz="1400" dirty="0">
                        <a:latin typeface="+mn-lt"/>
                        <a:ea typeface="+mn-ea"/>
                        <a:cs typeface="+mn-ea"/>
                        <a:sym typeface="+mn-lt"/>
                      </a:endParaRPr>
                    </a:p>
                    <a:p>
                      <a:pPr algn="ctr"/>
                      <a:r>
                        <a:rPr lang="zh-CN" altLang="en-US" sz="1400" dirty="0">
                          <a:latin typeface="+mn-lt"/>
                          <a:ea typeface="+mn-ea"/>
                          <a:cs typeface="+mn-ea"/>
                          <a:sym typeface="+mn-lt"/>
                        </a:rPr>
                        <a:t>其中高层的外区客户比较分散，全市型的轨交置业客均有，受中介影响大，且近期外溢客量进一步减少。</a:t>
                      </a:r>
                    </a:p>
                  </a:txBody>
                  <a:tcPr anchor="ctr"/>
                </a:tc>
                <a:extLst>
                  <a:ext uri="{0D108BD9-81ED-4DB2-BD59-A6C34878D82A}">
                    <a16:rowId xmlns:a16="http://schemas.microsoft.com/office/drawing/2014/main" val="3805991847"/>
                  </a:ext>
                </a:extLst>
              </a:tr>
            </a:tbl>
          </a:graphicData>
        </a:graphic>
      </p:graphicFrame>
      <p:sp>
        <p:nvSpPr>
          <p:cNvPr id="13" name="矩形 12">
            <a:extLst>
              <a:ext uri="{FF2B5EF4-FFF2-40B4-BE49-F238E27FC236}">
                <a16:creationId xmlns:a16="http://schemas.microsoft.com/office/drawing/2014/main" id="{657CAA0B-58D9-417C-B509-12F30918227A}"/>
              </a:ext>
            </a:extLst>
          </p:cNvPr>
          <p:cNvSpPr/>
          <p:nvPr/>
        </p:nvSpPr>
        <p:spPr>
          <a:xfrm>
            <a:off x="614983" y="3556320"/>
            <a:ext cx="10972800" cy="58130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Tree>
    <p:extLst>
      <p:ext uri="{BB962C8B-B14F-4D97-AF65-F5344CB8AC3E}">
        <p14:creationId xmlns:p14="http://schemas.microsoft.com/office/powerpoint/2010/main" val="3598666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a:extLst>
              <a:ext uri="{FF2B5EF4-FFF2-40B4-BE49-F238E27FC236}">
                <a16:creationId xmlns:a16="http://schemas.microsoft.com/office/drawing/2014/main" id="{F202327C-57E6-4961-B539-BE433A69F71D}"/>
              </a:ext>
            </a:extLst>
          </p:cNvPr>
          <p:cNvGraphicFramePr>
            <a:graphicFrameLocks noGrp="1"/>
          </p:cNvGraphicFramePr>
          <p:nvPr>
            <p:extLst>
              <p:ext uri="{D42A27DB-BD31-4B8C-83A1-F6EECF244321}">
                <p14:modId xmlns:p14="http://schemas.microsoft.com/office/powerpoint/2010/main" val="4282678836"/>
              </p:ext>
            </p:extLst>
          </p:nvPr>
        </p:nvGraphicFramePr>
        <p:xfrm>
          <a:off x="115750" y="685219"/>
          <a:ext cx="11889170" cy="5824737"/>
        </p:xfrm>
        <a:graphic>
          <a:graphicData uri="http://schemas.openxmlformats.org/drawingml/2006/table">
            <a:tbl>
              <a:tblPr/>
              <a:tblGrid>
                <a:gridCol w="315750">
                  <a:extLst>
                    <a:ext uri="{9D8B030D-6E8A-4147-A177-3AD203B41FA5}">
                      <a16:colId xmlns:a16="http://schemas.microsoft.com/office/drawing/2014/main" val="3522681027"/>
                    </a:ext>
                  </a:extLst>
                </a:gridCol>
                <a:gridCol w="290203">
                  <a:extLst>
                    <a:ext uri="{9D8B030D-6E8A-4147-A177-3AD203B41FA5}">
                      <a16:colId xmlns:a16="http://schemas.microsoft.com/office/drawing/2014/main" val="2404650121"/>
                    </a:ext>
                  </a:extLst>
                </a:gridCol>
                <a:gridCol w="290203">
                  <a:extLst>
                    <a:ext uri="{9D8B030D-6E8A-4147-A177-3AD203B41FA5}">
                      <a16:colId xmlns:a16="http://schemas.microsoft.com/office/drawing/2014/main" val="617496378"/>
                    </a:ext>
                  </a:extLst>
                </a:gridCol>
                <a:gridCol w="340425">
                  <a:extLst>
                    <a:ext uri="{9D8B030D-6E8A-4147-A177-3AD203B41FA5}">
                      <a16:colId xmlns:a16="http://schemas.microsoft.com/office/drawing/2014/main" val="928749092"/>
                    </a:ext>
                  </a:extLst>
                </a:gridCol>
                <a:gridCol w="315750">
                  <a:extLst>
                    <a:ext uri="{9D8B030D-6E8A-4147-A177-3AD203B41FA5}">
                      <a16:colId xmlns:a16="http://schemas.microsoft.com/office/drawing/2014/main" val="1810233960"/>
                    </a:ext>
                  </a:extLst>
                </a:gridCol>
                <a:gridCol w="300952">
                  <a:extLst>
                    <a:ext uri="{9D8B030D-6E8A-4147-A177-3AD203B41FA5}">
                      <a16:colId xmlns:a16="http://schemas.microsoft.com/office/drawing/2014/main" val="635533775"/>
                    </a:ext>
                  </a:extLst>
                </a:gridCol>
                <a:gridCol w="290203">
                  <a:extLst>
                    <a:ext uri="{9D8B030D-6E8A-4147-A177-3AD203B41FA5}">
                      <a16:colId xmlns:a16="http://schemas.microsoft.com/office/drawing/2014/main" val="2444610768"/>
                    </a:ext>
                  </a:extLst>
                </a:gridCol>
                <a:gridCol w="290203">
                  <a:extLst>
                    <a:ext uri="{9D8B030D-6E8A-4147-A177-3AD203B41FA5}">
                      <a16:colId xmlns:a16="http://schemas.microsoft.com/office/drawing/2014/main" val="4109605541"/>
                    </a:ext>
                  </a:extLst>
                </a:gridCol>
                <a:gridCol w="290203">
                  <a:extLst>
                    <a:ext uri="{9D8B030D-6E8A-4147-A177-3AD203B41FA5}">
                      <a16:colId xmlns:a16="http://schemas.microsoft.com/office/drawing/2014/main" val="2748883058"/>
                    </a:ext>
                  </a:extLst>
                </a:gridCol>
                <a:gridCol w="444029">
                  <a:extLst>
                    <a:ext uri="{9D8B030D-6E8A-4147-A177-3AD203B41FA5}">
                      <a16:colId xmlns:a16="http://schemas.microsoft.com/office/drawing/2014/main" val="2380734520"/>
                    </a:ext>
                  </a:extLst>
                </a:gridCol>
                <a:gridCol w="444029">
                  <a:extLst>
                    <a:ext uri="{9D8B030D-6E8A-4147-A177-3AD203B41FA5}">
                      <a16:colId xmlns:a16="http://schemas.microsoft.com/office/drawing/2014/main" val="3790634245"/>
                    </a:ext>
                  </a:extLst>
                </a:gridCol>
                <a:gridCol w="409491">
                  <a:extLst>
                    <a:ext uri="{9D8B030D-6E8A-4147-A177-3AD203B41FA5}">
                      <a16:colId xmlns:a16="http://schemas.microsoft.com/office/drawing/2014/main" val="3544089783"/>
                    </a:ext>
                  </a:extLst>
                </a:gridCol>
                <a:gridCol w="290203">
                  <a:extLst>
                    <a:ext uri="{9D8B030D-6E8A-4147-A177-3AD203B41FA5}">
                      <a16:colId xmlns:a16="http://schemas.microsoft.com/office/drawing/2014/main" val="3155008121"/>
                    </a:ext>
                  </a:extLst>
                </a:gridCol>
                <a:gridCol w="290203">
                  <a:extLst>
                    <a:ext uri="{9D8B030D-6E8A-4147-A177-3AD203B41FA5}">
                      <a16:colId xmlns:a16="http://schemas.microsoft.com/office/drawing/2014/main" val="1571565419"/>
                    </a:ext>
                  </a:extLst>
                </a:gridCol>
                <a:gridCol w="290203">
                  <a:extLst>
                    <a:ext uri="{9D8B030D-6E8A-4147-A177-3AD203B41FA5}">
                      <a16:colId xmlns:a16="http://schemas.microsoft.com/office/drawing/2014/main" val="2123716152"/>
                    </a:ext>
                  </a:extLst>
                </a:gridCol>
                <a:gridCol w="290203">
                  <a:extLst>
                    <a:ext uri="{9D8B030D-6E8A-4147-A177-3AD203B41FA5}">
                      <a16:colId xmlns:a16="http://schemas.microsoft.com/office/drawing/2014/main" val="27397327"/>
                    </a:ext>
                  </a:extLst>
                </a:gridCol>
                <a:gridCol w="290203">
                  <a:extLst>
                    <a:ext uri="{9D8B030D-6E8A-4147-A177-3AD203B41FA5}">
                      <a16:colId xmlns:a16="http://schemas.microsoft.com/office/drawing/2014/main" val="4057446235"/>
                    </a:ext>
                  </a:extLst>
                </a:gridCol>
                <a:gridCol w="290203">
                  <a:extLst>
                    <a:ext uri="{9D8B030D-6E8A-4147-A177-3AD203B41FA5}">
                      <a16:colId xmlns:a16="http://schemas.microsoft.com/office/drawing/2014/main" val="81958665"/>
                    </a:ext>
                  </a:extLst>
                </a:gridCol>
                <a:gridCol w="290203">
                  <a:extLst>
                    <a:ext uri="{9D8B030D-6E8A-4147-A177-3AD203B41FA5}">
                      <a16:colId xmlns:a16="http://schemas.microsoft.com/office/drawing/2014/main" val="3389481998"/>
                    </a:ext>
                  </a:extLst>
                </a:gridCol>
                <a:gridCol w="290203">
                  <a:extLst>
                    <a:ext uri="{9D8B030D-6E8A-4147-A177-3AD203B41FA5}">
                      <a16:colId xmlns:a16="http://schemas.microsoft.com/office/drawing/2014/main" val="3472585284"/>
                    </a:ext>
                  </a:extLst>
                </a:gridCol>
                <a:gridCol w="290203">
                  <a:extLst>
                    <a:ext uri="{9D8B030D-6E8A-4147-A177-3AD203B41FA5}">
                      <a16:colId xmlns:a16="http://schemas.microsoft.com/office/drawing/2014/main" val="1375130318"/>
                    </a:ext>
                  </a:extLst>
                </a:gridCol>
                <a:gridCol w="290203">
                  <a:extLst>
                    <a:ext uri="{9D8B030D-6E8A-4147-A177-3AD203B41FA5}">
                      <a16:colId xmlns:a16="http://schemas.microsoft.com/office/drawing/2014/main" val="2279419735"/>
                    </a:ext>
                  </a:extLst>
                </a:gridCol>
                <a:gridCol w="290203">
                  <a:extLst>
                    <a:ext uri="{9D8B030D-6E8A-4147-A177-3AD203B41FA5}">
                      <a16:colId xmlns:a16="http://schemas.microsoft.com/office/drawing/2014/main" val="2843302166"/>
                    </a:ext>
                  </a:extLst>
                </a:gridCol>
                <a:gridCol w="290203">
                  <a:extLst>
                    <a:ext uri="{9D8B030D-6E8A-4147-A177-3AD203B41FA5}">
                      <a16:colId xmlns:a16="http://schemas.microsoft.com/office/drawing/2014/main" val="1429887254"/>
                    </a:ext>
                  </a:extLst>
                </a:gridCol>
                <a:gridCol w="290203">
                  <a:extLst>
                    <a:ext uri="{9D8B030D-6E8A-4147-A177-3AD203B41FA5}">
                      <a16:colId xmlns:a16="http://schemas.microsoft.com/office/drawing/2014/main" val="3184602204"/>
                    </a:ext>
                  </a:extLst>
                </a:gridCol>
                <a:gridCol w="290203">
                  <a:extLst>
                    <a:ext uri="{9D8B030D-6E8A-4147-A177-3AD203B41FA5}">
                      <a16:colId xmlns:a16="http://schemas.microsoft.com/office/drawing/2014/main" val="457633624"/>
                    </a:ext>
                  </a:extLst>
                </a:gridCol>
                <a:gridCol w="290203">
                  <a:extLst>
                    <a:ext uri="{9D8B030D-6E8A-4147-A177-3AD203B41FA5}">
                      <a16:colId xmlns:a16="http://schemas.microsoft.com/office/drawing/2014/main" val="688413067"/>
                    </a:ext>
                  </a:extLst>
                </a:gridCol>
                <a:gridCol w="290203">
                  <a:extLst>
                    <a:ext uri="{9D8B030D-6E8A-4147-A177-3AD203B41FA5}">
                      <a16:colId xmlns:a16="http://schemas.microsoft.com/office/drawing/2014/main" val="2885155115"/>
                    </a:ext>
                  </a:extLst>
                </a:gridCol>
                <a:gridCol w="290203">
                  <a:extLst>
                    <a:ext uri="{9D8B030D-6E8A-4147-A177-3AD203B41FA5}">
                      <a16:colId xmlns:a16="http://schemas.microsoft.com/office/drawing/2014/main" val="2682609214"/>
                    </a:ext>
                  </a:extLst>
                </a:gridCol>
                <a:gridCol w="290203">
                  <a:extLst>
                    <a:ext uri="{9D8B030D-6E8A-4147-A177-3AD203B41FA5}">
                      <a16:colId xmlns:a16="http://schemas.microsoft.com/office/drawing/2014/main" val="306847971"/>
                    </a:ext>
                  </a:extLst>
                </a:gridCol>
                <a:gridCol w="290203">
                  <a:extLst>
                    <a:ext uri="{9D8B030D-6E8A-4147-A177-3AD203B41FA5}">
                      <a16:colId xmlns:a16="http://schemas.microsoft.com/office/drawing/2014/main" val="3207454089"/>
                    </a:ext>
                  </a:extLst>
                </a:gridCol>
                <a:gridCol w="290203">
                  <a:extLst>
                    <a:ext uri="{9D8B030D-6E8A-4147-A177-3AD203B41FA5}">
                      <a16:colId xmlns:a16="http://schemas.microsoft.com/office/drawing/2014/main" val="1331818219"/>
                    </a:ext>
                  </a:extLst>
                </a:gridCol>
                <a:gridCol w="290203">
                  <a:extLst>
                    <a:ext uri="{9D8B030D-6E8A-4147-A177-3AD203B41FA5}">
                      <a16:colId xmlns:a16="http://schemas.microsoft.com/office/drawing/2014/main" val="2031666587"/>
                    </a:ext>
                  </a:extLst>
                </a:gridCol>
                <a:gridCol w="290203">
                  <a:extLst>
                    <a:ext uri="{9D8B030D-6E8A-4147-A177-3AD203B41FA5}">
                      <a16:colId xmlns:a16="http://schemas.microsoft.com/office/drawing/2014/main" val="57599746"/>
                    </a:ext>
                  </a:extLst>
                </a:gridCol>
                <a:gridCol w="290203">
                  <a:extLst>
                    <a:ext uri="{9D8B030D-6E8A-4147-A177-3AD203B41FA5}">
                      <a16:colId xmlns:a16="http://schemas.microsoft.com/office/drawing/2014/main" val="2072799409"/>
                    </a:ext>
                  </a:extLst>
                </a:gridCol>
                <a:gridCol w="290203">
                  <a:extLst>
                    <a:ext uri="{9D8B030D-6E8A-4147-A177-3AD203B41FA5}">
                      <a16:colId xmlns:a16="http://schemas.microsoft.com/office/drawing/2014/main" val="3739624472"/>
                    </a:ext>
                  </a:extLst>
                </a:gridCol>
                <a:gridCol w="458828">
                  <a:extLst>
                    <a:ext uri="{9D8B030D-6E8A-4147-A177-3AD203B41FA5}">
                      <a16:colId xmlns:a16="http://schemas.microsoft.com/office/drawing/2014/main" val="2242301434"/>
                    </a:ext>
                  </a:extLst>
                </a:gridCol>
                <a:gridCol w="444029">
                  <a:extLst>
                    <a:ext uri="{9D8B030D-6E8A-4147-A177-3AD203B41FA5}">
                      <a16:colId xmlns:a16="http://schemas.microsoft.com/office/drawing/2014/main" val="377359863"/>
                    </a:ext>
                  </a:extLst>
                </a:gridCol>
              </a:tblGrid>
              <a:tr h="184824">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板块</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项目</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容积率</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产品</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供应套数</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成交套数</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去化率</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库存</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成交单价</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折后成交单价</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折后总价</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24.1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25.1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24</a:t>
                      </a:r>
                      <a:r>
                        <a:rPr lang="zh-CN" altLang="en-US" sz="600" b="1" i="0" u="none" strike="noStrike">
                          <a:solidFill>
                            <a:srgbClr val="000000"/>
                          </a:solidFill>
                          <a:effectLst/>
                          <a:latin typeface="楷体" panose="02010609060101010101" pitchFamily="49" charset="-122"/>
                          <a:ea typeface="楷体" panose="02010609060101010101" pitchFamily="49" charset="-122"/>
                        </a:rPr>
                        <a:t>年月均流速</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25</a:t>
                      </a:r>
                      <a:r>
                        <a:rPr lang="zh-CN" altLang="en-US" sz="600" b="1" i="0" u="none" strike="noStrike">
                          <a:solidFill>
                            <a:srgbClr val="000000"/>
                          </a:solidFill>
                          <a:effectLst/>
                          <a:latin typeface="楷体" panose="02010609060101010101" pitchFamily="49" charset="-122"/>
                          <a:ea typeface="楷体" panose="02010609060101010101" pitchFamily="49" charset="-122"/>
                        </a:rPr>
                        <a:t>年月均流速</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567484347"/>
                  </a:ext>
                </a:extLst>
              </a:tr>
              <a:tr h="92515">
                <a:tc rowSpan="5">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泗泾</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招商时代潮派</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14-18F</a:t>
                      </a:r>
                      <a:r>
                        <a:rPr lang="zh-CN" altLang="en-US" sz="600" b="0" i="0" u="none" strike="noStrike">
                          <a:solidFill>
                            <a:srgbClr val="000000"/>
                          </a:solidFill>
                          <a:effectLst/>
                          <a:latin typeface="楷体" panose="02010609060101010101" pitchFamily="49" charset="-122"/>
                          <a:ea typeface="楷体" panose="02010609060101010101" pitchFamily="49" charset="-122"/>
                        </a:rPr>
                        <a:t>高层</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89-91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392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50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5.03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4.98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448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rowSpan="4" gridSpan="5">
                  <a:txBody>
                    <a:bodyPr/>
                    <a:lstStyle/>
                    <a:p>
                      <a:pPr algn="ctr" rtl="0"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97558099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99-103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876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153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5.08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513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88682760"/>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123-127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5.27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659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176014362"/>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5F</a:t>
                      </a:r>
                      <a:r>
                        <a:rPr lang="zh-CN" altLang="en-US" sz="600" b="1" i="0" u="none" strike="noStrike">
                          <a:solidFill>
                            <a:srgbClr val="C00000"/>
                          </a:solidFill>
                          <a:effectLst/>
                          <a:latin typeface="楷体" panose="02010609060101010101" pitchFamily="49" charset="-122"/>
                          <a:ea typeface="楷体" panose="02010609060101010101" pitchFamily="49" charset="-122"/>
                        </a:rPr>
                        <a:t>洋房</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766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24723042"/>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1506</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1261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84%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245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182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88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518990370"/>
                  </a:ext>
                </a:extLst>
              </a:tr>
              <a:tr h="92515">
                <a:tc rowSpan="2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洞泾</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保利西郊和煦</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11F</a:t>
                      </a:r>
                      <a:r>
                        <a:rPr lang="zh-CN" altLang="en-US" sz="600" b="0" i="0" u="none" strike="noStrike">
                          <a:solidFill>
                            <a:srgbClr val="000000"/>
                          </a:solidFill>
                          <a:effectLst/>
                          <a:latin typeface="楷体" panose="02010609060101010101" pitchFamily="49" charset="-122"/>
                          <a:ea typeface="楷体" panose="02010609060101010101" pitchFamily="49" charset="-122"/>
                        </a:rPr>
                        <a:t>小高层</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426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rowSpan="5" gridSpan="5">
                  <a:txBody>
                    <a:bodyPr/>
                    <a:lstStyle/>
                    <a:p>
                      <a:pPr algn="ctr"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gridSpan="16">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28300735"/>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4.50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530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78767258"/>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3">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联排</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7.06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6.78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854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05143139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6.91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6.63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962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584325380"/>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沿河</a:t>
                      </a:r>
                      <a:r>
                        <a:rPr lang="en-US" altLang="zh-CN" sz="600" b="1" i="0" u="none" strike="noStrike">
                          <a:solidFill>
                            <a:srgbClr val="C00000"/>
                          </a:solidFill>
                          <a:effectLst/>
                          <a:latin typeface="楷体" panose="02010609060101010101" pitchFamily="49" charset="-122"/>
                          <a:ea typeface="楷体" panose="02010609060101010101" pitchFamily="49" charset="-122"/>
                        </a:rPr>
                        <a:t>165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7.27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1199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092340380"/>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524</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478430115"/>
                  </a:ext>
                </a:extLst>
              </a:tr>
              <a:tr h="92515">
                <a:tc vMerge="1">
                  <a:txBody>
                    <a:bodyPr/>
                    <a:lstStyle/>
                    <a:p>
                      <a:endParaRPr lang="zh-CN" altLang="en-US"/>
                    </a:p>
                  </a:txBody>
                  <a:tcPr/>
                </a:tc>
                <a:tc rowSpan="8">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保利西郊和煦领墅</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8F</a:t>
                      </a:r>
                      <a:r>
                        <a:rPr lang="zh-CN" altLang="en-US" sz="600" b="0" i="0" u="none" strike="noStrike">
                          <a:solidFill>
                            <a:srgbClr val="000000"/>
                          </a:solidFill>
                          <a:effectLst/>
                          <a:latin typeface="楷体" panose="02010609060101010101" pitchFamily="49" charset="-122"/>
                          <a:ea typeface="楷体" panose="02010609060101010101" pitchFamily="49" charset="-122"/>
                        </a:rPr>
                        <a:t>洋房</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96-99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414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953219795"/>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152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4.54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532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69444605"/>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4F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139</a:t>
                      </a:r>
                      <a:r>
                        <a:rPr lang="zh-CN" altLang="en-US" sz="600" b="1" i="0" u="none" strike="noStrike">
                          <a:solidFill>
                            <a:srgbClr val="C00000"/>
                          </a:solidFill>
                          <a:effectLst/>
                          <a:latin typeface="楷体" panose="02010609060101010101" pitchFamily="49" charset="-122"/>
                          <a:ea typeface="楷体" panose="02010609060101010101" pitchFamily="49" charset="-122"/>
                        </a:rPr>
                        <a:t>上</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5.66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755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49660195"/>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145</a:t>
                      </a:r>
                      <a:r>
                        <a:rPr lang="zh-CN" altLang="en-US" sz="600" b="1" i="0" u="none" strike="noStrike">
                          <a:solidFill>
                            <a:srgbClr val="C00000"/>
                          </a:solidFill>
                          <a:effectLst/>
                          <a:latin typeface="楷体" panose="02010609060101010101" pitchFamily="49" charset="-122"/>
                          <a:ea typeface="楷体" panose="02010609060101010101" pitchFamily="49" charset="-122"/>
                        </a:rPr>
                        <a:t>下</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6.08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5.84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846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44780607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3">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联排</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7.29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924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24578673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1106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837500763"/>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沿河</a:t>
                      </a:r>
                      <a:r>
                        <a:rPr lang="en-US" altLang="zh-CN" sz="600" b="1" i="0" u="none" strike="noStrike">
                          <a:solidFill>
                            <a:srgbClr val="C00000"/>
                          </a:solidFill>
                          <a:effectLst/>
                          <a:latin typeface="楷体" panose="02010609060101010101" pitchFamily="49" charset="-122"/>
                          <a:ea typeface="楷体" panose="02010609060101010101" pitchFamily="49" charset="-122"/>
                        </a:rPr>
                        <a:t>195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1423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766560207"/>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496</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386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410093834"/>
                  </a:ext>
                </a:extLst>
              </a:tr>
              <a:tr h="92515">
                <a:tc vMerge="1">
                  <a:txBody>
                    <a:bodyPr/>
                    <a:lstStyle/>
                    <a:p>
                      <a:endParaRPr lang="zh-CN" altLang="en-US"/>
                    </a:p>
                  </a:txBody>
                  <a:tcPr/>
                </a:tc>
                <a:tc rowSpan="8">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华发海上都荟</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 18F</a:t>
                      </a:r>
                      <a:r>
                        <a:rPr lang="zh-CN" altLang="en-US" sz="600" b="0" i="0" u="none" strike="noStrike">
                          <a:solidFill>
                            <a:srgbClr val="000000"/>
                          </a:solidFill>
                          <a:effectLst/>
                          <a:latin typeface="楷体" panose="02010609060101010101" pitchFamily="49" charset="-122"/>
                          <a:ea typeface="楷体" panose="02010609060101010101" pitchFamily="49" charset="-122"/>
                        </a:rPr>
                        <a:t>高层</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4.39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388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rowSpan="7" gridSpan="2">
                  <a:txBody>
                    <a:bodyPr/>
                    <a:lstStyle/>
                    <a:p>
                      <a:pPr algn="ctr" rtl="0"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7" h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281530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970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254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4.56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447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88717841"/>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3">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6F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上叠</a:t>
                      </a:r>
                      <a:r>
                        <a:rPr lang="en-US" altLang="zh-CN" sz="600" b="1" i="0" u="none" strike="noStrike">
                          <a:solidFill>
                            <a:srgbClr val="C00000"/>
                          </a:solidFill>
                          <a:effectLst/>
                          <a:latin typeface="楷体" panose="02010609060101010101" pitchFamily="49" charset="-122"/>
                          <a:ea typeface="楷体" panose="02010609060101010101" pitchFamily="49" charset="-122"/>
                        </a:rPr>
                        <a:t>90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5.96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5.84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526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130747473"/>
                  </a:ext>
                </a:extLst>
              </a:tr>
              <a:tr h="27713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中叠</a:t>
                      </a:r>
                      <a:r>
                        <a:rPr lang="en-US" altLang="zh-CN" sz="600" b="1" i="0" u="none" strike="noStrike">
                          <a:solidFill>
                            <a:srgbClr val="C00000"/>
                          </a:solidFill>
                          <a:effectLst/>
                          <a:latin typeface="楷体" panose="02010609060101010101" pitchFamily="49" charset="-122"/>
                          <a:ea typeface="楷体" panose="02010609060101010101" pitchFamily="49" charset="-122"/>
                        </a:rPr>
                        <a:t>/</a:t>
                      </a:r>
                      <a:r>
                        <a:rPr lang="zh-CN" altLang="en-US" sz="600" b="1" i="0" u="none" strike="noStrike">
                          <a:solidFill>
                            <a:srgbClr val="C00000"/>
                          </a:solidFill>
                          <a:effectLst/>
                          <a:latin typeface="楷体" panose="02010609060101010101" pitchFamily="49" charset="-122"/>
                          <a:ea typeface="楷体" panose="02010609060101010101" pitchFamily="49" charset="-122"/>
                        </a:rPr>
                        <a:t>平层</a:t>
                      </a:r>
                      <a:r>
                        <a:rPr lang="en-US" altLang="zh-CN" sz="600" b="1" i="0" u="none" strike="noStrike">
                          <a:solidFill>
                            <a:srgbClr val="C00000"/>
                          </a:solidFill>
                          <a:effectLst/>
                          <a:latin typeface="楷体" panose="02010609060101010101" pitchFamily="49" charset="-122"/>
                          <a:ea typeface="楷体" panose="02010609060101010101" pitchFamily="49" charset="-122"/>
                        </a:rPr>
                        <a:t>116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5.31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616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999738171"/>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下叠</a:t>
                      </a:r>
                      <a:r>
                        <a:rPr lang="en-US" altLang="zh-CN" sz="600" b="1" i="0" u="none" strike="noStrike">
                          <a:solidFill>
                            <a:srgbClr val="C00000"/>
                          </a:solidFill>
                          <a:effectLst/>
                          <a:latin typeface="楷体" panose="02010609060101010101" pitchFamily="49" charset="-122"/>
                          <a:ea typeface="楷体" panose="02010609060101010101" pitchFamily="49" charset="-122"/>
                        </a:rPr>
                        <a:t>122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756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285836794"/>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4F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上叠</a:t>
                      </a:r>
                      <a:r>
                        <a:rPr lang="en-US" altLang="zh-CN" sz="600" b="1" i="0" u="none" strike="noStrike">
                          <a:solidFill>
                            <a:srgbClr val="C00000"/>
                          </a:solidFill>
                          <a:effectLst/>
                          <a:latin typeface="楷体" panose="02010609060101010101" pitchFamily="49" charset="-122"/>
                          <a:ea typeface="楷体" panose="02010609060101010101" pitchFamily="49" charset="-122"/>
                        </a:rPr>
                        <a:t>126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5.83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5.71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720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rtl="0"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536345677"/>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下叠</a:t>
                      </a:r>
                      <a:r>
                        <a:rPr lang="en-US" altLang="zh-CN" sz="600" b="1" i="0" u="none" strike="noStrike">
                          <a:solidFill>
                            <a:srgbClr val="C00000"/>
                          </a:solidFill>
                          <a:effectLst/>
                          <a:latin typeface="楷体" panose="02010609060101010101" pitchFamily="49" charset="-122"/>
                          <a:ea typeface="楷体" panose="02010609060101010101" pitchFamily="49" charset="-122"/>
                        </a:rPr>
                        <a:t>136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6.67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6.54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rtl="0"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889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vMerge="1">
                  <a:txBody>
                    <a:bodyPr/>
                    <a:lstStyle/>
                    <a:p>
                      <a:endParaRPr lang="zh-CN" altLang="en-US"/>
                    </a:p>
                  </a:txBody>
                  <a:tcPr/>
                </a:tc>
                <a:tc hMerge="1" vMerge="1">
                  <a:txBody>
                    <a:bodyPr/>
                    <a:lstStyle/>
                    <a:p>
                      <a:endParaRPr lang="zh-CN" altLang="en-US"/>
                    </a:p>
                  </a:txBody>
                  <a:tcPr/>
                </a:tc>
                <a:tc>
                  <a:txBody>
                    <a:bodyPr/>
                    <a:lstStyle/>
                    <a:p>
                      <a:pPr algn="ctr" rtl="0"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22726357"/>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1375</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453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72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958927914"/>
                  </a:ext>
                </a:extLst>
              </a:tr>
              <a:tr h="184824">
                <a:tc rowSpan="18">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松江新城</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萃屿原墅</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4F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上叠</a:t>
                      </a:r>
                      <a:r>
                        <a:rPr lang="en-US" altLang="zh-CN" sz="600" b="1" i="0" u="none" strike="noStrike">
                          <a:solidFill>
                            <a:srgbClr val="C00000"/>
                          </a:solidFill>
                          <a:effectLst/>
                          <a:latin typeface="楷体" panose="02010609060101010101" pitchFamily="49" charset="-122"/>
                          <a:ea typeface="楷体" panose="02010609060101010101" pitchFamily="49" charset="-122"/>
                        </a:rPr>
                        <a:t>152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5.86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864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rowSpan="4" gridSpan="23">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42663225"/>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下叠</a:t>
                      </a:r>
                      <a:r>
                        <a:rPr lang="en-US" altLang="zh-CN" sz="600" b="1" i="0" u="none" strike="noStrike">
                          <a:solidFill>
                            <a:srgbClr val="C00000"/>
                          </a:solidFill>
                          <a:effectLst/>
                          <a:latin typeface="楷体" panose="02010609060101010101" pitchFamily="49" charset="-122"/>
                          <a:ea typeface="楷体" panose="02010609060101010101" pitchFamily="49" charset="-122"/>
                        </a:rPr>
                        <a:t>158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5.93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5.72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904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14864909"/>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3F</a:t>
                      </a:r>
                      <a:r>
                        <a:rPr lang="zh-CN" altLang="en-US" sz="600" b="1" i="0" u="none" strike="noStrike">
                          <a:solidFill>
                            <a:srgbClr val="C00000"/>
                          </a:solidFill>
                          <a:effectLst/>
                          <a:latin typeface="楷体" panose="02010609060101010101" pitchFamily="49" charset="-122"/>
                          <a:ea typeface="楷体" panose="02010609060101010101" pitchFamily="49" charset="-122"/>
                        </a:rPr>
                        <a:t>联排合院</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190-208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dirty="0">
                          <a:solidFill>
                            <a:srgbClr val="C00000"/>
                          </a:solidFill>
                          <a:effectLst/>
                          <a:latin typeface="楷体" panose="02010609060101010101" pitchFamily="49" charset="-122"/>
                          <a:ea typeface="楷体" panose="02010609060101010101" pitchFamily="49" charset="-122"/>
                        </a:rPr>
                        <a:t>7.36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1408-1541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708474187"/>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7F</a:t>
                      </a:r>
                      <a:r>
                        <a:rPr lang="zh-CN" altLang="en-US" sz="600" b="0" i="0" u="none" strike="noStrike">
                          <a:solidFill>
                            <a:srgbClr val="000000"/>
                          </a:solidFill>
                          <a:effectLst/>
                          <a:latin typeface="楷体" panose="02010609060101010101" pitchFamily="49" charset="-122"/>
                          <a:ea typeface="楷体" panose="02010609060101010101" pitchFamily="49" charset="-122"/>
                        </a:rPr>
                        <a:t>洋房</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0" i="0" u="none" strike="noStrike" dirty="0">
                          <a:solidFill>
                            <a:srgbClr val="000000"/>
                          </a:solidFill>
                          <a:effectLst/>
                          <a:latin typeface="楷体" panose="02010609060101010101" pitchFamily="49" charset="-122"/>
                          <a:ea typeface="楷体" panose="02010609060101010101" pitchFamily="49" charset="-122"/>
                        </a:rPr>
                        <a:t>预计</a:t>
                      </a:r>
                      <a:r>
                        <a:rPr lang="en-US" altLang="zh-CN" sz="600" b="0" i="0" u="none" strike="noStrike" dirty="0">
                          <a:solidFill>
                            <a:srgbClr val="000000"/>
                          </a:solidFill>
                          <a:effectLst/>
                          <a:latin typeface="楷体" panose="02010609060101010101" pitchFamily="49" charset="-122"/>
                          <a:ea typeface="楷体" panose="02010609060101010101" pitchFamily="49" charset="-122"/>
                        </a:rPr>
                        <a:t>4.8</a:t>
                      </a:r>
                      <a:r>
                        <a:rPr lang="zh-CN" altLang="en-US" sz="600" b="0" i="0" u="none" strike="noStrike" dirty="0">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23556038"/>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86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19800744"/>
                  </a:ext>
                </a:extLst>
              </a:tr>
              <a:tr h="92515">
                <a:tc vMerge="1">
                  <a:txBody>
                    <a:bodyPr/>
                    <a:lstStyle/>
                    <a:p>
                      <a:endParaRPr lang="zh-CN" altLang="en-US"/>
                    </a:p>
                  </a:txBody>
                  <a:tcPr/>
                </a:tc>
                <a:tc rowSpan="8">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国贸海上原墅</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8F</a:t>
                      </a:r>
                      <a:r>
                        <a:rPr lang="zh-CN" altLang="en-US" sz="600" b="0" i="0" u="none" strike="noStrike">
                          <a:solidFill>
                            <a:srgbClr val="000000"/>
                          </a:solidFill>
                          <a:effectLst/>
                          <a:latin typeface="楷体" panose="02010609060101010101" pitchFamily="49" charset="-122"/>
                          <a:ea typeface="楷体" panose="02010609060101010101" pitchFamily="49" charset="-122"/>
                        </a:rPr>
                        <a:t>洋房</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243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195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4.97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542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rowSpan="7" gridSpan="16">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rowSpan="7"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13895153"/>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5.33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5.06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628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983674"/>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4F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上叠</a:t>
                      </a:r>
                      <a:r>
                        <a:rPr lang="en-US" altLang="zh-CN" sz="600" b="1" i="0" u="none" strike="noStrike">
                          <a:solidFill>
                            <a:srgbClr val="C00000"/>
                          </a:solidFill>
                          <a:effectLst/>
                          <a:latin typeface="楷体" panose="02010609060101010101" pitchFamily="49" charset="-122"/>
                          <a:ea typeface="楷体" panose="02010609060101010101" pitchFamily="49" charset="-122"/>
                        </a:rPr>
                        <a:t>140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860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277167567"/>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下叠</a:t>
                      </a:r>
                      <a:r>
                        <a:rPr lang="en-US" altLang="zh-CN" sz="600" b="1" i="0" u="none" strike="noStrike">
                          <a:solidFill>
                            <a:srgbClr val="C00000"/>
                          </a:solidFill>
                          <a:effectLst/>
                          <a:latin typeface="楷体" panose="02010609060101010101" pitchFamily="49" charset="-122"/>
                          <a:ea typeface="楷体" panose="02010609060101010101" pitchFamily="49" charset="-122"/>
                        </a:rPr>
                        <a:t>150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6.44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966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183278081"/>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3">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联排</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104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7.84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7.84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1231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958593635"/>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175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34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53%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8.05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8.07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1412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7354179"/>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200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24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7.89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7.89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1578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746347740"/>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670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377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293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57</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95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105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1" i="0" u="none" strike="noStrike">
                          <a:solidFill>
                            <a:srgbClr val="000000"/>
                          </a:solidFill>
                          <a:effectLst/>
                          <a:latin typeface="楷体" panose="02010609060101010101" pitchFamily="49" charset="-122"/>
                          <a:ea typeface="楷体" panose="02010609060101010101" pitchFamily="49" charset="-122"/>
                        </a:rPr>
                        <a:t>21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715343883"/>
                  </a:ext>
                </a:extLst>
              </a:tr>
              <a:tr h="92515">
                <a:tc vMerge="1">
                  <a:txBody>
                    <a:bodyPr/>
                    <a:lstStyle/>
                    <a:p>
                      <a:endParaRPr lang="zh-CN" altLang="en-US"/>
                    </a:p>
                  </a:txBody>
                  <a:tcPr/>
                </a:tc>
                <a:tc rowSpan="5">
                  <a:txBody>
                    <a:bodyPr/>
                    <a:lstStyle/>
                    <a:p>
                      <a:pPr algn="ctr" fontAlgn="ctr"/>
                      <a:r>
                        <a:rPr lang="zh-CN" altLang="en-US" sz="600" b="1" i="0" u="none" strike="noStrike" dirty="0">
                          <a:solidFill>
                            <a:srgbClr val="000000"/>
                          </a:solidFill>
                          <a:effectLst/>
                          <a:latin typeface="楷体" panose="02010609060101010101" pitchFamily="49" charset="-122"/>
                          <a:ea typeface="楷体" panose="02010609060101010101" pitchFamily="49" charset="-122"/>
                        </a:rPr>
                        <a:t>中国铁建</a:t>
                      </a:r>
                      <a:r>
                        <a:rPr lang="en-US" altLang="zh-CN" sz="600" b="1" i="0" u="none" strike="noStrike" dirty="0">
                          <a:solidFill>
                            <a:srgbClr val="000000"/>
                          </a:solidFill>
                          <a:effectLst/>
                          <a:latin typeface="楷体" panose="02010609060101010101" pitchFamily="49" charset="-122"/>
                          <a:ea typeface="楷体" panose="02010609060101010101" pitchFamily="49" charset="-122"/>
                        </a:rPr>
                        <a:t>·</a:t>
                      </a:r>
                      <a:r>
                        <a:rPr lang="zh-CN" altLang="en-US" sz="600" b="1" i="0" u="none" strike="noStrike" dirty="0">
                          <a:solidFill>
                            <a:srgbClr val="000000"/>
                          </a:solidFill>
                          <a:effectLst/>
                          <a:latin typeface="楷体" panose="02010609060101010101" pitchFamily="49" charset="-122"/>
                          <a:ea typeface="楷体" panose="02010609060101010101" pitchFamily="49" charset="-122"/>
                        </a:rPr>
                        <a:t>西派云间</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600" b="0" i="0" u="none" strike="noStrike">
                          <a:solidFill>
                            <a:srgbClr val="000000"/>
                          </a:solidFill>
                          <a:effectLst/>
                          <a:latin typeface="楷体" panose="02010609060101010101" pitchFamily="49" charset="-122"/>
                          <a:ea typeface="楷体" panose="02010609060101010101" pitchFamily="49" charset="-122"/>
                        </a:rPr>
                        <a:t>17F</a:t>
                      </a:r>
                      <a:r>
                        <a:rPr lang="zh-CN" altLang="en-US" sz="600" b="0" i="0" u="none" strike="noStrike">
                          <a:solidFill>
                            <a:srgbClr val="000000"/>
                          </a:solidFill>
                          <a:effectLst/>
                          <a:latin typeface="楷体" panose="02010609060101010101" pitchFamily="49" charset="-122"/>
                          <a:ea typeface="楷体" panose="02010609060101010101" pitchFamily="49" charset="-122"/>
                        </a:rPr>
                        <a:t>高层</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5.22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4.96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620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2">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开盘两月，累计去化</a:t>
                      </a:r>
                      <a:r>
                        <a:rPr lang="en-US" altLang="zh-CN" sz="600" b="0" i="0" u="none" strike="noStrike">
                          <a:solidFill>
                            <a:srgbClr val="000000"/>
                          </a:solidFill>
                          <a:effectLst/>
                          <a:latin typeface="楷体" panose="02010609060101010101" pitchFamily="49" charset="-122"/>
                          <a:ea typeface="楷体" panose="02010609060101010101" pitchFamily="49" charset="-122"/>
                        </a:rPr>
                        <a:t>44</a:t>
                      </a:r>
                      <a:r>
                        <a:rPr lang="zh-CN" altLang="en-US" sz="600" b="0" i="0" u="none" strike="noStrike">
                          <a:solidFill>
                            <a:srgbClr val="000000"/>
                          </a:solidFill>
                          <a:effectLst/>
                          <a:latin typeface="楷体" panose="02010609060101010101" pitchFamily="49" charset="-122"/>
                          <a:ea typeface="楷体" panose="02010609060101010101" pitchFamily="49" charset="-122"/>
                        </a:rPr>
                        <a:t>套</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34918404"/>
                  </a:ext>
                </a:extLst>
              </a:tr>
              <a:tr h="18461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64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5.59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5.31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786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zh-CN" altLang="en-US"/>
                    </a:p>
                  </a:txBody>
                  <a:tcPr/>
                </a:tc>
                <a:extLst>
                  <a:ext uri="{0D108BD9-81ED-4DB2-BD59-A6C34878D82A}">
                    <a16:rowId xmlns:a16="http://schemas.microsoft.com/office/drawing/2014/main" val="184938725"/>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2">
                  <a:txBody>
                    <a:bodyPr/>
                    <a:lstStyle/>
                    <a:p>
                      <a:pPr algn="ctr" fontAlgn="ctr"/>
                      <a:r>
                        <a:rPr lang="en-US" sz="600" b="1" i="0" u="none" strike="noStrike">
                          <a:solidFill>
                            <a:srgbClr val="C00000"/>
                          </a:solidFill>
                          <a:effectLst/>
                          <a:latin typeface="楷体" panose="02010609060101010101" pitchFamily="49" charset="-122"/>
                          <a:ea typeface="楷体" panose="02010609060101010101" pitchFamily="49" charset="-122"/>
                        </a:rPr>
                        <a:t>4F</a:t>
                      </a:r>
                      <a:r>
                        <a:rPr lang="zh-CN" altLang="en-US" sz="600" b="1" i="0" u="none" strike="noStrike">
                          <a:solidFill>
                            <a:srgbClr val="C00000"/>
                          </a:solidFill>
                          <a:effectLst/>
                          <a:latin typeface="楷体" panose="02010609060101010101" pitchFamily="49" charset="-122"/>
                          <a:ea typeface="楷体" panose="02010609060101010101" pitchFamily="49" charset="-122"/>
                        </a:rPr>
                        <a:t>叠加</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上叠</a:t>
                      </a:r>
                      <a:r>
                        <a:rPr lang="en-US" altLang="zh-CN" sz="600" b="1" i="0" u="none" strike="noStrike">
                          <a:solidFill>
                            <a:srgbClr val="C00000"/>
                          </a:solidFill>
                          <a:effectLst/>
                          <a:latin typeface="楷体" panose="02010609060101010101" pitchFamily="49" charset="-122"/>
                          <a:ea typeface="楷体" panose="02010609060101010101" pitchFamily="49" charset="-122"/>
                        </a:rPr>
                        <a:t>155</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29%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10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6.23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6.23</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966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759737765"/>
                  </a:ext>
                </a:extLst>
              </a:tr>
              <a:tr h="18482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600" b="1" i="0" u="none" strike="noStrike">
                          <a:solidFill>
                            <a:srgbClr val="C00000"/>
                          </a:solidFill>
                          <a:effectLst/>
                          <a:latin typeface="楷体" panose="02010609060101010101" pitchFamily="49" charset="-122"/>
                          <a:ea typeface="楷体" panose="02010609060101010101" pitchFamily="49" charset="-122"/>
                        </a:rPr>
                        <a:t>下叠</a:t>
                      </a:r>
                      <a:r>
                        <a:rPr lang="en-US" altLang="zh-CN" sz="600" b="1" i="0" u="none" strike="noStrike">
                          <a:solidFill>
                            <a:srgbClr val="C00000"/>
                          </a:solidFill>
                          <a:effectLst/>
                          <a:latin typeface="楷体" panose="02010609060101010101" pitchFamily="49" charset="-122"/>
                          <a:ea typeface="楷体" panose="02010609060101010101" pitchFamily="49" charset="-122"/>
                        </a:rPr>
                        <a:t>160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14%</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12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C00000"/>
                          </a:solidFill>
                          <a:effectLst/>
                          <a:latin typeface="楷体" panose="02010609060101010101" pitchFamily="49" charset="-122"/>
                          <a:ea typeface="楷体" panose="02010609060101010101" pitchFamily="49" charset="-122"/>
                        </a:rPr>
                        <a:t>6.59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6.59</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altLang="zh-CN" sz="600" b="1" i="0" u="none" strike="noStrike">
                          <a:solidFill>
                            <a:srgbClr val="C00000"/>
                          </a:solidFill>
                          <a:effectLst/>
                          <a:latin typeface="楷体" panose="02010609060101010101" pitchFamily="49" charset="-122"/>
                          <a:ea typeface="楷体" panose="02010609060101010101" pitchFamily="49" charset="-122"/>
                        </a:rPr>
                        <a:t>1054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831882560"/>
                  </a:ext>
                </a:extLst>
              </a:tr>
              <a:tr h="9251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fontAlgn="ctr"/>
                      <a:r>
                        <a:rPr lang="zh-CN" altLang="en-US" sz="600" b="1" i="0" u="none" strike="noStrike">
                          <a:solidFill>
                            <a:srgbClr val="000000"/>
                          </a:solidFill>
                          <a:effectLst/>
                          <a:latin typeface="楷体" panose="02010609060101010101" pitchFamily="49" charset="-122"/>
                          <a:ea typeface="楷体" panose="02010609060101010101" pitchFamily="49" charset="-122"/>
                        </a:rPr>
                        <a:t>汇总</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160</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42</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26%</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600" b="0" i="0" u="none" strike="noStrike">
                          <a:solidFill>
                            <a:srgbClr val="000000"/>
                          </a:solidFill>
                          <a:effectLst/>
                          <a:latin typeface="楷体" panose="02010609060101010101" pitchFamily="49" charset="-122"/>
                          <a:ea typeface="楷体" panose="02010609060101010101" pitchFamily="49" charset="-122"/>
                        </a:rPr>
                        <a:t>118</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600" b="0" i="0" u="none" strike="noStrike" dirty="0">
                          <a:solidFill>
                            <a:srgbClr val="000000"/>
                          </a:solidFill>
                          <a:effectLst/>
                          <a:latin typeface="楷体" panose="02010609060101010101" pitchFamily="49" charset="-122"/>
                          <a:ea typeface="楷体" panose="02010609060101010101" pitchFamily="49" charset="-122"/>
                        </a:rPr>
                        <a:t>　</a:t>
                      </a:r>
                    </a:p>
                  </a:txBody>
                  <a:tcPr marL="273" marR="273" marT="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26661845"/>
                  </a:ext>
                </a:extLst>
              </a:tr>
            </a:tbl>
          </a:graphicData>
        </a:graphic>
      </p:graphicFrame>
      <p:sp>
        <p:nvSpPr>
          <p:cNvPr id="12" name="标题 9">
            <a:extLst>
              <a:ext uri="{FF2B5EF4-FFF2-40B4-BE49-F238E27FC236}">
                <a16:creationId xmlns:a16="http://schemas.microsoft.com/office/drawing/2014/main" id="{FCD782F8-D234-4D95-B6B7-BCEA99E69C29}"/>
              </a:ext>
            </a:extLst>
          </p:cNvPr>
          <p:cNvSpPr>
            <a:spLocks noGrp="1"/>
          </p:cNvSpPr>
          <p:nvPr>
            <p:ph type="title"/>
          </p:nvPr>
        </p:nvSpPr>
        <p:spPr>
          <a:xfrm>
            <a:off x="432552" y="36156"/>
            <a:ext cx="9725239" cy="581304"/>
          </a:xfrm>
        </p:spPr>
        <p:txBody>
          <a:bodyPr/>
          <a:lstStyle/>
          <a:p>
            <a:r>
              <a:rPr lang="en-US" altLang="zh-CN" sz="1600" dirty="0">
                <a:solidFill>
                  <a:srgbClr val="000000"/>
                </a:solidFill>
                <a:latin typeface="+mn-lt"/>
                <a:ea typeface="+mn-ea"/>
                <a:cs typeface="+mn-ea"/>
                <a:sym typeface="+mn-lt"/>
              </a:rPr>
              <a:t>2.6 </a:t>
            </a:r>
            <a:r>
              <a:rPr lang="zh-CN" altLang="en-US" sz="1600" dirty="0">
                <a:solidFill>
                  <a:srgbClr val="000000"/>
                </a:solidFill>
                <a:latin typeface="+mn-lt"/>
                <a:ea typeface="+mn-ea"/>
                <a:cs typeface="+mn-ea"/>
                <a:sym typeface="+mn-lt"/>
              </a:rPr>
              <a:t>全项目竞品流量表：联排对比公寓溢价</a:t>
            </a:r>
            <a:r>
              <a:rPr lang="en-US" altLang="zh-CN" sz="1600" dirty="0">
                <a:solidFill>
                  <a:srgbClr val="000000"/>
                </a:solidFill>
                <a:latin typeface="+mn-lt"/>
                <a:ea typeface="+mn-ea"/>
                <a:cs typeface="+mn-ea"/>
                <a:sym typeface="+mn-lt"/>
              </a:rPr>
              <a:t>1.54-1.61</a:t>
            </a:r>
            <a:r>
              <a:rPr lang="zh-CN" altLang="en-US" sz="1600" dirty="0">
                <a:solidFill>
                  <a:srgbClr val="000000"/>
                </a:solidFill>
                <a:latin typeface="+mn-lt"/>
                <a:ea typeface="+mn-ea"/>
                <a:cs typeface="+mn-ea"/>
                <a:sym typeface="+mn-lt"/>
              </a:rPr>
              <a:t>，叠加对比公寓溢价</a:t>
            </a:r>
            <a:r>
              <a:rPr lang="en-US" altLang="zh-CN" sz="1600" dirty="0">
                <a:solidFill>
                  <a:srgbClr val="000000"/>
                </a:solidFill>
                <a:latin typeface="+mn-lt"/>
                <a:ea typeface="+mn-ea"/>
                <a:cs typeface="+mn-ea"/>
                <a:sym typeface="+mn-lt"/>
              </a:rPr>
              <a:t>1.18-1.29</a:t>
            </a:r>
            <a:r>
              <a:rPr lang="zh-CN" altLang="en-US" sz="1600" dirty="0">
                <a:solidFill>
                  <a:srgbClr val="000000"/>
                </a:solidFill>
                <a:latin typeface="+mn-lt"/>
                <a:ea typeface="+mn-ea"/>
                <a:cs typeface="+mn-ea"/>
                <a:sym typeface="+mn-lt"/>
              </a:rPr>
              <a:t>，保利、国贸低密实现热销，流速叠加＞联排</a:t>
            </a:r>
            <a:endParaRPr lang="zh-CN" altLang="en-US" sz="1600" dirty="0">
              <a:latin typeface="+mn-lt"/>
              <a:ea typeface="+mn-ea"/>
              <a:cs typeface="+mn-ea"/>
              <a:sym typeface="+mn-lt"/>
            </a:endParaRPr>
          </a:p>
        </p:txBody>
      </p:sp>
      <p:sp>
        <p:nvSpPr>
          <p:cNvPr id="13" name="矩形 12">
            <a:extLst>
              <a:ext uri="{FF2B5EF4-FFF2-40B4-BE49-F238E27FC236}">
                <a16:creationId xmlns:a16="http://schemas.microsoft.com/office/drawing/2014/main" id="{046F269A-7A5F-4F9F-B80D-1797144716F7}"/>
              </a:ext>
            </a:extLst>
          </p:cNvPr>
          <p:cNvSpPr/>
          <p:nvPr/>
        </p:nvSpPr>
        <p:spPr>
          <a:xfrm>
            <a:off x="4452844" y="2280478"/>
            <a:ext cx="4314001" cy="307777"/>
          </a:xfrm>
          <a:prstGeom prst="rect">
            <a:avLst/>
          </a:prstGeom>
        </p:spPr>
        <p:txBody>
          <a:bodyPr wrap="none">
            <a:spAutoFit/>
          </a:bodyPr>
          <a:lstStyle/>
          <a:p>
            <a:r>
              <a:rPr lang="zh-CN" altLang="en-US" sz="1400" b="1" dirty="0">
                <a:solidFill>
                  <a:srgbClr val="C00000"/>
                </a:solidFill>
                <a:cs typeface="+mn-ea"/>
                <a:sym typeface="+mn-lt"/>
              </a:rPr>
              <a:t>叠加</a:t>
            </a:r>
            <a:r>
              <a:rPr lang="en-US" altLang="zh-CN" sz="1400" b="1" dirty="0">
                <a:solidFill>
                  <a:srgbClr val="C00000"/>
                </a:solidFill>
                <a:cs typeface="+mn-ea"/>
                <a:sym typeface="+mn-lt"/>
              </a:rPr>
              <a:t>vs</a:t>
            </a:r>
            <a:r>
              <a:rPr lang="zh-CN" altLang="en-US" sz="1400" b="1" dirty="0">
                <a:solidFill>
                  <a:srgbClr val="C00000"/>
                </a:solidFill>
                <a:cs typeface="+mn-ea"/>
                <a:sym typeface="+mn-lt"/>
              </a:rPr>
              <a:t>洋房溢价系数</a:t>
            </a:r>
            <a:r>
              <a:rPr lang="en-US" altLang="zh-CN" sz="1400" b="1" dirty="0">
                <a:solidFill>
                  <a:srgbClr val="C00000"/>
                </a:solidFill>
                <a:cs typeface="+mn-ea"/>
                <a:sym typeface="+mn-lt"/>
              </a:rPr>
              <a:t>1.29</a:t>
            </a:r>
            <a:r>
              <a:rPr lang="zh-CN" altLang="en-US" sz="1400" b="1" dirty="0">
                <a:solidFill>
                  <a:srgbClr val="C00000"/>
                </a:solidFill>
                <a:cs typeface="+mn-ea"/>
                <a:sym typeface="+mn-lt"/>
              </a:rPr>
              <a:t>，联排</a:t>
            </a:r>
            <a:r>
              <a:rPr lang="en-US" altLang="zh-CN" sz="1400" b="1" dirty="0">
                <a:solidFill>
                  <a:srgbClr val="C00000"/>
                </a:solidFill>
                <a:cs typeface="+mn-ea"/>
                <a:sym typeface="+mn-lt"/>
              </a:rPr>
              <a:t>vs</a:t>
            </a:r>
            <a:r>
              <a:rPr lang="zh-CN" altLang="en-US" sz="1400" b="1" dirty="0">
                <a:solidFill>
                  <a:srgbClr val="C00000"/>
                </a:solidFill>
                <a:cs typeface="+mn-ea"/>
                <a:sym typeface="+mn-lt"/>
              </a:rPr>
              <a:t>洋房溢价系数</a:t>
            </a:r>
            <a:r>
              <a:rPr lang="en-US" altLang="zh-CN" sz="1400" b="1" dirty="0">
                <a:solidFill>
                  <a:srgbClr val="C00000"/>
                </a:solidFill>
                <a:cs typeface="+mn-ea"/>
                <a:sym typeface="+mn-lt"/>
              </a:rPr>
              <a:t>1.61</a:t>
            </a:r>
            <a:endParaRPr lang="zh-CN" altLang="en-US" sz="1400" b="1" dirty="0">
              <a:solidFill>
                <a:srgbClr val="C00000"/>
              </a:solidFill>
              <a:cs typeface="+mn-ea"/>
              <a:sym typeface="+mn-lt"/>
            </a:endParaRPr>
          </a:p>
        </p:txBody>
      </p:sp>
      <p:sp>
        <p:nvSpPr>
          <p:cNvPr id="14" name="矩形 13">
            <a:extLst>
              <a:ext uri="{FF2B5EF4-FFF2-40B4-BE49-F238E27FC236}">
                <a16:creationId xmlns:a16="http://schemas.microsoft.com/office/drawing/2014/main" id="{39A9D818-8F54-4416-9438-29FBA3D6840D}"/>
              </a:ext>
            </a:extLst>
          </p:cNvPr>
          <p:cNvSpPr/>
          <p:nvPr/>
        </p:nvSpPr>
        <p:spPr>
          <a:xfrm>
            <a:off x="7344885" y="1523057"/>
            <a:ext cx="2159566" cy="307777"/>
          </a:xfrm>
          <a:prstGeom prst="rect">
            <a:avLst/>
          </a:prstGeom>
        </p:spPr>
        <p:txBody>
          <a:bodyPr wrap="none">
            <a:spAutoFit/>
          </a:bodyPr>
          <a:lstStyle/>
          <a:p>
            <a:r>
              <a:rPr lang="zh-CN" altLang="en-US" sz="1400" b="1" dirty="0">
                <a:solidFill>
                  <a:srgbClr val="C00000"/>
                </a:solidFill>
                <a:cs typeface="+mn-ea"/>
                <a:sym typeface="+mn-lt"/>
              </a:rPr>
              <a:t>联排</a:t>
            </a:r>
            <a:r>
              <a:rPr lang="en-US" altLang="zh-CN" sz="1400" b="1" dirty="0">
                <a:solidFill>
                  <a:srgbClr val="C00000"/>
                </a:solidFill>
                <a:cs typeface="+mn-ea"/>
                <a:sym typeface="+mn-lt"/>
              </a:rPr>
              <a:t>vs</a:t>
            </a:r>
            <a:r>
              <a:rPr lang="zh-CN" altLang="en-US" sz="1400" b="1" dirty="0">
                <a:solidFill>
                  <a:srgbClr val="C00000"/>
                </a:solidFill>
                <a:cs typeface="+mn-ea"/>
                <a:sym typeface="+mn-lt"/>
              </a:rPr>
              <a:t>小高溢价系数</a:t>
            </a:r>
            <a:r>
              <a:rPr lang="en-US" altLang="zh-CN" sz="1400" b="1" dirty="0">
                <a:solidFill>
                  <a:srgbClr val="C00000"/>
                </a:solidFill>
                <a:cs typeface="+mn-ea"/>
                <a:sym typeface="+mn-lt"/>
              </a:rPr>
              <a:t>1.54</a:t>
            </a:r>
            <a:endParaRPr lang="zh-CN" altLang="en-US" sz="1400" dirty="0">
              <a:cs typeface="+mn-ea"/>
              <a:sym typeface="+mn-lt"/>
            </a:endParaRPr>
          </a:p>
        </p:txBody>
      </p:sp>
      <p:sp>
        <p:nvSpPr>
          <p:cNvPr id="15" name="矩形 14">
            <a:extLst>
              <a:ext uri="{FF2B5EF4-FFF2-40B4-BE49-F238E27FC236}">
                <a16:creationId xmlns:a16="http://schemas.microsoft.com/office/drawing/2014/main" id="{60765645-EBCB-42D5-AB07-3AC67A10B262}"/>
              </a:ext>
            </a:extLst>
          </p:cNvPr>
          <p:cNvSpPr/>
          <p:nvPr/>
        </p:nvSpPr>
        <p:spPr>
          <a:xfrm>
            <a:off x="4257403" y="847411"/>
            <a:ext cx="1352746" cy="523220"/>
          </a:xfrm>
          <a:prstGeom prst="rect">
            <a:avLst/>
          </a:prstGeom>
        </p:spPr>
        <p:txBody>
          <a:bodyPr wrap="square">
            <a:spAutoFit/>
          </a:bodyPr>
          <a:lstStyle/>
          <a:p>
            <a:r>
              <a:rPr lang="zh-CN" altLang="en-US" sz="1400" b="1" dirty="0">
                <a:solidFill>
                  <a:srgbClr val="C00000"/>
                </a:solidFill>
                <a:cs typeface="+mn-ea"/>
                <a:sym typeface="+mn-lt"/>
              </a:rPr>
              <a:t>洋房</a:t>
            </a:r>
            <a:r>
              <a:rPr lang="en-US" altLang="zh-CN" sz="1400" b="1" dirty="0">
                <a:solidFill>
                  <a:srgbClr val="C00000"/>
                </a:solidFill>
                <a:cs typeface="+mn-ea"/>
                <a:sym typeface="+mn-lt"/>
              </a:rPr>
              <a:t>vs</a:t>
            </a:r>
            <a:r>
              <a:rPr lang="zh-CN" altLang="en-US" sz="1400" b="1" dirty="0">
                <a:solidFill>
                  <a:srgbClr val="C00000"/>
                </a:solidFill>
                <a:cs typeface="+mn-ea"/>
                <a:sym typeface="+mn-lt"/>
              </a:rPr>
              <a:t>小高溢价系数</a:t>
            </a:r>
            <a:r>
              <a:rPr lang="en-US" altLang="zh-CN" sz="1400" b="1" dirty="0">
                <a:solidFill>
                  <a:srgbClr val="C00000"/>
                </a:solidFill>
                <a:cs typeface="+mn-ea"/>
                <a:sym typeface="+mn-lt"/>
              </a:rPr>
              <a:t>1.06</a:t>
            </a:r>
            <a:endParaRPr lang="zh-CN" altLang="en-US" sz="1400" dirty="0">
              <a:cs typeface="+mn-ea"/>
              <a:sym typeface="+mn-lt"/>
            </a:endParaRPr>
          </a:p>
        </p:txBody>
      </p:sp>
      <p:sp>
        <p:nvSpPr>
          <p:cNvPr id="16" name="矩形 15">
            <a:extLst>
              <a:ext uri="{FF2B5EF4-FFF2-40B4-BE49-F238E27FC236}">
                <a16:creationId xmlns:a16="http://schemas.microsoft.com/office/drawing/2014/main" id="{082AF560-C628-40CE-A8D0-46836D07CB6D}"/>
              </a:ext>
            </a:extLst>
          </p:cNvPr>
          <p:cNvSpPr/>
          <p:nvPr/>
        </p:nvSpPr>
        <p:spPr>
          <a:xfrm>
            <a:off x="4630649" y="4289498"/>
            <a:ext cx="5032147" cy="307777"/>
          </a:xfrm>
          <a:prstGeom prst="rect">
            <a:avLst/>
          </a:prstGeom>
        </p:spPr>
        <p:txBody>
          <a:bodyPr wrap="none">
            <a:spAutoFit/>
          </a:bodyPr>
          <a:lstStyle/>
          <a:p>
            <a:r>
              <a:rPr lang="zh-CN" altLang="en-US" sz="1400" b="1" dirty="0">
                <a:solidFill>
                  <a:srgbClr val="C00000"/>
                </a:solidFill>
                <a:cs typeface="+mn-ea"/>
                <a:sym typeface="+mn-lt"/>
              </a:rPr>
              <a:t>叠加</a:t>
            </a:r>
            <a:r>
              <a:rPr lang="en-US" altLang="zh-CN" sz="1400" b="1" dirty="0">
                <a:solidFill>
                  <a:srgbClr val="C00000"/>
                </a:solidFill>
                <a:cs typeface="+mn-ea"/>
                <a:sym typeface="+mn-lt"/>
              </a:rPr>
              <a:t>vs</a:t>
            </a:r>
            <a:r>
              <a:rPr lang="zh-CN" altLang="en-US" sz="1400" b="1" dirty="0">
                <a:solidFill>
                  <a:srgbClr val="C00000"/>
                </a:solidFill>
                <a:cs typeface="+mn-ea"/>
                <a:sym typeface="+mn-lt"/>
              </a:rPr>
              <a:t>洋房溢价系数预计</a:t>
            </a:r>
            <a:r>
              <a:rPr lang="en-US" altLang="zh-CN" sz="1400" b="1" dirty="0">
                <a:solidFill>
                  <a:srgbClr val="C00000"/>
                </a:solidFill>
                <a:cs typeface="+mn-ea"/>
                <a:sym typeface="+mn-lt"/>
              </a:rPr>
              <a:t>1.19</a:t>
            </a:r>
            <a:r>
              <a:rPr lang="zh-CN" altLang="en-US" sz="1400" b="1" dirty="0">
                <a:solidFill>
                  <a:srgbClr val="C00000"/>
                </a:solidFill>
                <a:cs typeface="+mn-ea"/>
                <a:sym typeface="+mn-lt"/>
              </a:rPr>
              <a:t>，联排</a:t>
            </a:r>
            <a:r>
              <a:rPr lang="en-US" altLang="zh-CN" sz="1400" b="1" dirty="0">
                <a:solidFill>
                  <a:srgbClr val="C00000"/>
                </a:solidFill>
                <a:cs typeface="+mn-ea"/>
                <a:sym typeface="+mn-lt"/>
              </a:rPr>
              <a:t>vs</a:t>
            </a:r>
            <a:r>
              <a:rPr lang="zh-CN" altLang="en-US" sz="1400" b="1" dirty="0">
                <a:solidFill>
                  <a:srgbClr val="C00000"/>
                </a:solidFill>
                <a:cs typeface="+mn-ea"/>
                <a:sym typeface="+mn-lt"/>
              </a:rPr>
              <a:t>洋房溢价系数预计</a:t>
            </a:r>
            <a:r>
              <a:rPr lang="en-US" altLang="zh-CN" sz="1400" b="1" dirty="0">
                <a:solidFill>
                  <a:srgbClr val="C00000"/>
                </a:solidFill>
                <a:cs typeface="+mn-ea"/>
                <a:sym typeface="+mn-lt"/>
              </a:rPr>
              <a:t>1.53</a:t>
            </a:r>
            <a:endParaRPr lang="zh-CN" altLang="en-US" sz="1400" b="1" dirty="0">
              <a:solidFill>
                <a:srgbClr val="C00000"/>
              </a:solidFill>
              <a:cs typeface="+mn-ea"/>
              <a:sym typeface="+mn-lt"/>
            </a:endParaRPr>
          </a:p>
        </p:txBody>
      </p:sp>
      <p:sp>
        <p:nvSpPr>
          <p:cNvPr id="17" name="矩形 16">
            <a:extLst>
              <a:ext uri="{FF2B5EF4-FFF2-40B4-BE49-F238E27FC236}">
                <a16:creationId xmlns:a16="http://schemas.microsoft.com/office/drawing/2014/main" id="{E661A21A-03C1-409A-837A-12EC94965860}"/>
              </a:ext>
            </a:extLst>
          </p:cNvPr>
          <p:cNvSpPr/>
          <p:nvPr/>
        </p:nvSpPr>
        <p:spPr>
          <a:xfrm>
            <a:off x="4354680" y="5091950"/>
            <a:ext cx="4314000" cy="307777"/>
          </a:xfrm>
          <a:prstGeom prst="rect">
            <a:avLst/>
          </a:prstGeom>
        </p:spPr>
        <p:txBody>
          <a:bodyPr wrap="square">
            <a:spAutoFit/>
          </a:bodyPr>
          <a:lstStyle/>
          <a:p>
            <a:r>
              <a:rPr lang="zh-CN" altLang="en-US" sz="1400" b="1" dirty="0">
                <a:solidFill>
                  <a:srgbClr val="C00000"/>
                </a:solidFill>
                <a:cs typeface="+mn-ea"/>
                <a:sym typeface="+mn-lt"/>
              </a:rPr>
              <a:t>叠加</a:t>
            </a:r>
            <a:r>
              <a:rPr lang="en-US" altLang="zh-CN" sz="1400" b="1" dirty="0">
                <a:solidFill>
                  <a:srgbClr val="C00000"/>
                </a:solidFill>
                <a:cs typeface="+mn-ea"/>
                <a:sym typeface="+mn-lt"/>
              </a:rPr>
              <a:t>vs</a:t>
            </a:r>
            <a:r>
              <a:rPr lang="zh-CN" altLang="en-US" sz="1400" b="1" dirty="0">
                <a:solidFill>
                  <a:srgbClr val="C00000"/>
                </a:solidFill>
                <a:cs typeface="+mn-ea"/>
                <a:sym typeface="+mn-lt"/>
              </a:rPr>
              <a:t>高层溢价系数</a:t>
            </a:r>
            <a:r>
              <a:rPr lang="en-US" altLang="zh-CN" sz="1400" b="1" dirty="0">
                <a:solidFill>
                  <a:srgbClr val="C00000"/>
                </a:solidFill>
                <a:cs typeface="+mn-ea"/>
                <a:sym typeface="+mn-lt"/>
              </a:rPr>
              <a:t>1.24</a:t>
            </a:r>
            <a:r>
              <a:rPr lang="zh-CN" altLang="en-US" sz="1400" b="1" dirty="0">
                <a:solidFill>
                  <a:srgbClr val="C00000"/>
                </a:solidFill>
                <a:cs typeface="+mn-ea"/>
                <a:sym typeface="+mn-lt"/>
              </a:rPr>
              <a:t>，联排</a:t>
            </a:r>
            <a:r>
              <a:rPr lang="en-US" altLang="zh-CN" sz="1400" b="1" dirty="0">
                <a:solidFill>
                  <a:srgbClr val="C00000"/>
                </a:solidFill>
                <a:cs typeface="+mn-ea"/>
                <a:sym typeface="+mn-lt"/>
              </a:rPr>
              <a:t>vs</a:t>
            </a:r>
            <a:r>
              <a:rPr lang="zh-CN" altLang="en-US" sz="1400" b="1" dirty="0">
                <a:solidFill>
                  <a:srgbClr val="C00000"/>
                </a:solidFill>
                <a:cs typeface="+mn-ea"/>
                <a:sym typeface="+mn-lt"/>
              </a:rPr>
              <a:t>洋房溢价系数</a:t>
            </a:r>
            <a:r>
              <a:rPr lang="en-US" altLang="zh-CN" sz="1400" b="1" dirty="0">
                <a:solidFill>
                  <a:srgbClr val="C00000"/>
                </a:solidFill>
                <a:cs typeface="+mn-ea"/>
                <a:sym typeface="+mn-lt"/>
              </a:rPr>
              <a:t>1.55</a:t>
            </a:r>
            <a:endParaRPr lang="zh-CN" altLang="en-US" sz="1400" b="1" dirty="0">
              <a:solidFill>
                <a:srgbClr val="C00000"/>
              </a:solidFill>
              <a:cs typeface="+mn-ea"/>
              <a:sym typeface="+mn-lt"/>
            </a:endParaRPr>
          </a:p>
        </p:txBody>
      </p:sp>
      <p:sp>
        <p:nvSpPr>
          <p:cNvPr id="18" name="矩形 17">
            <a:extLst>
              <a:ext uri="{FF2B5EF4-FFF2-40B4-BE49-F238E27FC236}">
                <a16:creationId xmlns:a16="http://schemas.microsoft.com/office/drawing/2014/main" id="{2FB9D373-3EAD-4097-B0CF-EE168DF65646}"/>
              </a:ext>
            </a:extLst>
          </p:cNvPr>
          <p:cNvSpPr/>
          <p:nvPr/>
        </p:nvSpPr>
        <p:spPr>
          <a:xfrm>
            <a:off x="4630649" y="5877576"/>
            <a:ext cx="4314000" cy="307777"/>
          </a:xfrm>
          <a:prstGeom prst="rect">
            <a:avLst/>
          </a:prstGeom>
        </p:spPr>
        <p:txBody>
          <a:bodyPr wrap="square">
            <a:spAutoFit/>
          </a:bodyPr>
          <a:lstStyle/>
          <a:p>
            <a:r>
              <a:rPr lang="zh-CN" altLang="en-US" sz="1400" b="1" dirty="0">
                <a:solidFill>
                  <a:srgbClr val="C00000"/>
                </a:solidFill>
                <a:cs typeface="+mn-ea"/>
                <a:sym typeface="+mn-lt"/>
              </a:rPr>
              <a:t>叠加</a:t>
            </a:r>
            <a:r>
              <a:rPr lang="en-US" altLang="zh-CN" sz="1400" b="1" dirty="0">
                <a:solidFill>
                  <a:srgbClr val="C00000"/>
                </a:solidFill>
                <a:cs typeface="+mn-ea"/>
                <a:sym typeface="+mn-lt"/>
              </a:rPr>
              <a:t>vs</a:t>
            </a:r>
            <a:r>
              <a:rPr lang="zh-CN" altLang="en-US" sz="1400" b="1" dirty="0">
                <a:solidFill>
                  <a:srgbClr val="C00000"/>
                </a:solidFill>
                <a:cs typeface="+mn-ea"/>
                <a:sym typeface="+mn-lt"/>
              </a:rPr>
              <a:t>高层溢价系数</a:t>
            </a:r>
            <a:r>
              <a:rPr lang="en-US" altLang="zh-CN" sz="1400" b="1" dirty="0">
                <a:solidFill>
                  <a:srgbClr val="C00000"/>
                </a:solidFill>
                <a:cs typeface="+mn-ea"/>
                <a:sym typeface="+mn-lt"/>
              </a:rPr>
              <a:t>1.18</a:t>
            </a:r>
            <a:endParaRPr lang="zh-CN" altLang="en-US" sz="1400" b="1" dirty="0">
              <a:solidFill>
                <a:srgbClr val="C00000"/>
              </a:solidFill>
              <a:cs typeface="+mn-ea"/>
              <a:sym typeface="+mn-lt"/>
            </a:endParaRPr>
          </a:p>
        </p:txBody>
      </p:sp>
    </p:spTree>
    <p:extLst>
      <p:ext uri="{BB962C8B-B14F-4D97-AF65-F5344CB8AC3E}">
        <p14:creationId xmlns:p14="http://schemas.microsoft.com/office/powerpoint/2010/main" val="171698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7775044-89E4-4384-A8E3-1A9FDE771D91}"/>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8">
            <a:extLst>
              <a:ext uri="{FF2B5EF4-FFF2-40B4-BE49-F238E27FC236}">
                <a16:creationId xmlns:a16="http://schemas.microsoft.com/office/drawing/2014/main" id="{AAE52FA6-02AD-4121-B452-9C54B9F0013E}"/>
              </a:ext>
            </a:extLst>
          </p:cNvPr>
          <p:cNvSpPr/>
          <p:nvPr/>
        </p:nvSpPr>
        <p:spPr>
          <a:xfrm>
            <a:off x="239348" y="1988840"/>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55D07412-B5B4-4073-A06A-4B70AAB7E03C}"/>
              </a:ext>
            </a:extLst>
          </p:cNvPr>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1" name="矩形 10">
            <a:extLst>
              <a:ext uri="{FF2B5EF4-FFF2-40B4-BE49-F238E27FC236}">
                <a16:creationId xmlns:a16="http://schemas.microsoft.com/office/drawing/2014/main" id="{05546F1B-4674-4960-B381-8966F856FCC7}"/>
              </a:ext>
            </a:extLst>
          </p:cNvPr>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AC7BF7FB-069E-4916-B3CE-120D8ADC1628}"/>
              </a:ext>
            </a:extLst>
          </p:cNvPr>
          <p:cNvSpPr txBox="1"/>
          <p:nvPr/>
        </p:nvSpPr>
        <p:spPr>
          <a:xfrm>
            <a:off x="4031747" y="2737330"/>
            <a:ext cx="732487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uLnTx/>
                <a:uFillTx/>
                <a:cs typeface="+mn-ea"/>
                <a:sym typeface="+mn-lt"/>
              </a:rPr>
              <a:t>项目概况</a:t>
            </a:r>
            <a:endParaRPr kumimoji="0" lang="en-US" altLang="zh-CN" sz="4800" b="1" i="0" u="none" strike="noStrike" kern="0" cap="none" spc="0" normalizeH="0" baseline="0" noProof="0" dirty="0">
              <a:ln>
                <a:noFill/>
              </a:ln>
              <a:solidFill>
                <a:prstClr val="white"/>
              </a:solidFill>
              <a:effectLst/>
              <a:uLnTx/>
              <a:uFillTx/>
              <a:cs typeface="+mn-ea"/>
              <a:sym typeface="+mn-lt"/>
            </a:endParaRPr>
          </a:p>
        </p:txBody>
      </p:sp>
      <p:sp>
        <p:nvSpPr>
          <p:cNvPr id="14" name="TextBox 5">
            <a:extLst>
              <a:ext uri="{FF2B5EF4-FFF2-40B4-BE49-F238E27FC236}">
                <a16:creationId xmlns:a16="http://schemas.microsoft.com/office/drawing/2014/main" id="{1CF83709-A4FE-476F-B663-6863911599D8}"/>
              </a:ext>
            </a:extLst>
          </p:cNvPr>
          <p:cNvSpPr txBox="1"/>
          <p:nvPr/>
        </p:nvSpPr>
        <p:spPr>
          <a:xfrm>
            <a:off x="2012835" y="2429553"/>
            <a:ext cx="1313180" cy="144655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cs typeface="+mn-ea"/>
                <a:sym typeface="+mn-lt"/>
              </a:rPr>
              <a:t>01</a:t>
            </a:r>
            <a:endParaRPr kumimoji="0" lang="zh-CN" altLang="en-US" sz="88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2213343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9">
            <a:extLst>
              <a:ext uri="{FF2B5EF4-FFF2-40B4-BE49-F238E27FC236}">
                <a16:creationId xmlns:a16="http://schemas.microsoft.com/office/drawing/2014/main" id="{56898A01-E602-4688-BB7D-03AAFE9300AC}"/>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2.6 </a:t>
            </a:r>
            <a:r>
              <a:rPr lang="zh-CN" altLang="en-US" dirty="0">
                <a:solidFill>
                  <a:srgbClr val="000000"/>
                </a:solidFill>
                <a:latin typeface="+mn-lt"/>
                <a:ea typeface="+mn-ea"/>
                <a:cs typeface="+mn-ea"/>
                <a:sym typeface="+mn-lt"/>
              </a:rPr>
              <a:t>未来板块竞争分析：周边竞品大库存</a:t>
            </a:r>
            <a:endParaRPr lang="zh-CN" altLang="en-US" dirty="0">
              <a:latin typeface="+mn-lt"/>
              <a:ea typeface="+mn-ea"/>
              <a:cs typeface="+mn-ea"/>
              <a:sym typeface="+mn-lt"/>
            </a:endParaRPr>
          </a:p>
        </p:txBody>
      </p:sp>
      <p:sp>
        <p:nvSpPr>
          <p:cNvPr id="13" name="内容占位符 10">
            <a:extLst>
              <a:ext uri="{FF2B5EF4-FFF2-40B4-BE49-F238E27FC236}">
                <a16:creationId xmlns:a16="http://schemas.microsoft.com/office/drawing/2014/main" id="{5657DDCB-9D0C-47CC-A3C1-92B6A1E72638}"/>
              </a:ext>
            </a:extLst>
          </p:cNvPr>
          <p:cNvSpPr>
            <a:spLocks noGrp="1"/>
          </p:cNvSpPr>
          <p:nvPr>
            <p:ph idx="1"/>
          </p:nvPr>
        </p:nvSpPr>
        <p:spPr>
          <a:xfrm>
            <a:off x="609601" y="730796"/>
            <a:ext cx="10972800" cy="1428083"/>
          </a:xfrm>
        </p:spPr>
        <p:txBody>
          <a:bodyPr/>
          <a:lstStyle/>
          <a:p>
            <a:pPr lvl="0" eaLnBrk="1" fontAlgn="auto" hangingPunct="1">
              <a:spcBef>
                <a:spcPts val="0"/>
              </a:spcBef>
              <a:spcAft>
                <a:spcPts val="0"/>
              </a:spcAft>
              <a:buSzTx/>
              <a:defRPr/>
            </a:pPr>
            <a:r>
              <a:rPr lang="zh-CN" altLang="en-US" dirty="0">
                <a:latin typeface="+mn-lt"/>
                <a:ea typeface="+mn-ea"/>
                <a:cs typeface="+mn-ea"/>
                <a:sym typeface="+mn-lt"/>
              </a:rPr>
              <a:t>泗泾及洞泾、佘山及松江新城板块的活跃大库存量共</a:t>
            </a:r>
            <a:r>
              <a:rPr lang="en-US" altLang="zh-CN" dirty="0">
                <a:latin typeface="+mn-lt"/>
                <a:ea typeface="+mn-ea"/>
                <a:cs typeface="+mn-ea"/>
                <a:sym typeface="+mn-lt"/>
              </a:rPr>
              <a:t>76.43</a:t>
            </a:r>
            <a:r>
              <a:rPr lang="zh-CN" altLang="en-US" dirty="0">
                <a:latin typeface="+mn-lt"/>
                <a:ea typeface="+mn-ea"/>
                <a:cs typeface="+mn-ea"/>
                <a:sym typeface="+mn-lt"/>
              </a:rPr>
              <a:t>万方，大库存去化周期</a:t>
            </a:r>
            <a:r>
              <a:rPr lang="en-US" altLang="zh-CN" dirty="0">
                <a:latin typeface="+mn-lt"/>
                <a:ea typeface="+mn-ea"/>
                <a:cs typeface="+mn-ea"/>
                <a:sym typeface="+mn-lt"/>
              </a:rPr>
              <a:t>26.61</a:t>
            </a:r>
            <a:r>
              <a:rPr lang="zh-CN" altLang="en-US" dirty="0">
                <a:latin typeface="+mn-lt"/>
                <a:ea typeface="+mn-ea"/>
                <a:cs typeface="+mn-ea"/>
                <a:sym typeface="+mn-lt"/>
              </a:rPr>
              <a:t>个月；小库存量</a:t>
            </a:r>
            <a:r>
              <a:rPr lang="en-US" altLang="zh-CN" dirty="0">
                <a:latin typeface="+mn-lt"/>
                <a:ea typeface="+mn-ea"/>
                <a:cs typeface="+mn-ea"/>
                <a:sym typeface="+mn-lt"/>
              </a:rPr>
              <a:t>33.91</a:t>
            </a:r>
            <a:r>
              <a:rPr lang="zh-CN" altLang="en-US" dirty="0">
                <a:latin typeface="+mn-lt"/>
                <a:ea typeface="+mn-ea"/>
                <a:cs typeface="+mn-ea"/>
                <a:sym typeface="+mn-lt"/>
              </a:rPr>
              <a:t>万方，小库存去化周期</a:t>
            </a:r>
            <a:r>
              <a:rPr lang="en-US" altLang="zh-CN" dirty="0">
                <a:latin typeface="+mn-lt"/>
                <a:ea typeface="+mn-ea"/>
                <a:cs typeface="+mn-ea"/>
                <a:sym typeface="+mn-lt"/>
              </a:rPr>
              <a:t>11.67</a:t>
            </a:r>
            <a:r>
              <a:rPr lang="zh-CN" altLang="en-US" dirty="0">
                <a:latin typeface="+mn-lt"/>
                <a:ea typeface="+mn-ea"/>
                <a:cs typeface="+mn-ea"/>
                <a:sym typeface="+mn-lt"/>
              </a:rPr>
              <a:t>个月。</a:t>
            </a:r>
            <a:r>
              <a:rPr lang="zh-CN" altLang="en-US" dirty="0">
                <a:solidFill>
                  <a:srgbClr val="C00000"/>
                </a:solidFill>
                <a:latin typeface="+mn-lt"/>
                <a:ea typeface="+mn-ea"/>
                <a:cs typeface="+mn-ea"/>
                <a:sym typeface="+mn-lt"/>
              </a:rPr>
              <a:t>整体竞争局面上，竞争项目数量较多，但流速较快，大小去化周期较为健康</a:t>
            </a:r>
            <a:r>
              <a:rPr lang="zh-CN" altLang="en-US" dirty="0">
                <a:latin typeface="+mn-lt"/>
                <a:ea typeface="+mn-ea"/>
                <a:cs typeface="+mn-ea"/>
                <a:sym typeface="+mn-lt"/>
              </a:rPr>
              <a:t>。</a:t>
            </a:r>
            <a:endParaRPr lang="en-US" altLang="zh-CN" dirty="0">
              <a:latin typeface="+mn-lt"/>
              <a:ea typeface="+mn-ea"/>
              <a:cs typeface="+mn-ea"/>
              <a:sym typeface="+mn-lt"/>
            </a:endParaRPr>
          </a:p>
          <a:p>
            <a:pPr lvl="0" eaLnBrk="1" fontAlgn="auto" hangingPunct="1">
              <a:spcBef>
                <a:spcPts val="0"/>
              </a:spcBef>
              <a:spcAft>
                <a:spcPts val="0"/>
              </a:spcAft>
              <a:buSzTx/>
              <a:defRPr/>
            </a:pPr>
            <a:r>
              <a:rPr lang="zh-CN" altLang="en-US" dirty="0">
                <a:latin typeface="+mn-lt"/>
                <a:ea typeface="+mn-ea"/>
                <a:cs typeface="+mn-ea"/>
                <a:sym typeface="+mn-lt"/>
              </a:rPr>
              <a:t>分产品业态看：</a:t>
            </a:r>
            <a:endParaRPr lang="en-US" altLang="zh-CN" dirty="0">
              <a:latin typeface="+mn-lt"/>
              <a:ea typeface="+mn-ea"/>
              <a:cs typeface="+mn-ea"/>
              <a:sym typeface="+mn-lt"/>
            </a:endParaRPr>
          </a:p>
          <a:p>
            <a:pPr marL="285750" lvl="0" indent="-285750" eaLnBrk="1" fontAlgn="auto" hangingPunct="1">
              <a:spcBef>
                <a:spcPts val="0"/>
              </a:spcBef>
              <a:spcAft>
                <a:spcPts val="0"/>
              </a:spcAft>
              <a:buSzTx/>
              <a:buFont typeface="Arial" panose="020B0604020202020204" pitchFamily="34" charset="0"/>
              <a:buChar char="•"/>
              <a:defRPr/>
            </a:pPr>
            <a:r>
              <a:rPr lang="zh-CN" altLang="en-US" dirty="0">
                <a:latin typeface="+mn-lt"/>
                <a:ea typeface="+mn-ea"/>
                <a:cs typeface="+mn-ea"/>
                <a:sym typeface="+mn-lt"/>
              </a:rPr>
              <a:t>洋房类竞品主要为泗泾本板块的招商时代潮派，截止</a:t>
            </a:r>
            <a:r>
              <a:rPr lang="en-US" altLang="zh-CN" dirty="0">
                <a:latin typeface="+mn-lt"/>
                <a:ea typeface="+mn-ea"/>
                <a:cs typeface="+mn-ea"/>
                <a:sym typeface="+mn-lt"/>
              </a:rPr>
              <a:t>2025</a:t>
            </a:r>
            <a:r>
              <a:rPr lang="zh-CN" altLang="en-US" dirty="0">
                <a:latin typeface="+mn-lt"/>
                <a:ea typeface="+mn-ea"/>
                <a:cs typeface="+mn-ea"/>
                <a:sym typeface="+mn-lt"/>
              </a:rPr>
              <a:t>年</a:t>
            </a:r>
            <a:r>
              <a:rPr lang="en-US" altLang="zh-CN" dirty="0">
                <a:latin typeface="+mn-lt"/>
                <a:ea typeface="+mn-ea"/>
                <a:cs typeface="+mn-ea"/>
                <a:sym typeface="+mn-lt"/>
              </a:rPr>
              <a:t>12</a:t>
            </a:r>
            <a:r>
              <a:rPr lang="zh-CN" altLang="en-US" dirty="0">
                <a:latin typeface="+mn-lt"/>
                <a:ea typeface="+mn-ea"/>
                <a:cs typeface="+mn-ea"/>
                <a:sym typeface="+mn-lt"/>
              </a:rPr>
              <a:t>月，大库存</a:t>
            </a:r>
            <a:r>
              <a:rPr lang="en-US" altLang="zh-CN" dirty="0">
                <a:latin typeface="+mn-lt"/>
                <a:ea typeface="+mn-ea"/>
                <a:cs typeface="+mn-ea"/>
                <a:sym typeface="+mn-lt"/>
              </a:rPr>
              <a:t>3.66</a:t>
            </a:r>
            <a:r>
              <a:rPr lang="zh-CN" altLang="en-US" dirty="0">
                <a:latin typeface="+mn-lt"/>
                <a:ea typeface="+mn-ea"/>
                <a:cs typeface="+mn-ea"/>
                <a:sym typeface="+mn-lt"/>
              </a:rPr>
              <a:t>万方（约</a:t>
            </a:r>
            <a:r>
              <a:rPr lang="en-US" altLang="zh-CN" dirty="0">
                <a:latin typeface="+mn-lt"/>
                <a:ea typeface="+mn-ea"/>
                <a:cs typeface="+mn-ea"/>
                <a:sym typeface="+mn-lt"/>
              </a:rPr>
              <a:t>245</a:t>
            </a:r>
            <a:r>
              <a:rPr lang="zh-CN" altLang="en-US" dirty="0">
                <a:latin typeface="+mn-lt"/>
                <a:ea typeface="+mn-ea"/>
                <a:cs typeface="+mn-ea"/>
                <a:sym typeface="+mn-lt"/>
              </a:rPr>
              <a:t>套）。</a:t>
            </a:r>
          </a:p>
          <a:p>
            <a:pPr marL="285750" lvl="0" indent="-285750" eaLnBrk="1" fontAlgn="auto" hangingPunct="1">
              <a:spcBef>
                <a:spcPts val="0"/>
              </a:spcBef>
              <a:spcAft>
                <a:spcPts val="0"/>
              </a:spcAft>
              <a:buSzTx/>
              <a:buFont typeface="Arial" panose="020B0604020202020204" pitchFamily="34" charset="0"/>
              <a:buChar char="•"/>
              <a:defRPr/>
            </a:pPr>
            <a:r>
              <a:rPr lang="zh-CN" altLang="en-US" dirty="0">
                <a:latin typeface="+mn-lt"/>
                <a:ea typeface="+mn-ea"/>
                <a:cs typeface="+mn-ea"/>
                <a:sym typeface="+mn-lt"/>
              </a:rPr>
              <a:t>别墅类竞品主要来自洞泾、佘山、松江新城板块，含叠加项目</a:t>
            </a:r>
            <a:r>
              <a:rPr lang="en-US" altLang="zh-CN" dirty="0">
                <a:latin typeface="+mn-lt"/>
                <a:ea typeface="+mn-ea"/>
                <a:cs typeface="+mn-ea"/>
                <a:sym typeface="+mn-lt"/>
              </a:rPr>
              <a:t>8</a:t>
            </a:r>
            <a:r>
              <a:rPr lang="zh-CN" altLang="en-US" dirty="0">
                <a:latin typeface="+mn-lt"/>
                <a:ea typeface="+mn-ea"/>
                <a:cs typeface="+mn-ea"/>
                <a:sym typeface="+mn-lt"/>
              </a:rPr>
              <a:t>个（大库存</a:t>
            </a:r>
            <a:r>
              <a:rPr lang="en-US" altLang="zh-CN" dirty="0">
                <a:latin typeface="+mn-lt"/>
                <a:ea typeface="+mn-ea"/>
                <a:cs typeface="+mn-ea"/>
                <a:sym typeface="+mn-lt"/>
              </a:rPr>
              <a:t>479</a:t>
            </a:r>
            <a:r>
              <a:rPr lang="zh-CN" altLang="en-US" dirty="0">
                <a:latin typeface="+mn-lt"/>
                <a:ea typeface="+mn-ea"/>
                <a:cs typeface="+mn-ea"/>
                <a:sym typeface="+mn-lt"/>
              </a:rPr>
              <a:t>套），含联排项目</a:t>
            </a:r>
            <a:r>
              <a:rPr lang="en-US" altLang="zh-CN" dirty="0">
                <a:latin typeface="+mn-lt"/>
                <a:ea typeface="+mn-ea"/>
                <a:cs typeface="+mn-ea"/>
                <a:sym typeface="+mn-lt"/>
              </a:rPr>
              <a:t>5</a:t>
            </a:r>
            <a:r>
              <a:rPr lang="zh-CN" altLang="en-US" dirty="0">
                <a:latin typeface="+mn-lt"/>
                <a:ea typeface="+mn-ea"/>
                <a:cs typeface="+mn-ea"/>
                <a:sym typeface="+mn-lt"/>
              </a:rPr>
              <a:t>个（大库存</a:t>
            </a:r>
            <a:r>
              <a:rPr lang="en-US" altLang="zh-CN" dirty="0">
                <a:latin typeface="+mn-lt"/>
                <a:ea typeface="+mn-ea"/>
                <a:cs typeface="+mn-ea"/>
                <a:sym typeface="+mn-lt"/>
              </a:rPr>
              <a:t>245</a:t>
            </a:r>
            <a:r>
              <a:rPr lang="zh-CN" altLang="en-US" dirty="0">
                <a:latin typeface="+mn-lt"/>
                <a:ea typeface="+mn-ea"/>
                <a:cs typeface="+mn-ea"/>
                <a:sym typeface="+mn-lt"/>
              </a:rPr>
              <a:t>套）。</a:t>
            </a:r>
          </a:p>
          <a:p>
            <a:endParaRPr lang="zh-CN" altLang="en-US" dirty="0">
              <a:latin typeface="+mn-lt"/>
              <a:ea typeface="+mn-ea"/>
              <a:cs typeface="+mn-ea"/>
              <a:sym typeface="+mn-lt"/>
            </a:endParaRPr>
          </a:p>
        </p:txBody>
      </p:sp>
      <p:graphicFrame>
        <p:nvGraphicFramePr>
          <p:cNvPr id="14" name="表格 13">
            <a:extLst>
              <a:ext uri="{FF2B5EF4-FFF2-40B4-BE49-F238E27FC236}">
                <a16:creationId xmlns:a16="http://schemas.microsoft.com/office/drawing/2014/main" id="{D93A22D9-FC18-4C31-B44E-6B6381EE3EE0}"/>
              </a:ext>
            </a:extLst>
          </p:cNvPr>
          <p:cNvGraphicFramePr>
            <a:graphicFrameLocks noGrp="1"/>
          </p:cNvGraphicFramePr>
          <p:nvPr>
            <p:extLst>
              <p:ext uri="{D42A27DB-BD31-4B8C-83A1-F6EECF244321}">
                <p14:modId xmlns:p14="http://schemas.microsoft.com/office/powerpoint/2010/main" val="444474898"/>
              </p:ext>
            </p:extLst>
          </p:nvPr>
        </p:nvGraphicFramePr>
        <p:xfrm>
          <a:off x="93980" y="2096733"/>
          <a:ext cx="8363999" cy="4152691"/>
        </p:xfrm>
        <a:graphic>
          <a:graphicData uri="http://schemas.openxmlformats.org/drawingml/2006/table">
            <a:tbl>
              <a:tblPr/>
              <a:tblGrid>
                <a:gridCol w="359464">
                  <a:extLst>
                    <a:ext uri="{9D8B030D-6E8A-4147-A177-3AD203B41FA5}">
                      <a16:colId xmlns:a16="http://schemas.microsoft.com/office/drawing/2014/main" val="388437013"/>
                    </a:ext>
                  </a:extLst>
                </a:gridCol>
                <a:gridCol w="394128">
                  <a:extLst>
                    <a:ext uri="{9D8B030D-6E8A-4147-A177-3AD203B41FA5}">
                      <a16:colId xmlns:a16="http://schemas.microsoft.com/office/drawing/2014/main" val="885711005"/>
                    </a:ext>
                  </a:extLst>
                </a:gridCol>
                <a:gridCol w="1227907">
                  <a:extLst>
                    <a:ext uri="{9D8B030D-6E8A-4147-A177-3AD203B41FA5}">
                      <a16:colId xmlns:a16="http://schemas.microsoft.com/office/drawing/2014/main" val="2773944171"/>
                    </a:ext>
                  </a:extLst>
                </a:gridCol>
                <a:gridCol w="1227907">
                  <a:extLst>
                    <a:ext uri="{9D8B030D-6E8A-4147-A177-3AD203B41FA5}">
                      <a16:colId xmlns:a16="http://schemas.microsoft.com/office/drawing/2014/main" val="469892917"/>
                    </a:ext>
                  </a:extLst>
                </a:gridCol>
                <a:gridCol w="1127868">
                  <a:extLst>
                    <a:ext uri="{9D8B030D-6E8A-4147-A177-3AD203B41FA5}">
                      <a16:colId xmlns:a16="http://schemas.microsoft.com/office/drawing/2014/main" val="3686290064"/>
                    </a:ext>
                  </a:extLst>
                </a:gridCol>
                <a:gridCol w="805345">
                  <a:extLst>
                    <a:ext uri="{9D8B030D-6E8A-4147-A177-3AD203B41FA5}">
                      <a16:colId xmlns:a16="http://schemas.microsoft.com/office/drawing/2014/main" val="891615434"/>
                    </a:ext>
                  </a:extLst>
                </a:gridCol>
                <a:gridCol w="805345">
                  <a:extLst>
                    <a:ext uri="{9D8B030D-6E8A-4147-A177-3AD203B41FA5}">
                      <a16:colId xmlns:a16="http://schemas.microsoft.com/office/drawing/2014/main" val="3512976904"/>
                    </a:ext>
                  </a:extLst>
                </a:gridCol>
                <a:gridCol w="805345">
                  <a:extLst>
                    <a:ext uri="{9D8B030D-6E8A-4147-A177-3AD203B41FA5}">
                      <a16:colId xmlns:a16="http://schemas.microsoft.com/office/drawing/2014/main" val="73594395"/>
                    </a:ext>
                  </a:extLst>
                </a:gridCol>
                <a:gridCol w="805345">
                  <a:extLst>
                    <a:ext uri="{9D8B030D-6E8A-4147-A177-3AD203B41FA5}">
                      <a16:colId xmlns:a16="http://schemas.microsoft.com/office/drawing/2014/main" val="3966074137"/>
                    </a:ext>
                  </a:extLst>
                </a:gridCol>
                <a:gridCol w="805345">
                  <a:extLst>
                    <a:ext uri="{9D8B030D-6E8A-4147-A177-3AD203B41FA5}">
                      <a16:colId xmlns:a16="http://schemas.microsoft.com/office/drawing/2014/main" val="2890167054"/>
                    </a:ext>
                  </a:extLst>
                </a:gridCol>
              </a:tblGrid>
              <a:tr h="282602">
                <a:tc>
                  <a:txBody>
                    <a:bodyPr/>
                    <a:lstStyle/>
                    <a:p>
                      <a:pPr algn="ctr" rtl="0" fontAlgn="ctr"/>
                      <a:r>
                        <a:rPr lang="zh-CN" altLang="en-US" sz="1000" b="1" i="0" u="none" strike="noStrike" dirty="0">
                          <a:solidFill>
                            <a:srgbClr val="000000"/>
                          </a:solidFill>
                          <a:effectLst/>
                          <a:latin typeface="+mn-lt"/>
                          <a:ea typeface="+mn-ea"/>
                          <a:cs typeface="+mn-ea"/>
                          <a:sym typeface="+mn-lt"/>
                        </a:rPr>
                        <a:t>区域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板块</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状态</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项目</a:t>
                      </a:r>
                      <a:r>
                        <a:rPr lang="zh-CN" altLang="en-US" sz="1000" b="1" i="0" u="none" strike="noStrike">
                          <a:solidFill>
                            <a:srgbClr val="C00000"/>
                          </a:solidFill>
                          <a:effectLst/>
                          <a:latin typeface="+mn-lt"/>
                          <a:ea typeface="+mn-ea"/>
                          <a:cs typeface="+mn-ea"/>
                          <a:sym typeface="+mn-lt"/>
                        </a:rPr>
                        <a:t>（标红为含别墅）</a:t>
                      </a:r>
                      <a:endParaRPr lang="zh-CN" altLang="en-US" sz="1000" b="1" i="0" u="none" strike="noStrike">
                        <a:solidFill>
                          <a:srgbClr val="000000"/>
                        </a:solidFill>
                        <a:effectLst/>
                        <a:latin typeface="+mn-lt"/>
                        <a:ea typeface="+mn-ea"/>
                        <a:cs typeface="+mn-ea"/>
                        <a:sym typeface="+mn-lt"/>
                      </a:endParaRP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业态</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住宅总量</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已供应</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已售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小库存（万方）</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大库存（万方）</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extLst>
                  <a:ext uri="{0D108BD9-81ED-4DB2-BD59-A6C34878D82A}">
                    <a16:rowId xmlns:a16="http://schemas.microsoft.com/office/drawing/2014/main" val="3610927560"/>
                  </a:ext>
                </a:extLst>
              </a:tr>
              <a:tr h="83947">
                <a:tc rowSpan="22">
                  <a:txBody>
                    <a:bodyPr/>
                    <a:lstStyle/>
                    <a:p>
                      <a:pPr algn="ctr" fontAlgn="ctr"/>
                      <a:r>
                        <a:rPr lang="zh-CN" altLang="en-US" sz="1000" b="1" i="0" u="none" strike="noStrike" dirty="0">
                          <a:solidFill>
                            <a:srgbClr val="000000"/>
                          </a:solidFill>
                          <a:effectLst/>
                          <a:latin typeface="+mn-lt"/>
                          <a:ea typeface="+mn-ea"/>
                          <a:cs typeface="+mn-ea"/>
                          <a:sym typeface="+mn-lt"/>
                        </a:rPr>
                        <a:t>松江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4">
                  <a:txBody>
                    <a:bodyPr/>
                    <a:lstStyle/>
                    <a:p>
                      <a:pPr algn="ctr" rtl="0" fontAlgn="ctr"/>
                      <a:r>
                        <a:rPr lang="zh-CN" altLang="en-US" sz="1000" b="1" i="0" u="none" strike="noStrike" dirty="0">
                          <a:solidFill>
                            <a:srgbClr val="000000"/>
                          </a:solidFill>
                          <a:effectLst/>
                          <a:latin typeface="+mn-lt"/>
                          <a:ea typeface="+mn-ea"/>
                          <a:cs typeface="+mn-ea"/>
                          <a:sym typeface="+mn-lt"/>
                        </a:rPr>
                        <a:t>泗泾</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2">
                  <a:txBody>
                    <a:bodyPr/>
                    <a:lstStyle/>
                    <a:p>
                      <a:pPr algn="ctr" rtl="0" fontAlgn="ctr"/>
                      <a:r>
                        <a:rPr lang="zh-CN" altLang="en-US" sz="1000" b="1" i="0" u="none" strike="noStrike" dirty="0">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招商</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000000"/>
                          </a:solidFill>
                          <a:effectLst/>
                          <a:latin typeface="+mn-lt"/>
                          <a:ea typeface="+mn-ea"/>
                          <a:cs typeface="+mn-ea"/>
                          <a:sym typeface="+mn-lt"/>
                        </a:rPr>
                        <a:t>时代潮派</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1" i="0" u="none" strike="noStrike">
                          <a:solidFill>
                            <a:srgbClr val="000000"/>
                          </a:solidFill>
                          <a:effectLst/>
                          <a:latin typeface="+mn-lt"/>
                          <a:ea typeface="+mn-ea"/>
                          <a:cs typeface="+mn-ea"/>
                          <a:sym typeface="+mn-lt"/>
                        </a:rPr>
                        <a:t>高层</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000000"/>
                          </a:solidFill>
                          <a:effectLst/>
                          <a:latin typeface="+mn-lt"/>
                          <a:ea typeface="+mn-ea"/>
                          <a:cs typeface="+mn-ea"/>
                          <a:sym typeface="+mn-lt"/>
                        </a:rPr>
                        <a:t>洋房</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16.47</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16.47</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12.81</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3.66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3.66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991730989"/>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dirty="0">
                          <a:solidFill>
                            <a:srgbClr val="000000"/>
                          </a:solidFill>
                          <a:effectLst/>
                          <a:latin typeface="+mn-lt"/>
                          <a:ea typeface="+mn-ea"/>
                          <a:cs typeface="+mn-ea"/>
                          <a:sym typeface="+mn-lt"/>
                        </a:rPr>
                        <a:t>润和雅苑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zh-CN" altLang="en-US" sz="1000" b="1" i="0" u="none" strike="noStrike" dirty="0">
                          <a:solidFill>
                            <a:srgbClr val="000000"/>
                          </a:solidFill>
                          <a:effectLst/>
                          <a:latin typeface="+mn-lt"/>
                          <a:ea typeface="+mn-ea"/>
                          <a:cs typeface="+mn-ea"/>
                          <a:sym typeface="+mn-lt"/>
                        </a:rPr>
                        <a:t>高层</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fontAlgn="ctr"/>
                      <a:r>
                        <a:rPr lang="en-US" altLang="zh-CN" sz="1000" b="0" i="0" u="none" strike="noStrike" dirty="0">
                          <a:solidFill>
                            <a:srgbClr val="000000"/>
                          </a:solidFill>
                          <a:effectLst/>
                          <a:latin typeface="+mn-lt"/>
                          <a:ea typeface="+mn-ea"/>
                          <a:cs typeface="+mn-ea"/>
                          <a:sym typeface="+mn-lt"/>
                        </a:rPr>
                        <a:t>7.60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1.26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fontAlgn="ctr"/>
                      <a:r>
                        <a:rPr lang="en-US" altLang="zh-CN" sz="1000" b="0" i="0" u="none" strike="noStrike" dirty="0">
                          <a:solidFill>
                            <a:srgbClr val="000000"/>
                          </a:solidFill>
                          <a:effectLst/>
                          <a:latin typeface="+mn-lt"/>
                          <a:ea typeface="+mn-ea"/>
                          <a:cs typeface="+mn-ea"/>
                          <a:sym typeface="+mn-lt"/>
                        </a:rPr>
                        <a:t>0.05</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1.21</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fontAlgn="ctr"/>
                      <a:r>
                        <a:rPr lang="en-US" altLang="zh-CN" sz="1000" b="0" i="0" u="none" strike="noStrike" dirty="0">
                          <a:solidFill>
                            <a:srgbClr val="000000"/>
                          </a:solidFill>
                          <a:effectLst/>
                          <a:latin typeface="+mn-lt"/>
                          <a:ea typeface="+mn-ea"/>
                          <a:cs typeface="+mn-ea"/>
                          <a:sym typeface="+mn-lt"/>
                        </a:rPr>
                        <a:t>7.55</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2363769"/>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老盘</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zh-CN" altLang="en-US" sz="1000" b="1" i="0" u="none" strike="noStrike">
                          <a:solidFill>
                            <a:srgbClr val="000000"/>
                          </a:solidFill>
                          <a:effectLst/>
                          <a:latin typeface="+mn-lt"/>
                          <a:ea typeface="+mn-ea"/>
                          <a:cs typeface="+mn-ea"/>
                          <a:sym typeface="+mn-lt"/>
                        </a:rPr>
                        <a:t>泗泾绿中海</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en-US" altLang="zh-CN" sz="1000" b="0" i="0" u="none" strike="noStrike">
                          <a:solidFill>
                            <a:srgbClr val="000000"/>
                          </a:solidFill>
                          <a:effectLst/>
                          <a:latin typeface="+mn-lt"/>
                          <a:ea typeface="+mn-ea"/>
                          <a:cs typeface="+mn-ea"/>
                          <a:sym typeface="+mn-lt"/>
                        </a:rPr>
                        <a:t>13.10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en-US" altLang="zh-CN" sz="1000" b="0" i="0" u="none" strike="noStrike">
                          <a:solidFill>
                            <a:srgbClr val="000000"/>
                          </a:solidFill>
                          <a:effectLst/>
                          <a:latin typeface="+mn-lt"/>
                          <a:ea typeface="+mn-ea"/>
                          <a:cs typeface="+mn-ea"/>
                          <a:sym typeface="+mn-lt"/>
                        </a:rPr>
                        <a:t>5.28</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en-US" altLang="zh-CN" sz="1000" b="0" i="0" u="none" strike="noStrike">
                          <a:solidFill>
                            <a:srgbClr val="000000"/>
                          </a:solidFill>
                          <a:effectLst/>
                          <a:latin typeface="+mn-lt"/>
                          <a:ea typeface="+mn-ea"/>
                          <a:cs typeface="+mn-ea"/>
                          <a:sym typeface="+mn-lt"/>
                        </a:rPr>
                        <a:t>2.62</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2.66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ctr" rtl="0" fontAlgn="ctr"/>
                      <a:r>
                        <a:rPr lang="en-US" altLang="zh-CN" sz="1000" b="0" i="0" u="none" strike="noStrike">
                          <a:solidFill>
                            <a:srgbClr val="000000"/>
                          </a:solidFill>
                          <a:effectLst/>
                          <a:latin typeface="+mn-lt"/>
                          <a:ea typeface="+mn-ea"/>
                          <a:cs typeface="+mn-ea"/>
                          <a:sym typeface="+mn-lt"/>
                        </a:rPr>
                        <a:t>10.48</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extLst>
                  <a:ext uri="{0D108BD9-81ED-4DB2-BD59-A6C34878D82A}">
                    <a16:rowId xmlns:a16="http://schemas.microsoft.com/office/drawing/2014/main" val="3008831746"/>
                  </a:ext>
                </a:extLst>
              </a:tr>
              <a:tr h="153688">
                <a:tc vMerge="1">
                  <a:txBody>
                    <a:bodyPr/>
                    <a:lstStyle/>
                    <a:p>
                      <a:endParaRPr lang="zh-CN" altLang="en-US"/>
                    </a:p>
                  </a:txBody>
                  <a:tcPr>
                    <a:lnT w="6350" cap="flat" cmpd="sng" algn="ctr">
                      <a:solidFill>
                        <a:schemeClr val="bg1">
                          <a:lumMod val="65000"/>
                        </a:schemeClr>
                      </a:solidFill>
                      <a:prstDash val="solid"/>
                      <a:round/>
                      <a:headEnd type="none" w="med" len="med"/>
                      <a:tailEnd type="none" w="med" len="med"/>
                    </a:lnT>
                  </a:tcPr>
                </a:tc>
                <a:tc vMerge="1">
                  <a:txBody>
                    <a:bodyPr/>
                    <a:lstStyle/>
                    <a:p>
                      <a:endParaRPr lang="zh-CN" altLang="en-US"/>
                    </a:p>
                  </a:txBody>
                  <a:tcPr>
                    <a:lnT w="6350" cap="flat" cmpd="sng" algn="ctr">
                      <a:solidFill>
                        <a:schemeClr val="bg1">
                          <a:lumMod val="65000"/>
                        </a:schemeClr>
                      </a:solidFill>
                      <a:prstDash val="solid"/>
                      <a:round/>
                      <a:headEnd type="none" w="med" len="med"/>
                      <a:tailEnd type="none" w="med" len="med"/>
                    </a:lnT>
                  </a:tcPr>
                </a:tc>
                <a:tc>
                  <a:txBody>
                    <a:bodyPr/>
                    <a:lstStyle/>
                    <a:p>
                      <a:pPr algn="ctr" rtl="0" fontAlgn="ctr"/>
                      <a:r>
                        <a:rPr lang="zh-CN" altLang="en-US" sz="1000" b="1" i="0" u="none" strike="noStrike" dirty="0">
                          <a:solidFill>
                            <a:srgbClr val="000000"/>
                          </a:solidFill>
                          <a:effectLst/>
                          <a:latin typeface="+mn-lt"/>
                          <a:ea typeface="+mn-ea"/>
                          <a:cs typeface="+mn-ea"/>
                          <a:sym typeface="+mn-lt"/>
                        </a:rPr>
                        <a:t>待出让</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泗泾</a:t>
                      </a:r>
                      <a:r>
                        <a:rPr lang="en-US" altLang="zh-CN" sz="1000" b="1" i="0" u="none" strike="noStrike" dirty="0">
                          <a:solidFill>
                            <a:srgbClr val="000000"/>
                          </a:solidFill>
                          <a:effectLst/>
                          <a:latin typeface="+mn-lt"/>
                          <a:ea typeface="+mn-ea"/>
                          <a:cs typeface="+mn-ea"/>
                          <a:sym typeface="+mn-lt"/>
                        </a:rPr>
                        <a:t>03-05</a:t>
                      </a:r>
                      <a:r>
                        <a:rPr lang="zh-CN" altLang="en-US" sz="1000" b="1" i="0" u="none" strike="noStrike" dirty="0">
                          <a:solidFill>
                            <a:srgbClr val="000000"/>
                          </a:solidFill>
                          <a:effectLst/>
                          <a:latin typeface="+mn-lt"/>
                          <a:ea typeface="+mn-ea"/>
                          <a:cs typeface="+mn-ea"/>
                          <a:sym typeface="+mn-lt"/>
                        </a:rPr>
                        <a:t>号地块</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洋房</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2.40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2.40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44816980"/>
                  </a:ext>
                </a:extLst>
              </a:tr>
              <a:tr h="153688">
                <a:tc vMerge="1">
                  <a:txBody>
                    <a:bodyPr/>
                    <a:lstStyle/>
                    <a:p>
                      <a:endParaRPr lang="zh-CN" altLang="en-US"/>
                    </a:p>
                  </a:txBody>
                  <a:tcPr/>
                </a:tc>
                <a:tc gridSpan="4">
                  <a:txBody>
                    <a:bodyPr/>
                    <a:lstStyle/>
                    <a:p>
                      <a:pPr algn="ctr" rtl="0" fontAlgn="ctr"/>
                      <a:r>
                        <a:rPr lang="zh-CN" altLang="en-US" sz="1000" b="1" i="0" u="none" strike="noStrike">
                          <a:solidFill>
                            <a:srgbClr val="000000"/>
                          </a:solidFill>
                          <a:effectLst/>
                          <a:latin typeface="+mn-lt"/>
                          <a:ea typeface="+mn-ea"/>
                          <a:cs typeface="+mn-ea"/>
                          <a:sym typeface="+mn-lt"/>
                        </a:rPr>
                        <a:t>泗泾小计</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7.53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24.09</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extLst>
                  <a:ext uri="{0D108BD9-81ED-4DB2-BD59-A6C34878D82A}">
                    <a16:rowId xmlns:a16="http://schemas.microsoft.com/office/drawing/2014/main" val="3909479420"/>
                  </a:ext>
                </a:extLst>
              </a:tr>
              <a:tr h="170191">
                <a:tc vMerge="1">
                  <a:txBody>
                    <a:bodyPr/>
                    <a:lstStyle/>
                    <a:p>
                      <a:endParaRPr lang="zh-CN" altLang="en-US"/>
                    </a:p>
                  </a:txBody>
                  <a:tcPr>
                    <a:lnT w="6350" cap="flat" cmpd="sng" algn="ctr">
                      <a:solidFill>
                        <a:schemeClr val="bg1">
                          <a:lumMod val="65000"/>
                        </a:schemeClr>
                      </a:solidFill>
                      <a:prstDash val="solid"/>
                      <a:round/>
                      <a:headEnd type="none" w="med" len="med"/>
                      <a:tailEnd type="none" w="med" len="med"/>
                    </a:lnT>
                  </a:tcPr>
                </a:tc>
                <a:tc rowSpan="7">
                  <a:txBody>
                    <a:bodyPr/>
                    <a:lstStyle/>
                    <a:p>
                      <a:pPr marL="0" algn="ctr" defTabSz="914400" rtl="0" eaLnBrk="1" fontAlgn="ctr" latinLnBrk="0" hangingPunct="1"/>
                      <a:r>
                        <a:rPr lang="zh-CN" altLang="en-US" sz="1000" b="1" i="0" u="none" strike="noStrike" kern="1200" dirty="0">
                          <a:solidFill>
                            <a:srgbClr val="000000"/>
                          </a:solidFill>
                          <a:effectLst/>
                          <a:latin typeface="+mn-lt"/>
                          <a:ea typeface="+mn-ea"/>
                          <a:cs typeface="+mn-ea"/>
                          <a:sym typeface="+mn-lt"/>
                        </a:rPr>
                        <a:t>洞泾</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5">
                  <a:txBody>
                    <a:bodyPr/>
                    <a:lstStyle/>
                    <a:p>
                      <a:pPr algn="ctr" rtl="0" fontAlgn="ctr"/>
                      <a:r>
                        <a:rPr lang="zh-CN" altLang="en-US" sz="1000" b="1" i="0" u="none" strike="noStrike" dirty="0">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保利</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西郊和煦</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领墅</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洋房</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叠加</a:t>
                      </a:r>
                      <a:r>
                        <a:rPr lang="en-US" altLang="zh-CN" sz="1000" b="1" i="0" u="none" strike="noStrike">
                          <a:solidFill>
                            <a:srgbClr val="C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6.43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6.43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4.17</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2.26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2.26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85818644"/>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dirty="0">
                          <a:solidFill>
                            <a:srgbClr val="000000"/>
                          </a:solidFill>
                          <a:effectLst/>
                          <a:latin typeface="+mn-lt"/>
                          <a:ea typeface="+mn-ea"/>
                          <a:cs typeface="+mn-ea"/>
                          <a:sym typeface="+mn-lt"/>
                        </a:rPr>
                        <a:t>华发海上都荟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小高</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叠加</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25.60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14.50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8.83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5.67</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16.77</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641410747"/>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dirty="0">
                          <a:solidFill>
                            <a:srgbClr val="000000"/>
                          </a:solidFill>
                          <a:effectLst/>
                          <a:latin typeface="+mn-lt"/>
                          <a:ea typeface="+mn-ea"/>
                          <a:cs typeface="+mn-ea"/>
                          <a:sym typeface="+mn-lt"/>
                        </a:rPr>
                        <a:t>香港兴业兴云间</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C00000"/>
                          </a:solidFill>
                          <a:effectLst/>
                          <a:latin typeface="+mn-lt"/>
                          <a:ea typeface="+mn-ea"/>
                          <a:cs typeface="+mn-ea"/>
                          <a:sym typeface="+mn-lt"/>
                        </a:rPr>
                        <a:t>洋房</a:t>
                      </a:r>
                      <a:r>
                        <a:rPr lang="en-US" altLang="zh-CN" sz="1000" b="1" i="0" u="none" strike="noStrike">
                          <a:solidFill>
                            <a:srgbClr val="C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叠加</a:t>
                      </a:r>
                      <a:r>
                        <a:rPr lang="en-US" altLang="zh-CN" sz="1000" b="1" i="0" u="none" strike="noStrike">
                          <a:solidFill>
                            <a:srgbClr val="C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2.96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2.96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2.54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0.42</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0.42</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4637343"/>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中建大椿</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000000"/>
                          </a:solidFill>
                          <a:effectLst/>
                          <a:latin typeface="+mn-lt"/>
                          <a:ea typeface="+mn-ea"/>
                          <a:cs typeface="+mn-ea"/>
                          <a:sym typeface="+mn-lt"/>
                        </a:rPr>
                        <a:t>嘉利椿廷</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洋房</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3.34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3.34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2.54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0.80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0.80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166869517"/>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dirty="0">
                          <a:solidFill>
                            <a:srgbClr val="000000"/>
                          </a:solidFill>
                          <a:effectLst/>
                          <a:latin typeface="+mn-lt"/>
                          <a:ea typeface="+mn-ea"/>
                          <a:cs typeface="+mn-ea"/>
                          <a:sym typeface="+mn-lt"/>
                        </a:rPr>
                        <a:t>恒都云璟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洋房</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叠加</a:t>
                      </a:r>
                      <a:r>
                        <a:rPr lang="en-US" altLang="zh-CN" sz="1000" b="1" i="0" u="none" strike="noStrike" dirty="0">
                          <a:solidFill>
                            <a:srgbClr val="C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mn-lt"/>
                          <a:ea typeface="+mn-ea"/>
                          <a:cs typeface="+mn-ea"/>
                          <a:sym typeface="+mn-lt"/>
                        </a:rPr>
                        <a:t>5.2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mn-lt"/>
                          <a:ea typeface="+mn-ea"/>
                          <a:cs typeface="+mn-ea"/>
                          <a:sym typeface="+mn-lt"/>
                        </a:rPr>
                        <a:t>5.2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0.62</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4.61</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4.61</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742309943"/>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待售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中铁春江逸景</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高层</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叠加</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8.00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8.00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51417898"/>
                  </a:ext>
                </a:extLst>
              </a:tr>
              <a:tr h="307149">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待出让</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洞泾镇</a:t>
                      </a:r>
                      <a:r>
                        <a:rPr lang="en-US" altLang="zh-CN" sz="1000" b="1" i="0" u="none" strike="noStrike">
                          <a:solidFill>
                            <a:srgbClr val="000000"/>
                          </a:solidFill>
                          <a:effectLst/>
                          <a:latin typeface="+mn-lt"/>
                          <a:ea typeface="+mn-ea"/>
                          <a:cs typeface="+mn-ea"/>
                          <a:sym typeface="+mn-lt"/>
                        </a:rPr>
                        <a:t>SJS3-0001</a:t>
                      </a:r>
                      <a:r>
                        <a:rPr lang="zh-CN" altLang="en-US" sz="1000" b="1" i="0" u="none" strike="noStrike">
                          <a:solidFill>
                            <a:srgbClr val="000000"/>
                          </a:solidFill>
                          <a:effectLst/>
                          <a:latin typeface="+mn-lt"/>
                          <a:ea typeface="+mn-ea"/>
                          <a:cs typeface="+mn-ea"/>
                          <a:sym typeface="+mn-lt"/>
                        </a:rPr>
                        <a:t>单元</a:t>
                      </a:r>
                      <a:r>
                        <a:rPr lang="en-US" altLang="zh-CN" sz="1000" b="1" i="0" u="none" strike="noStrike">
                          <a:solidFill>
                            <a:srgbClr val="000000"/>
                          </a:solidFill>
                          <a:effectLst/>
                          <a:latin typeface="+mn-lt"/>
                          <a:ea typeface="+mn-ea"/>
                          <a:cs typeface="+mn-ea"/>
                          <a:sym typeface="+mn-lt"/>
                        </a:rPr>
                        <a:t>0709</a:t>
                      </a:r>
                      <a:r>
                        <a:rPr lang="zh-CN" altLang="en-US" sz="1000" b="1" i="0" u="none" strike="noStrike">
                          <a:solidFill>
                            <a:srgbClr val="000000"/>
                          </a:solidFill>
                          <a:effectLst/>
                          <a:latin typeface="+mn-lt"/>
                          <a:ea typeface="+mn-ea"/>
                          <a:cs typeface="+mn-ea"/>
                          <a:sym typeface="+mn-lt"/>
                        </a:rPr>
                        <a:t>号地块</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洋房</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低密</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3.10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3.10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266389356"/>
                  </a:ext>
                </a:extLst>
              </a:tr>
              <a:tr h="153688">
                <a:tc vMerge="1">
                  <a:txBody>
                    <a:bodyPr/>
                    <a:lstStyle/>
                    <a:p>
                      <a:endParaRPr lang="zh-CN" altLang="en-US"/>
                    </a:p>
                  </a:txBody>
                  <a:tcPr/>
                </a:tc>
                <a:tc gridSpan="4">
                  <a:txBody>
                    <a:bodyPr/>
                    <a:lstStyle/>
                    <a:p>
                      <a:pPr algn="ctr" rtl="0" fontAlgn="ctr"/>
                      <a:r>
                        <a:rPr lang="zh-CN" altLang="en-US" sz="1000" b="1" i="0" u="none" strike="noStrike">
                          <a:solidFill>
                            <a:srgbClr val="000000"/>
                          </a:solidFill>
                          <a:effectLst/>
                          <a:latin typeface="+mn-lt"/>
                          <a:ea typeface="+mn-ea"/>
                          <a:cs typeface="+mn-ea"/>
                          <a:sym typeface="+mn-lt"/>
                        </a:rPr>
                        <a:t>洞泾小计</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a:solidFill>
                            <a:srgbClr val="000000"/>
                          </a:solidFill>
                          <a:effectLst/>
                          <a:latin typeface="+mn-lt"/>
                          <a:ea typeface="+mn-ea"/>
                          <a:cs typeface="+mn-ea"/>
                          <a:sym typeface="+mn-lt"/>
                        </a:rPr>
                        <a:t>13.76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35.96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extLst>
                  <a:ext uri="{0D108BD9-81ED-4DB2-BD59-A6C34878D82A}">
                    <a16:rowId xmlns:a16="http://schemas.microsoft.com/office/drawing/2014/main" val="2925160431"/>
                  </a:ext>
                </a:extLst>
              </a:tr>
              <a:tr h="153688">
                <a:tc vMerge="1">
                  <a:txBody>
                    <a:bodyPr/>
                    <a:lstStyle/>
                    <a:p>
                      <a:endParaRPr lang="zh-CN" altLang="en-US"/>
                    </a:p>
                  </a:txBody>
                  <a:tcPr/>
                </a:tc>
                <a:tc rowSpan="4">
                  <a:txBody>
                    <a:bodyPr/>
                    <a:lstStyle/>
                    <a:p>
                      <a:pPr algn="ctr" rtl="0" fontAlgn="ctr"/>
                      <a:r>
                        <a:rPr lang="zh-CN" altLang="en-US" sz="1000" b="1" i="0" u="none" strike="noStrike">
                          <a:solidFill>
                            <a:srgbClr val="000000"/>
                          </a:solidFill>
                          <a:effectLst/>
                          <a:latin typeface="+mn-lt"/>
                          <a:ea typeface="+mn-ea"/>
                          <a:cs typeface="+mn-ea"/>
                          <a:sym typeface="+mn-lt"/>
                        </a:rPr>
                        <a:t>松江新城</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国贸海上原墅</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n-lt"/>
                          <a:ea typeface="+mn-ea"/>
                          <a:cs typeface="+mn-ea"/>
                          <a:sym typeface="+mn-lt"/>
                        </a:rPr>
                        <a:t>洋房</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叠加</a:t>
                      </a:r>
                      <a:r>
                        <a:rPr lang="en-US" altLang="zh-CN" sz="1000" b="1" i="0" u="none" strike="noStrike" dirty="0">
                          <a:solidFill>
                            <a:srgbClr val="C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联排</a:t>
                      </a:r>
                      <a:endParaRPr lang="zh-CN" altLang="en-US" sz="1000" b="1" i="0" u="none" strike="noStrike" dirty="0">
                        <a:solidFill>
                          <a:srgbClr val="000000"/>
                        </a:solidFill>
                        <a:effectLst/>
                        <a:latin typeface="+mn-lt"/>
                        <a:ea typeface="+mn-ea"/>
                        <a:cs typeface="+mn-ea"/>
                        <a:sym typeface="+mn-lt"/>
                      </a:endParaRP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9.63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9.03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5.17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3.86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4.46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190006892"/>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中铁建西派云间</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1" i="0" u="none" strike="noStrike">
                          <a:solidFill>
                            <a:srgbClr val="000000"/>
                          </a:solidFill>
                          <a:effectLst/>
                          <a:latin typeface="+mn-lt"/>
                          <a:ea typeface="+mn-ea"/>
                          <a:cs typeface="+mn-ea"/>
                          <a:sym typeface="+mn-lt"/>
                        </a:rPr>
                        <a:t>高层</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C00000"/>
                          </a:solidFill>
                          <a:effectLst/>
                          <a:latin typeface="+mn-lt"/>
                          <a:ea typeface="+mn-ea"/>
                          <a:cs typeface="+mn-ea"/>
                          <a:sym typeface="+mn-lt"/>
                        </a:rPr>
                        <a:t>叠加</a:t>
                      </a:r>
                      <a:endParaRPr lang="zh-CN" altLang="en-US" sz="1000" b="1" i="0" u="none" strike="noStrike">
                        <a:solidFill>
                          <a:srgbClr val="000000"/>
                        </a:solidFill>
                        <a:effectLst/>
                        <a:latin typeface="+mn-lt"/>
                        <a:ea typeface="+mn-ea"/>
                        <a:cs typeface="+mn-ea"/>
                        <a:sym typeface="+mn-lt"/>
                      </a:endParaRP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mn-lt"/>
                          <a:ea typeface="+mn-ea"/>
                          <a:cs typeface="+mn-ea"/>
                          <a:sym typeface="+mn-lt"/>
                        </a:rPr>
                        <a:t>9.77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1.79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0.59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1.20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9.18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674721919"/>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萃屿原墅</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n-lt"/>
                          <a:ea typeface="+mn-ea"/>
                          <a:cs typeface="+mn-ea"/>
                          <a:sym typeface="+mn-lt"/>
                        </a:rPr>
                        <a:t>洋房</a:t>
                      </a:r>
                      <a:r>
                        <a:rPr lang="en-US" altLang="zh-CN" sz="1000" b="1" i="0" u="none" strike="noStrike" dirty="0">
                          <a:solidFill>
                            <a:srgbClr val="C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叠加</a:t>
                      </a:r>
                      <a:r>
                        <a:rPr lang="en-US" altLang="zh-CN" sz="1000" b="1" i="0" u="none" strike="noStrike" dirty="0">
                          <a:solidFill>
                            <a:srgbClr val="C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联排</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mn-lt"/>
                          <a:ea typeface="+mn-ea"/>
                          <a:cs typeface="+mn-ea"/>
                          <a:sym typeface="+mn-lt"/>
                        </a:rPr>
                        <a:t>3.00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0.00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0.00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3.00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5001790"/>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a:solidFill>
                            <a:srgbClr val="000000"/>
                          </a:solidFill>
                          <a:effectLst/>
                          <a:latin typeface="+mn-lt"/>
                          <a:ea typeface="+mn-ea"/>
                          <a:cs typeface="+mn-ea"/>
                          <a:sym typeface="+mn-lt"/>
                        </a:rPr>
                        <a:t>中企誉品</a:t>
                      </a:r>
                      <a:r>
                        <a:rPr lang="en-US" altLang="zh-CN" sz="1000" b="1" i="0" u="none" strike="noStrike">
                          <a:solidFill>
                            <a:srgbClr val="000000"/>
                          </a:solidFill>
                          <a:effectLst/>
                          <a:latin typeface="+mn-lt"/>
                          <a:ea typeface="+mn-ea"/>
                          <a:cs typeface="+mn-ea"/>
                          <a:sym typeface="+mn-lt"/>
                        </a:rPr>
                        <a:t>·</a:t>
                      </a:r>
                      <a:r>
                        <a:rPr lang="zh-CN" altLang="en-US" sz="1000" b="1" i="0" u="none" strike="noStrike">
                          <a:solidFill>
                            <a:srgbClr val="000000"/>
                          </a:solidFill>
                          <a:effectLst/>
                          <a:latin typeface="+mn-lt"/>
                          <a:ea typeface="+mn-ea"/>
                          <a:cs typeface="+mn-ea"/>
                          <a:sym typeface="+mn-lt"/>
                        </a:rPr>
                        <a:t>银湖湾</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7.26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7.26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4.74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mn-lt"/>
                          <a:ea typeface="+mn-ea"/>
                          <a:cs typeface="+mn-ea"/>
                          <a:sym typeface="+mn-lt"/>
                        </a:rPr>
                        <a:t>2.52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2.52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54731037"/>
                  </a:ext>
                </a:extLst>
              </a:tr>
              <a:tr h="153688">
                <a:tc vMerge="1">
                  <a:txBody>
                    <a:bodyPr/>
                    <a:lstStyle/>
                    <a:p>
                      <a:endParaRPr lang="zh-CN" altLang="en-US"/>
                    </a:p>
                  </a:txBody>
                  <a:tcPr/>
                </a:tc>
                <a:tc gridSpan="3">
                  <a:txBody>
                    <a:bodyPr/>
                    <a:lstStyle/>
                    <a:p>
                      <a:pPr algn="ctr" rtl="0" fontAlgn="ctr"/>
                      <a:r>
                        <a:rPr lang="zh-CN" altLang="en-US" sz="1000" b="1" i="0" u="none" strike="noStrike">
                          <a:solidFill>
                            <a:srgbClr val="000000"/>
                          </a:solidFill>
                          <a:effectLst/>
                          <a:latin typeface="+mn-lt"/>
                          <a:ea typeface="+mn-ea"/>
                          <a:cs typeface="+mn-ea"/>
                          <a:sym typeface="+mn-lt"/>
                        </a:rPr>
                        <a:t>松江新城小计</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a:solidFill>
                            <a:srgbClr val="000000"/>
                          </a:solidFill>
                          <a:effectLst/>
                          <a:latin typeface="+mn-lt"/>
                          <a:ea typeface="+mn-ea"/>
                          <a:cs typeface="+mn-ea"/>
                          <a:sym typeface="+mn-lt"/>
                        </a:rPr>
                        <a:t>7.58</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19.16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extLst>
                  <a:ext uri="{0D108BD9-81ED-4DB2-BD59-A6C34878D82A}">
                    <a16:rowId xmlns:a16="http://schemas.microsoft.com/office/drawing/2014/main" val="3116776489"/>
                  </a:ext>
                </a:extLst>
              </a:tr>
              <a:tr h="153688">
                <a:tc vMerge="1">
                  <a:txBody>
                    <a:bodyPr/>
                    <a:lstStyle/>
                    <a:p>
                      <a:endParaRPr lang="zh-CN" altLang="en-US"/>
                    </a:p>
                  </a:txBody>
                  <a:tcPr/>
                </a:tc>
                <a:tc rowSpan="3">
                  <a:txBody>
                    <a:bodyPr/>
                    <a:lstStyle/>
                    <a:p>
                      <a:pPr algn="ctr" rtl="0" fontAlgn="ctr"/>
                      <a:r>
                        <a:rPr lang="zh-CN" altLang="en-US" sz="1000" b="1" i="0" u="none" strike="noStrike">
                          <a:solidFill>
                            <a:srgbClr val="000000"/>
                          </a:solidFill>
                          <a:effectLst/>
                          <a:latin typeface="+mn-lt"/>
                          <a:ea typeface="+mn-ea"/>
                          <a:cs typeface="+mn-ea"/>
                          <a:sym typeface="+mn-lt"/>
                        </a:rPr>
                        <a:t>佘山</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2">
                  <a:txBody>
                    <a:bodyPr/>
                    <a:lstStyle/>
                    <a:p>
                      <a:pPr algn="ctr" rtl="0" fontAlgn="ctr"/>
                      <a:r>
                        <a:rPr lang="zh-CN" altLang="en-US" sz="1000" b="1" i="0" u="none" strike="noStrike">
                          <a:solidFill>
                            <a:srgbClr val="000000"/>
                          </a:solidFill>
                          <a:effectLst/>
                          <a:latin typeface="+mn-lt"/>
                          <a:ea typeface="+mn-ea"/>
                          <a:cs typeface="+mn-ea"/>
                          <a:sym typeface="+mn-lt"/>
                        </a:rPr>
                        <a:t>在售</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国贸鹭原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ctr"/>
                      <a:r>
                        <a:rPr lang="zh-CN" altLang="en-US" sz="1000" b="1" i="0" u="none" strike="noStrike" dirty="0">
                          <a:solidFill>
                            <a:srgbClr val="000000"/>
                          </a:solidFill>
                          <a:effectLst/>
                          <a:latin typeface="+mn-lt"/>
                          <a:ea typeface="+mn-ea"/>
                          <a:cs typeface="+mn-ea"/>
                          <a:sym typeface="+mn-lt"/>
                        </a:rPr>
                        <a:t>小高</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10.86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10.86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5.70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5.16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5.16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6493141"/>
                  </a:ext>
                </a:extLst>
              </a:tr>
              <a:tr h="1536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dirty="0">
                          <a:solidFill>
                            <a:srgbClr val="000000"/>
                          </a:solidFill>
                          <a:effectLst/>
                          <a:latin typeface="+mn-lt"/>
                          <a:ea typeface="+mn-ea"/>
                          <a:cs typeface="+mn-ea"/>
                          <a:sym typeface="+mn-lt"/>
                        </a:rPr>
                        <a:t>国贸海屿佘山</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zh-CN" altLang="en-US" sz="1000" b="1" i="0" u="none" strike="noStrike" dirty="0">
                          <a:solidFill>
                            <a:srgbClr val="000000"/>
                          </a:solidFill>
                          <a:effectLst/>
                          <a:latin typeface="+mn-lt"/>
                          <a:ea typeface="+mn-ea"/>
                          <a:cs typeface="+mn-ea"/>
                          <a:sym typeface="+mn-lt"/>
                        </a:rPr>
                        <a:t>小高</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C00000"/>
                          </a:solidFill>
                          <a:effectLst/>
                          <a:latin typeface="+mn-lt"/>
                          <a:ea typeface="+mn-ea"/>
                          <a:cs typeface="+mn-ea"/>
                          <a:sym typeface="+mn-lt"/>
                        </a:rPr>
                        <a:t>叠加</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4.76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4.76</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2.22</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2.54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mn-lt"/>
                          <a:ea typeface="+mn-ea"/>
                          <a:cs typeface="+mn-ea"/>
                          <a:sym typeface="+mn-lt"/>
                        </a:rPr>
                        <a:t>2.54</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8864513"/>
                  </a:ext>
                </a:extLst>
              </a:tr>
              <a:tr h="153688">
                <a:tc vMerge="1">
                  <a:txBody>
                    <a:bodyPr/>
                    <a:lstStyle/>
                    <a:p>
                      <a:endParaRPr lang="zh-CN" altLang="en-US"/>
                    </a:p>
                  </a:txBody>
                  <a:tcPr/>
                </a:tc>
                <a:tc v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老盘</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中凯曼荼园</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zh-CN" altLang="en-US" sz="1000" b="1" i="0" u="none" strike="noStrike">
                          <a:solidFill>
                            <a:srgbClr val="C00000"/>
                          </a:solidFill>
                          <a:effectLst/>
                          <a:latin typeface="+mn-lt"/>
                          <a:ea typeface="+mn-ea"/>
                          <a:cs typeface="+mn-ea"/>
                          <a:sym typeface="+mn-lt"/>
                        </a:rPr>
                        <a:t>独栋</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en-US" altLang="zh-CN" sz="1000" b="0" i="0" u="none" strike="noStrike">
                          <a:solidFill>
                            <a:srgbClr val="000000"/>
                          </a:solidFill>
                          <a:effectLst/>
                          <a:latin typeface="+mn-lt"/>
                          <a:ea typeface="+mn-ea"/>
                          <a:cs typeface="+mn-ea"/>
                          <a:sym typeface="+mn-lt"/>
                        </a:rPr>
                        <a:t>3.43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en-US" altLang="zh-CN" sz="1000" b="0" i="0" u="none" strike="noStrike">
                          <a:solidFill>
                            <a:srgbClr val="000000"/>
                          </a:solidFill>
                          <a:effectLst/>
                          <a:latin typeface="+mn-lt"/>
                          <a:ea typeface="+mn-ea"/>
                          <a:cs typeface="+mn-ea"/>
                          <a:sym typeface="+mn-lt"/>
                        </a:rPr>
                        <a:t>3.43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2.43</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rtl="0" fontAlgn="ctr"/>
                      <a:r>
                        <a:rPr lang="en-US" altLang="zh-CN" sz="1000" b="0" i="0" u="none" strike="noStrike" dirty="0">
                          <a:solidFill>
                            <a:srgbClr val="000000"/>
                          </a:solidFill>
                          <a:effectLst/>
                          <a:latin typeface="+mn-lt"/>
                          <a:ea typeface="+mn-ea"/>
                          <a:cs typeface="+mn-ea"/>
                          <a:sym typeface="+mn-lt"/>
                        </a:rPr>
                        <a:t>1.00</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2412055691"/>
                  </a:ext>
                </a:extLst>
              </a:tr>
              <a:tr h="153688">
                <a:tc vMerge="1">
                  <a:txBody>
                    <a:bodyPr/>
                    <a:lstStyle/>
                    <a:p>
                      <a:endParaRPr lang="zh-CN" altLang="en-US"/>
                    </a:p>
                  </a:txBody>
                  <a:tcPr/>
                </a:tc>
                <a:tc gridSpan="4">
                  <a:txBody>
                    <a:bodyPr/>
                    <a:lstStyle/>
                    <a:p>
                      <a:pPr algn="ctr" rtl="0" fontAlgn="ctr"/>
                      <a:r>
                        <a:rPr lang="zh-CN" altLang="en-US" sz="1000" b="1" i="0" u="none" strike="noStrike">
                          <a:solidFill>
                            <a:srgbClr val="000000"/>
                          </a:solidFill>
                          <a:effectLst/>
                          <a:latin typeface="+mn-lt"/>
                          <a:ea typeface="+mn-ea"/>
                          <a:cs typeface="+mn-ea"/>
                          <a:sym typeface="+mn-lt"/>
                        </a:rPr>
                        <a:t>佘山小计</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8.70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tc>
                  <a:txBody>
                    <a:bodyPr/>
                    <a:lstStyle/>
                    <a:p>
                      <a:pPr algn="ctr" rtl="0" fontAlgn="ctr"/>
                      <a:r>
                        <a:rPr lang="en-US" altLang="zh-CN" sz="1000" b="1" i="0" u="none" strike="noStrike" dirty="0">
                          <a:solidFill>
                            <a:srgbClr val="000000"/>
                          </a:solidFill>
                          <a:effectLst/>
                          <a:latin typeface="+mn-lt"/>
                          <a:ea typeface="+mn-ea"/>
                          <a:cs typeface="+mn-ea"/>
                          <a:sym typeface="+mn-lt"/>
                        </a:rPr>
                        <a:t>8.70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CE4D6"/>
                    </a:solidFill>
                  </a:tcPr>
                </a:tc>
                <a:extLst>
                  <a:ext uri="{0D108BD9-81ED-4DB2-BD59-A6C34878D82A}">
                    <a16:rowId xmlns:a16="http://schemas.microsoft.com/office/drawing/2014/main" val="837632425"/>
                  </a:ext>
                </a:extLst>
              </a:tr>
              <a:tr h="153688">
                <a:tc gridSpan="4">
                  <a:txBody>
                    <a:bodyPr/>
                    <a:lstStyle/>
                    <a:p>
                      <a:pPr algn="ctr" rtl="0" fontAlgn="ctr"/>
                      <a:r>
                        <a:rPr lang="zh-CN" altLang="en-US" sz="1000" b="1" i="0" u="none" strike="noStrike">
                          <a:solidFill>
                            <a:srgbClr val="000000"/>
                          </a:solidFill>
                          <a:effectLst/>
                          <a:latin typeface="+mn-lt"/>
                          <a:ea typeface="+mn-ea"/>
                          <a:cs typeface="+mn-ea"/>
                          <a:sym typeface="+mn-lt"/>
                        </a:rPr>
                        <a:t>活跃量合计（剔除老盘、不活跃盘）</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000" b="0"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000000"/>
                          </a:solidFill>
                          <a:effectLst/>
                          <a:latin typeface="+mn-lt"/>
                          <a:ea typeface="+mn-ea"/>
                          <a:cs typeface="+mn-ea"/>
                          <a:sym typeface="+mn-lt"/>
                        </a:rPr>
                        <a:t>33.91</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fontAlgn="ctr"/>
                      <a:r>
                        <a:rPr lang="en-US" altLang="zh-CN" sz="1000" b="0" i="0" u="none" strike="noStrike" dirty="0">
                          <a:solidFill>
                            <a:srgbClr val="000000"/>
                          </a:solidFill>
                          <a:effectLst/>
                          <a:latin typeface="+mn-lt"/>
                          <a:ea typeface="+mn-ea"/>
                          <a:cs typeface="+mn-ea"/>
                          <a:sym typeface="+mn-lt"/>
                        </a:rPr>
                        <a:t>76.43</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extLst>
                  <a:ext uri="{0D108BD9-81ED-4DB2-BD59-A6C34878D82A}">
                    <a16:rowId xmlns:a16="http://schemas.microsoft.com/office/drawing/2014/main" val="636185954"/>
                  </a:ext>
                </a:extLst>
              </a:tr>
              <a:tr h="153688">
                <a:tc gridSpan="4">
                  <a:txBody>
                    <a:bodyPr/>
                    <a:lstStyle/>
                    <a:p>
                      <a:pPr algn="ctr" rtl="0" fontAlgn="ctr"/>
                      <a:r>
                        <a:rPr lang="zh-CN" altLang="en-US" sz="1000" b="1" i="0" u="none" strike="noStrike" dirty="0">
                          <a:solidFill>
                            <a:srgbClr val="000000"/>
                          </a:solidFill>
                          <a:effectLst/>
                          <a:latin typeface="+mn-lt"/>
                          <a:ea typeface="+mn-ea"/>
                          <a:cs typeface="+mn-ea"/>
                          <a:sym typeface="+mn-lt"/>
                        </a:rPr>
                        <a:t>去化周期</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000" b="0"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dirty="0">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rtl="0" fontAlgn="ctr"/>
                      <a:r>
                        <a:rPr lang="zh-CN" altLang="en-US" sz="1000" b="1" i="0" u="none" strike="noStrike">
                          <a:solidFill>
                            <a:srgbClr val="000000"/>
                          </a:solidFill>
                          <a:effectLst/>
                          <a:latin typeface="+mn-lt"/>
                          <a:ea typeface="+mn-ea"/>
                          <a:cs typeface="+mn-ea"/>
                          <a:sym typeface="+mn-lt"/>
                        </a:rPr>
                        <a:t>　</a:t>
                      </a:r>
                    </a:p>
                  </a:txBody>
                  <a:tcPr marL="237" marR="237" marT="237"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fontAlgn="ctr"/>
                      <a:r>
                        <a:rPr lang="en-US" altLang="zh-CN" sz="1000" b="1" i="0" u="none" strike="noStrike" dirty="0">
                          <a:solidFill>
                            <a:srgbClr val="FF0000"/>
                          </a:solidFill>
                          <a:effectLst/>
                          <a:latin typeface="+mn-lt"/>
                          <a:ea typeface="+mn-ea"/>
                          <a:cs typeface="+mn-ea"/>
                          <a:sym typeface="+mn-lt"/>
                        </a:rPr>
                        <a:t>11.67</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tc>
                  <a:txBody>
                    <a:bodyPr/>
                    <a:lstStyle/>
                    <a:p>
                      <a:pPr algn="ctr" fontAlgn="ctr"/>
                      <a:r>
                        <a:rPr lang="en-US" altLang="zh-CN" sz="1000" b="1" i="0" u="none" strike="noStrike" dirty="0">
                          <a:solidFill>
                            <a:srgbClr val="FF0000"/>
                          </a:solidFill>
                          <a:effectLst/>
                          <a:latin typeface="+mn-lt"/>
                          <a:ea typeface="+mn-ea"/>
                          <a:cs typeface="+mn-ea"/>
                          <a:sym typeface="+mn-lt"/>
                        </a:rPr>
                        <a:t>26.61</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CC99"/>
                    </a:solidFill>
                  </a:tcPr>
                </a:tc>
                <a:extLst>
                  <a:ext uri="{0D108BD9-81ED-4DB2-BD59-A6C34878D82A}">
                    <a16:rowId xmlns:a16="http://schemas.microsoft.com/office/drawing/2014/main" val="3637647530"/>
                  </a:ext>
                </a:extLst>
              </a:tr>
            </a:tbl>
          </a:graphicData>
        </a:graphic>
      </p:graphicFrame>
      <p:sp>
        <p:nvSpPr>
          <p:cNvPr id="15" name="箭头: 右 14">
            <a:extLst>
              <a:ext uri="{FF2B5EF4-FFF2-40B4-BE49-F238E27FC236}">
                <a16:creationId xmlns:a16="http://schemas.microsoft.com/office/drawing/2014/main" id="{D28B09D0-A05E-4F7B-AFCA-A6CE2C83AC81}"/>
              </a:ext>
            </a:extLst>
          </p:cNvPr>
          <p:cNvSpPr/>
          <p:nvPr/>
        </p:nvSpPr>
        <p:spPr>
          <a:xfrm>
            <a:off x="8594256" y="4181101"/>
            <a:ext cx="585926" cy="896645"/>
          </a:xfrm>
          <a:prstGeom prst="rightArrow">
            <a:avLst/>
          </a:prstGeom>
          <a:solidFill>
            <a:srgbClr val="FBD1C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cs typeface="+mn-ea"/>
                <a:sym typeface="+mn-lt"/>
              </a:rPr>
              <a:t>别墅明细</a:t>
            </a:r>
          </a:p>
        </p:txBody>
      </p:sp>
      <p:graphicFrame>
        <p:nvGraphicFramePr>
          <p:cNvPr id="16" name="表格 15">
            <a:extLst>
              <a:ext uri="{FF2B5EF4-FFF2-40B4-BE49-F238E27FC236}">
                <a16:creationId xmlns:a16="http://schemas.microsoft.com/office/drawing/2014/main" id="{3936A4B8-B829-45D1-A5C0-39BDB8A0BF72}"/>
              </a:ext>
            </a:extLst>
          </p:cNvPr>
          <p:cNvGraphicFramePr/>
          <p:nvPr>
            <p:extLst>
              <p:ext uri="{D42A27DB-BD31-4B8C-83A1-F6EECF244321}">
                <p14:modId xmlns:p14="http://schemas.microsoft.com/office/powerpoint/2010/main" val="981986064"/>
              </p:ext>
            </p:extLst>
          </p:nvPr>
        </p:nvGraphicFramePr>
        <p:xfrm>
          <a:off x="9142536" y="3064053"/>
          <a:ext cx="2964815" cy="2822993"/>
        </p:xfrm>
        <a:graphic>
          <a:graphicData uri="http://schemas.openxmlformats.org/drawingml/2006/table">
            <a:tbl>
              <a:tblPr/>
              <a:tblGrid>
                <a:gridCol w="1413510">
                  <a:extLst>
                    <a:ext uri="{9D8B030D-6E8A-4147-A177-3AD203B41FA5}">
                      <a16:colId xmlns:a16="http://schemas.microsoft.com/office/drawing/2014/main" val="20000"/>
                    </a:ext>
                  </a:extLst>
                </a:gridCol>
                <a:gridCol w="775970">
                  <a:extLst>
                    <a:ext uri="{9D8B030D-6E8A-4147-A177-3AD203B41FA5}">
                      <a16:colId xmlns:a16="http://schemas.microsoft.com/office/drawing/2014/main" val="20001"/>
                    </a:ext>
                  </a:extLst>
                </a:gridCol>
                <a:gridCol w="775335">
                  <a:extLst>
                    <a:ext uri="{9D8B030D-6E8A-4147-A177-3AD203B41FA5}">
                      <a16:colId xmlns:a16="http://schemas.microsoft.com/office/drawing/2014/main" val="20002"/>
                    </a:ext>
                  </a:extLst>
                </a:gridCol>
              </a:tblGrid>
              <a:tr h="226825">
                <a:tc>
                  <a:txBody>
                    <a:bodyPr/>
                    <a:lstStyle/>
                    <a:p>
                      <a:pPr indent="0" algn="ctr">
                        <a:buNone/>
                      </a:pPr>
                      <a:r>
                        <a:rPr lang="zh-CN" altLang="en-US" sz="1050" b="1" dirty="0">
                          <a:solidFill>
                            <a:schemeClr val="tx1"/>
                          </a:solidFill>
                          <a:latin typeface="+mn-lt"/>
                          <a:ea typeface="+mn-ea"/>
                          <a:cs typeface="+mn-ea"/>
                          <a:sym typeface="+mn-lt"/>
                        </a:rPr>
                        <a:t>大库存（套数）</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zh-CN" sz="1050" b="1" dirty="0">
                          <a:solidFill>
                            <a:schemeClr val="tx1"/>
                          </a:solidFill>
                          <a:latin typeface="+mn-lt"/>
                          <a:ea typeface="+mn-ea"/>
                          <a:cs typeface="+mn-ea"/>
                          <a:sym typeface="+mn-lt"/>
                        </a:rPr>
                        <a:t>叠加</a:t>
                      </a:r>
                      <a:r>
                        <a:rPr lang="en-US" altLang="zh-CN" sz="1050" b="1" dirty="0">
                          <a:solidFill>
                            <a:schemeClr val="tx1"/>
                          </a:solidFill>
                          <a:latin typeface="+mn-lt"/>
                          <a:ea typeface="+mn-ea"/>
                          <a:cs typeface="+mn-ea"/>
                          <a:sym typeface="+mn-lt"/>
                        </a:rPr>
                        <a:t>(</a:t>
                      </a:r>
                      <a:r>
                        <a:rPr lang="zh-CN" altLang="en-US" sz="1050" b="1" dirty="0">
                          <a:solidFill>
                            <a:schemeClr val="tx1"/>
                          </a:solidFill>
                          <a:latin typeface="+mn-lt"/>
                          <a:ea typeface="+mn-ea"/>
                          <a:cs typeface="+mn-ea"/>
                          <a:sym typeface="+mn-lt"/>
                        </a:rPr>
                        <a:t>套）</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zh-CN" sz="1050" b="1" dirty="0">
                          <a:solidFill>
                            <a:schemeClr val="tx1"/>
                          </a:solidFill>
                          <a:latin typeface="+mn-lt"/>
                          <a:ea typeface="+mn-ea"/>
                          <a:cs typeface="+mn-ea"/>
                          <a:sym typeface="+mn-lt"/>
                        </a:rPr>
                        <a:t>联排</a:t>
                      </a:r>
                      <a:r>
                        <a:rPr lang="zh-CN" altLang="en-US" sz="1050" b="1" dirty="0">
                          <a:solidFill>
                            <a:schemeClr val="tx1"/>
                          </a:solidFill>
                          <a:latin typeface="+mn-lt"/>
                          <a:ea typeface="+mn-ea"/>
                          <a:cs typeface="+mn-ea"/>
                          <a:sym typeface="+mn-lt"/>
                        </a:rPr>
                        <a:t>（套）</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6825">
                <a:tc>
                  <a:txBody>
                    <a:bodyPr/>
                    <a:lstStyle/>
                    <a:p>
                      <a:pPr indent="0" algn="ctr">
                        <a:buNone/>
                      </a:pPr>
                      <a:r>
                        <a:rPr lang="zh-CN" sz="1000" b="1" dirty="0">
                          <a:solidFill>
                            <a:srgbClr val="C00000"/>
                          </a:solidFill>
                          <a:latin typeface="+mn-lt"/>
                          <a:ea typeface="+mn-ea"/>
                          <a:cs typeface="+mn-ea"/>
                          <a:sym typeface="+mn-lt"/>
                        </a:rPr>
                        <a:t>保利·西郊和煦|领墅</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70</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74</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6825">
                <a:tc>
                  <a:txBody>
                    <a:bodyPr/>
                    <a:lstStyle/>
                    <a:p>
                      <a:pPr indent="0" algn="ctr">
                        <a:buNone/>
                      </a:pPr>
                      <a:r>
                        <a:rPr lang="zh-CN" sz="1000" b="1" dirty="0">
                          <a:solidFill>
                            <a:srgbClr val="C00000"/>
                          </a:solidFill>
                          <a:latin typeface="+mn-lt"/>
                          <a:ea typeface="+mn-ea"/>
                          <a:cs typeface="+mn-ea"/>
                          <a:sym typeface="+mn-lt"/>
                        </a:rPr>
                        <a:t>华发海上都荟</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125</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zh-CN" sz="1000" b="0" dirty="0">
                          <a:solidFill>
                            <a:srgbClr val="000000"/>
                          </a:solidFill>
                          <a:latin typeface="+mn-lt"/>
                          <a:ea typeface="+mn-ea"/>
                          <a:cs typeface="+mn-ea"/>
                          <a:sym typeface="+mn-lt"/>
                        </a:rPr>
                        <a:t>0</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6825">
                <a:tc>
                  <a:txBody>
                    <a:bodyPr/>
                    <a:lstStyle/>
                    <a:p>
                      <a:pPr indent="0" algn="ctr">
                        <a:buNone/>
                      </a:pPr>
                      <a:r>
                        <a:rPr lang="zh-CN" sz="1000" b="1" dirty="0">
                          <a:solidFill>
                            <a:srgbClr val="C00000"/>
                          </a:solidFill>
                          <a:latin typeface="+mn-lt"/>
                          <a:ea typeface="+mn-ea"/>
                          <a:cs typeface="+mn-ea"/>
                          <a:sym typeface="+mn-lt"/>
                        </a:rPr>
                        <a:t>香港兴业兴云间</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0</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21</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6825">
                <a:tc>
                  <a:txBody>
                    <a:bodyPr/>
                    <a:lstStyle/>
                    <a:p>
                      <a:pPr indent="0" algn="ctr">
                        <a:buNone/>
                      </a:pPr>
                      <a:r>
                        <a:rPr lang="zh-CN" sz="1000" b="1" dirty="0">
                          <a:solidFill>
                            <a:srgbClr val="C00000"/>
                          </a:solidFill>
                          <a:latin typeface="+mn-lt"/>
                          <a:ea typeface="+mn-ea"/>
                          <a:cs typeface="+mn-ea"/>
                          <a:sym typeface="+mn-lt"/>
                        </a:rPr>
                        <a:t>中建大椿·嘉利椿廷</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0</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1</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6825">
                <a:tc>
                  <a:txBody>
                    <a:bodyPr/>
                    <a:lstStyle/>
                    <a:p>
                      <a:pPr indent="0" algn="ctr">
                        <a:buNone/>
                      </a:pPr>
                      <a:r>
                        <a:rPr lang="zh-CN" altLang="en-US" sz="1000" b="1" dirty="0">
                          <a:solidFill>
                            <a:srgbClr val="C00000"/>
                          </a:solidFill>
                          <a:latin typeface="+mn-lt"/>
                          <a:ea typeface="+mn-ea"/>
                          <a:cs typeface="+mn-ea"/>
                          <a:sym typeface="+mn-lt"/>
                        </a:rPr>
                        <a:t>恒都云璟</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24</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88</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1127549"/>
                  </a:ext>
                </a:extLst>
              </a:tr>
              <a:tr h="226825">
                <a:tc>
                  <a:txBody>
                    <a:bodyPr/>
                    <a:lstStyle/>
                    <a:p>
                      <a:pPr indent="0" algn="ctr">
                        <a:buNone/>
                      </a:pPr>
                      <a:r>
                        <a:rPr lang="zh-CN" altLang="en-US" sz="1000" b="1" dirty="0">
                          <a:solidFill>
                            <a:srgbClr val="C00000"/>
                          </a:solidFill>
                          <a:latin typeface="+mn-lt"/>
                          <a:ea typeface="+mn-ea"/>
                          <a:cs typeface="+mn-ea"/>
                          <a:sym typeface="+mn-lt"/>
                        </a:rPr>
                        <a:t>中铁春江逸景</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24</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0</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1243573"/>
                  </a:ext>
                </a:extLst>
              </a:tr>
              <a:tr h="226825">
                <a:tc>
                  <a:txBody>
                    <a:bodyPr/>
                    <a:lstStyle/>
                    <a:p>
                      <a:pPr indent="0" algn="ctr">
                        <a:buNone/>
                      </a:pPr>
                      <a:r>
                        <a:rPr lang="zh-CN" altLang="en-US" sz="1000" b="1" dirty="0">
                          <a:solidFill>
                            <a:srgbClr val="C00000"/>
                          </a:solidFill>
                          <a:latin typeface="+mn-lt"/>
                          <a:ea typeface="+mn-ea"/>
                          <a:cs typeface="+mn-ea"/>
                          <a:sym typeface="+mn-lt"/>
                        </a:rPr>
                        <a:t>国贸海上原墅</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14</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45</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1194750"/>
                  </a:ext>
                </a:extLst>
              </a:tr>
              <a:tr h="226825">
                <a:tc>
                  <a:txBody>
                    <a:bodyPr/>
                    <a:lstStyle/>
                    <a:p>
                      <a:pPr algn="ctr" rtl="0" fontAlgn="ctr"/>
                      <a:r>
                        <a:rPr lang="zh-CN" altLang="en-US" sz="1000" b="1" i="0" u="none" strike="noStrike" dirty="0">
                          <a:solidFill>
                            <a:srgbClr val="C00000"/>
                          </a:solidFill>
                          <a:effectLst/>
                          <a:latin typeface="+mn-lt"/>
                          <a:ea typeface="+mn-ea"/>
                          <a:cs typeface="+mn-ea"/>
                          <a:sym typeface="+mn-lt"/>
                        </a:rPr>
                        <a:t>中铁建西派云间</a:t>
                      </a:r>
                    </a:p>
                  </a:txBody>
                  <a:tcPr marL="237" marR="237" marT="237"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68</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0</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9428341"/>
                  </a:ext>
                </a:extLst>
              </a:tr>
              <a:tr h="226825">
                <a:tc>
                  <a:txBody>
                    <a:bodyPr/>
                    <a:lstStyle/>
                    <a:p>
                      <a:pPr algn="ctr" rtl="0" fontAlgn="ctr"/>
                      <a:r>
                        <a:rPr lang="zh-CN" altLang="en-US" sz="1000" b="1" i="0" u="none" strike="noStrike" dirty="0">
                          <a:solidFill>
                            <a:srgbClr val="C00000"/>
                          </a:solidFill>
                          <a:effectLst/>
                          <a:latin typeface="+mn-lt"/>
                          <a:ea typeface="+mn-ea"/>
                          <a:cs typeface="+mn-ea"/>
                          <a:sym typeface="+mn-lt"/>
                        </a:rPr>
                        <a:t>萃屿原墅</a:t>
                      </a:r>
                    </a:p>
                  </a:txBody>
                  <a:tcPr marL="237" marR="237" marT="237"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150</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en-US" sz="1000" b="0" dirty="0">
                          <a:solidFill>
                            <a:srgbClr val="000000"/>
                          </a:solidFill>
                          <a:latin typeface="+mn-lt"/>
                          <a:ea typeface="+mn-ea"/>
                          <a:cs typeface="+mn-ea"/>
                          <a:sym typeface="+mn-lt"/>
                        </a:rPr>
                        <a:t>16</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02146350"/>
                  </a:ext>
                </a:extLst>
              </a:tr>
              <a:tr h="313443">
                <a:tc>
                  <a:txBody>
                    <a:bodyPr/>
                    <a:lstStyle/>
                    <a:p>
                      <a:pPr indent="0" algn="ctr">
                        <a:buNone/>
                      </a:pPr>
                      <a:r>
                        <a:rPr lang="zh-CN" sz="1000" b="1" dirty="0">
                          <a:solidFill>
                            <a:srgbClr val="C00000"/>
                          </a:solidFill>
                          <a:latin typeface="+mn-lt"/>
                          <a:ea typeface="+mn-ea"/>
                          <a:cs typeface="+mn-ea"/>
                          <a:sym typeface="+mn-lt"/>
                        </a:rPr>
                        <a:t>国贸海屿佘山</a:t>
                      </a:r>
                      <a:endParaRPr lang="en-US" altLang="en-US" sz="1000" b="1" dirty="0">
                        <a:solidFill>
                          <a:srgbClr val="C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sz="1000" b="0" dirty="0">
                          <a:solidFill>
                            <a:srgbClr val="000000"/>
                          </a:solidFill>
                          <a:latin typeface="+mn-lt"/>
                          <a:ea typeface="+mn-ea"/>
                          <a:cs typeface="+mn-ea"/>
                          <a:sym typeface="+mn-lt"/>
                        </a:rPr>
                        <a:t>12</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indent="0" algn="ctr">
                        <a:buNone/>
                      </a:pPr>
                      <a:r>
                        <a:rPr lang="en-US" altLang="zh-CN" sz="1000" b="0" dirty="0">
                          <a:solidFill>
                            <a:srgbClr val="000000"/>
                          </a:solidFill>
                          <a:latin typeface="+mn-lt"/>
                          <a:ea typeface="+mn-ea"/>
                          <a:cs typeface="+mn-ea"/>
                          <a:sym typeface="+mn-lt"/>
                        </a:rPr>
                        <a:t>0</a:t>
                      </a:r>
                      <a:endParaRPr lang="en-US" altLang="en-US" sz="1000" b="0" dirty="0">
                        <a:solidFill>
                          <a:srgbClr val="000000"/>
                        </a:solidFill>
                        <a:latin typeface="+mn-lt"/>
                        <a:ea typeface="+mn-ea"/>
                        <a:cs typeface="+mn-ea"/>
                        <a:sym typeface="+mn-lt"/>
                      </a:endParaRP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23932"/>
                  </a:ext>
                </a:extLst>
              </a:tr>
              <a:tr h="226825">
                <a:tc>
                  <a:txBody>
                    <a:bodyPr/>
                    <a:lstStyle/>
                    <a:p>
                      <a:pPr indent="0" algn="ctr">
                        <a:buNone/>
                      </a:pPr>
                      <a:r>
                        <a:rPr lang="zh-CN" altLang="en-US" sz="1200" b="1" dirty="0">
                          <a:solidFill>
                            <a:srgbClr val="000000"/>
                          </a:solidFill>
                          <a:latin typeface="+mn-lt"/>
                          <a:ea typeface="+mn-ea"/>
                          <a:cs typeface="+mn-ea"/>
                          <a:sym typeface="+mn-lt"/>
                        </a:rPr>
                        <a:t>汇总</a:t>
                      </a:r>
                    </a:p>
                  </a:txBody>
                  <a:tcPr marL="12700" marR="12700" marT="127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CN" sz="1200" b="1" i="0" u="none" strike="noStrike" dirty="0">
                          <a:solidFill>
                            <a:srgbClr val="C00000"/>
                          </a:solidFill>
                          <a:effectLst/>
                          <a:latin typeface="+mn-lt"/>
                          <a:ea typeface="+mn-ea"/>
                          <a:cs typeface="+mn-ea"/>
                          <a:sym typeface="+mn-lt"/>
                        </a:rPr>
                        <a:t>487</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CN" sz="1200" b="1" i="0" u="none" strike="noStrike" dirty="0">
                          <a:solidFill>
                            <a:srgbClr val="C00000"/>
                          </a:solidFill>
                          <a:effectLst/>
                          <a:latin typeface="+mn-lt"/>
                          <a:ea typeface="+mn-ea"/>
                          <a:cs typeface="+mn-ea"/>
                          <a:sym typeface="+mn-lt"/>
                        </a:rPr>
                        <a:t>245</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8605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0824B-8E1A-4785-82ED-1CDE43DDF682}"/>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2.7 </a:t>
            </a:r>
            <a:r>
              <a:rPr lang="zh-CN" altLang="en-US" dirty="0">
                <a:solidFill>
                  <a:srgbClr val="000000"/>
                </a:solidFill>
                <a:latin typeface="+mn-lt"/>
                <a:ea typeface="+mn-ea"/>
                <a:cs typeface="+mn-ea"/>
                <a:sym typeface="+mn-lt"/>
              </a:rPr>
              <a:t>竞品分析：周边典型竞品案例</a:t>
            </a:r>
            <a:endParaRPr lang="zh-CN" altLang="en-US" dirty="0">
              <a:latin typeface="+mn-lt"/>
              <a:ea typeface="+mn-ea"/>
              <a:cs typeface="+mn-ea"/>
              <a:sym typeface="+mn-lt"/>
            </a:endParaRPr>
          </a:p>
        </p:txBody>
      </p:sp>
      <p:graphicFrame>
        <p:nvGraphicFramePr>
          <p:cNvPr id="10" name="表格 9">
            <a:extLst>
              <a:ext uri="{FF2B5EF4-FFF2-40B4-BE49-F238E27FC236}">
                <a16:creationId xmlns:a16="http://schemas.microsoft.com/office/drawing/2014/main" id="{1B478B12-7CFE-4040-8C72-1D73A08B8766}"/>
              </a:ext>
            </a:extLst>
          </p:cNvPr>
          <p:cNvGraphicFramePr>
            <a:graphicFrameLocks noGrp="1"/>
          </p:cNvGraphicFramePr>
          <p:nvPr>
            <p:custDataLst>
              <p:tags r:id="rId1"/>
            </p:custDataLst>
            <p:extLst>
              <p:ext uri="{D42A27DB-BD31-4B8C-83A1-F6EECF244321}">
                <p14:modId xmlns:p14="http://schemas.microsoft.com/office/powerpoint/2010/main" val="3037466674"/>
              </p:ext>
            </p:extLst>
          </p:nvPr>
        </p:nvGraphicFramePr>
        <p:xfrm>
          <a:off x="790820" y="875175"/>
          <a:ext cx="10662078" cy="5301383"/>
        </p:xfrm>
        <a:graphic>
          <a:graphicData uri="http://schemas.openxmlformats.org/drawingml/2006/table">
            <a:tbl>
              <a:tblPr/>
              <a:tblGrid>
                <a:gridCol w="1347662">
                  <a:extLst>
                    <a:ext uri="{9D8B030D-6E8A-4147-A177-3AD203B41FA5}">
                      <a16:colId xmlns:a16="http://schemas.microsoft.com/office/drawing/2014/main" val="20000"/>
                    </a:ext>
                  </a:extLst>
                </a:gridCol>
                <a:gridCol w="2328604">
                  <a:extLst>
                    <a:ext uri="{9D8B030D-6E8A-4147-A177-3AD203B41FA5}">
                      <a16:colId xmlns:a16="http://schemas.microsoft.com/office/drawing/2014/main" val="632076789"/>
                    </a:ext>
                  </a:extLst>
                </a:gridCol>
                <a:gridCol w="2328604">
                  <a:extLst>
                    <a:ext uri="{9D8B030D-6E8A-4147-A177-3AD203B41FA5}">
                      <a16:colId xmlns:a16="http://schemas.microsoft.com/office/drawing/2014/main" val="3056979351"/>
                    </a:ext>
                  </a:extLst>
                </a:gridCol>
                <a:gridCol w="2328604">
                  <a:extLst>
                    <a:ext uri="{9D8B030D-6E8A-4147-A177-3AD203B41FA5}">
                      <a16:colId xmlns:a16="http://schemas.microsoft.com/office/drawing/2014/main" val="2789316712"/>
                    </a:ext>
                  </a:extLst>
                </a:gridCol>
                <a:gridCol w="2328604">
                  <a:extLst>
                    <a:ext uri="{9D8B030D-6E8A-4147-A177-3AD203B41FA5}">
                      <a16:colId xmlns:a16="http://schemas.microsoft.com/office/drawing/2014/main" val="4185832422"/>
                    </a:ext>
                  </a:extLst>
                </a:gridCol>
              </a:tblGrid>
              <a:tr h="300701">
                <a:tc>
                  <a:txBody>
                    <a:bodyPr/>
                    <a:lstStyle/>
                    <a:p>
                      <a:pPr algn="ctr" rtl="0" fontAlgn="ctr"/>
                      <a:r>
                        <a:rPr lang="zh-CN" altLang="en-US" sz="1400" b="1" i="0" u="none" strike="noStrike" dirty="0">
                          <a:solidFill>
                            <a:srgbClr val="000000"/>
                          </a:solidFill>
                          <a:effectLst/>
                          <a:latin typeface="+mn-lt"/>
                          <a:ea typeface="+mn-ea"/>
                          <a:cs typeface="+mn-ea"/>
                          <a:sym typeface="+mn-lt"/>
                        </a:rPr>
                        <a:t>项目名称</a:t>
                      </a:r>
                    </a:p>
                  </a:txBody>
                  <a:tcPr marL="674" marR="674" marT="674" marB="0" anchor="ctr">
                    <a:lnL w="190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a:solidFill>
                            <a:srgbClr val="000000"/>
                          </a:solidFill>
                          <a:effectLst/>
                          <a:latin typeface="+mn-lt"/>
                          <a:ea typeface="+mn-ea"/>
                          <a:cs typeface="+mn-ea"/>
                          <a:sym typeface="+mn-lt"/>
                        </a:rPr>
                        <a:t>招商时代潮派（泗泾）</a:t>
                      </a: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a:solidFill>
                            <a:srgbClr val="000000"/>
                          </a:solidFill>
                          <a:effectLst/>
                          <a:latin typeface="+mn-lt"/>
                          <a:ea typeface="+mn-ea"/>
                          <a:cs typeface="+mn-ea"/>
                          <a:sym typeface="+mn-lt"/>
                        </a:rPr>
                        <a:t>保利西郊和煦一期（洞泾）</a:t>
                      </a:r>
                      <a:endParaRPr lang="en-US" altLang="zh-CN" sz="1400" b="1" i="0" u="none" strike="noStrike" dirty="0">
                        <a:solidFill>
                          <a:srgbClr val="000000"/>
                        </a:solidFill>
                        <a:effectLst/>
                        <a:latin typeface="+mn-lt"/>
                        <a:ea typeface="+mn-ea"/>
                        <a:cs typeface="+mn-ea"/>
                        <a:sym typeface="+mn-lt"/>
                      </a:endParaRP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1" i="0" u="none" strike="noStrike" dirty="0">
                          <a:solidFill>
                            <a:srgbClr val="000000"/>
                          </a:solidFill>
                          <a:effectLst/>
                          <a:latin typeface="+mn-lt"/>
                          <a:ea typeface="+mn-ea"/>
                          <a:cs typeface="+mn-ea"/>
                          <a:sym typeface="+mn-lt"/>
                        </a:rPr>
                        <a:t>保利西郊和煦二期领墅（洞泾）</a:t>
                      </a:r>
                      <a:endParaRPr lang="en-US" altLang="zh-CN" sz="1400" b="1" i="0" u="none" strike="noStrike" dirty="0">
                        <a:solidFill>
                          <a:srgbClr val="000000"/>
                        </a:solidFill>
                        <a:effectLst/>
                        <a:latin typeface="+mn-lt"/>
                        <a:ea typeface="+mn-ea"/>
                        <a:cs typeface="+mn-ea"/>
                        <a:sym typeface="+mn-lt"/>
                      </a:endParaRP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a:solidFill>
                            <a:srgbClr val="000000"/>
                          </a:solidFill>
                          <a:effectLst/>
                          <a:latin typeface="+mn-lt"/>
                          <a:ea typeface="+mn-ea"/>
                          <a:cs typeface="+mn-ea"/>
                          <a:sym typeface="+mn-lt"/>
                        </a:rPr>
                        <a:t>华发海上都荟（洞泾）</a:t>
                      </a: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00701">
                <a:tc>
                  <a:txBody>
                    <a:bodyPr/>
                    <a:lstStyle/>
                    <a:p>
                      <a:pPr algn="ctr" rtl="0" fontAlgn="ctr"/>
                      <a:r>
                        <a:rPr lang="zh-CN" altLang="en-US" sz="1400" b="1" i="0" u="none" strike="noStrike" dirty="0">
                          <a:solidFill>
                            <a:srgbClr val="C00000"/>
                          </a:solidFill>
                          <a:effectLst/>
                          <a:latin typeface="+mn-lt"/>
                          <a:ea typeface="+mn-ea"/>
                          <a:cs typeface="+mn-ea"/>
                          <a:sym typeface="+mn-lt"/>
                        </a:rPr>
                        <a:t>项目定位</a:t>
                      </a:r>
                    </a:p>
                  </a:txBody>
                  <a:tcPr marL="674" marR="674" marT="674" marB="0" anchor="ctr">
                    <a:lnL w="190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a:solidFill>
                            <a:srgbClr val="C00000"/>
                          </a:solidFill>
                          <a:effectLst/>
                          <a:latin typeface="+mn-lt"/>
                          <a:ea typeface="+mn-ea"/>
                          <a:cs typeface="+mn-ea"/>
                          <a:sym typeface="+mn-lt"/>
                        </a:rPr>
                        <a:t>轨交</a:t>
                      </a:r>
                      <a:r>
                        <a:rPr lang="en-US" altLang="zh-CN" sz="1400" b="1" i="0" u="none" strike="noStrike" dirty="0">
                          <a:solidFill>
                            <a:srgbClr val="C00000"/>
                          </a:solidFill>
                          <a:effectLst/>
                          <a:latin typeface="+mn-lt"/>
                          <a:ea typeface="+mn-ea"/>
                          <a:cs typeface="+mn-ea"/>
                          <a:sym typeface="+mn-lt"/>
                        </a:rPr>
                        <a:t>TOD</a:t>
                      </a:r>
                      <a:r>
                        <a:rPr lang="zh-CN" altLang="en-US" sz="1400" b="1" i="0" u="none" strike="noStrike" dirty="0">
                          <a:solidFill>
                            <a:srgbClr val="C00000"/>
                          </a:solidFill>
                          <a:effectLst/>
                          <a:latin typeface="+mn-lt"/>
                          <a:ea typeface="+mn-ea"/>
                          <a:cs typeface="+mn-ea"/>
                          <a:sym typeface="+mn-lt"/>
                        </a:rPr>
                        <a:t>刚需大盘</a:t>
                      </a: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400" b="1" i="0" u="none" strike="noStrike" dirty="0">
                          <a:solidFill>
                            <a:srgbClr val="C00000"/>
                          </a:solidFill>
                          <a:effectLst/>
                          <a:latin typeface="+mn-lt"/>
                          <a:ea typeface="+mn-ea"/>
                          <a:cs typeface="+mn-ea"/>
                          <a:sym typeface="+mn-lt"/>
                        </a:rPr>
                        <a:t>G60</a:t>
                      </a:r>
                      <a:r>
                        <a:rPr lang="zh-CN" altLang="en-US" sz="1400" b="1" i="0" u="none" strike="noStrike" dirty="0">
                          <a:solidFill>
                            <a:srgbClr val="C00000"/>
                          </a:solidFill>
                          <a:effectLst/>
                          <a:latin typeface="+mn-lt"/>
                          <a:ea typeface="+mn-ea"/>
                          <a:cs typeface="+mn-ea"/>
                          <a:sym typeface="+mn-lt"/>
                        </a:rPr>
                        <a:t>科创封面的浓阴墅区</a:t>
                      </a:r>
                      <a:endParaRPr lang="en-US" altLang="zh-CN" sz="1400" b="1" i="0" u="none" strike="noStrike" dirty="0">
                        <a:solidFill>
                          <a:srgbClr val="C00000"/>
                        </a:solidFill>
                        <a:effectLst/>
                        <a:latin typeface="+mn-lt"/>
                        <a:ea typeface="+mn-ea"/>
                        <a:cs typeface="+mn-ea"/>
                        <a:sym typeface="+mn-lt"/>
                      </a:endParaRP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100" b="1" i="0" u="none" strike="noStrike" dirty="0">
                        <a:solidFill>
                          <a:srgbClr val="C00000"/>
                        </a:solidFill>
                        <a:effectLst/>
                        <a:latin typeface="微软雅黑" panose="020B0503020204020204" pitchFamily="34" charset="-122"/>
                        <a:ea typeface="微软雅黑" panose="020B0503020204020204" pitchFamily="34" charset="-122"/>
                      </a:endParaRP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a:solidFill>
                            <a:srgbClr val="C00000"/>
                          </a:solidFill>
                          <a:effectLst/>
                          <a:latin typeface="+mn-lt"/>
                          <a:ea typeface="+mn-ea"/>
                          <a:cs typeface="+mn-ea"/>
                          <a:sym typeface="+mn-lt"/>
                        </a:rPr>
                        <a:t>双轨交刚需、刚改大盘</a:t>
                      </a:r>
                    </a:p>
                  </a:txBody>
                  <a:tcPr marL="674" marR="674" marT="6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04342968"/>
                  </a:ext>
                </a:extLst>
              </a:tr>
              <a:tr h="1370562">
                <a:tc>
                  <a:txBody>
                    <a:bodyPr/>
                    <a:lstStyle/>
                    <a:p>
                      <a:pPr algn="ctr" rtl="0" fontAlgn="ctr"/>
                      <a:r>
                        <a:rPr lang="zh-CN" altLang="en-US" sz="1100" b="1" i="0" u="none" strike="noStrike" dirty="0">
                          <a:solidFill>
                            <a:srgbClr val="000000"/>
                          </a:solidFill>
                          <a:effectLst/>
                          <a:latin typeface="+mn-lt"/>
                          <a:ea typeface="+mn-ea"/>
                          <a:cs typeface="+mn-ea"/>
                          <a:sym typeface="+mn-lt"/>
                        </a:rPr>
                        <a:t>开发商</a:t>
                      </a: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endParaRPr lang="zh-CN" altLang="en-US" sz="1100" b="1"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endParaRPr lang="zh-CN" altLang="en-US" sz="1100" b="1"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endParaRPr lang="zh-CN" altLang="en-US" sz="1100" b="1"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endParaRPr lang="zh-CN" altLang="en-US" sz="1100" b="1"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拿地时间</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mn-lt"/>
                          <a:ea typeface="+mn-ea"/>
                          <a:cs typeface="+mn-ea"/>
                          <a:sym typeface="+mn-lt"/>
                        </a:rPr>
                        <a:t>2024/01/10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1100" b="0" i="0" u="none" strike="noStrike" kern="1200" dirty="0">
                          <a:solidFill>
                            <a:srgbClr val="000000"/>
                          </a:solidFill>
                          <a:effectLst/>
                          <a:latin typeface="+mn-lt"/>
                          <a:ea typeface="+mn-ea"/>
                          <a:cs typeface="+mn-ea"/>
                          <a:sym typeface="+mn-lt"/>
                        </a:rPr>
                        <a:t>2023/10/24</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rgbClr val="000000"/>
                          </a:solidFill>
                          <a:effectLst/>
                          <a:latin typeface="+mn-lt"/>
                          <a:ea typeface="+mn-ea"/>
                          <a:cs typeface="+mn-ea"/>
                          <a:sym typeface="+mn-lt"/>
                        </a:rPr>
                        <a:t>2025/01/24</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rgbClr val="000000"/>
                          </a:solidFill>
                          <a:effectLst/>
                          <a:latin typeface="+mn-lt"/>
                          <a:ea typeface="+mn-ea"/>
                          <a:cs typeface="+mn-ea"/>
                          <a:sym typeface="+mn-lt"/>
                        </a:rPr>
                        <a:t>2023/7/11</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首开时间</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sz="1100" b="0" i="0" u="none" strike="noStrike" dirty="0">
                          <a:solidFill>
                            <a:srgbClr val="000000"/>
                          </a:solidFill>
                          <a:effectLst/>
                          <a:latin typeface="+mn-lt"/>
                          <a:ea typeface="+mn-ea"/>
                          <a:cs typeface="+mn-ea"/>
                          <a:sym typeface="+mn-lt"/>
                        </a:rPr>
                        <a:t>2024/06/28</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algn="ctr" defTabSz="685800" rtl="0" eaLnBrk="1" fontAlgn="ctr" latinLnBrk="0" hangingPunct="1"/>
                      <a:r>
                        <a:rPr lang="en-US" altLang="zh-CN" sz="1100" b="0" i="0" u="none" strike="noStrike" kern="1200" dirty="0">
                          <a:solidFill>
                            <a:srgbClr val="000000"/>
                          </a:solidFill>
                          <a:effectLst/>
                          <a:latin typeface="+mn-lt"/>
                          <a:ea typeface="+mn-ea"/>
                          <a:cs typeface="+mn-ea"/>
                          <a:sym typeface="+mn-lt"/>
                        </a:rPr>
                        <a:t>2024/06/26</a:t>
                      </a:r>
                      <a:endParaRPr lang="en-US" sz="1100" b="0" i="0" u="none" strike="noStrike" kern="1200"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mn-lt"/>
                          <a:ea typeface="+mn-ea"/>
                          <a:cs typeface="+mn-ea"/>
                          <a:sym typeface="+mn-lt"/>
                        </a:rPr>
                        <a:t>2025/06/29</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mn-lt"/>
                          <a:ea typeface="+mn-ea"/>
                          <a:cs typeface="+mn-ea"/>
                          <a:sym typeface="+mn-lt"/>
                        </a:rPr>
                        <a:t>2024/4/30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楼面价</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dirty="0">
                          <a:solidFill>
                            <a:srgbClr val="000000"/>
                          </a:solidFill>
                          <a:effectLst/>
                          <a:latin typeface="+mn-lt"/>
                          <a:ea typeface="+mn-ea"/>
                          <a:cs typeface="+mn-ea"/>
                          <a:sym typeface="+mn-lt"/>
                        </a:rPr>
                        <a:t>17634</a:t>
                      </a:r>
                      <a:r>
                        <a:rPr lang="zh-CN" altLang="en-US" sz="1100" b="0" i="0" u="none" strike="noStrike" dirty="0">
                          <a:solidFill>
                            <a:srgbClr val="000000"/>
                          </a:solidFill>
                          <a:effectLst/>
                          <a:latin typeface="+mn-lt"/>
                          <a:ea typeface="+mn-ea"/>
                          <a:cs typeface="+mn-ea"/>
                          <a:sym typeface="+mn-lt"/>
                        </a:rPr>
                        <a:t>元</a:t>
                      </a:r>
                      <a:r>
                        <a:rPr lang="en-US" altLang="zh-CN" sz="1100" b="0" i="0" u="none" strike="noStrike" dirty="0">
                          <a:solidFill>
                            <a:srgbClr val="000000"/>
                          </a:solidFill>
                          <a:effectLst/>
                          <a:latin typeface="+mn-lt"/>
                          <a:ea typeface="+mn-ea"/>
                          <a:cs typeface="+mn-ea"/>
                          <a:sym typeface="+mn-lt"/>
                        </a:rPr>
                        <a:t>/</a:t>
                      </a:r>
                      <a:r>
                        <a:rPr lang="zh-CN" altLang="en-US" sz="1100" b="0" i="0" u="none" strike="noStrike" dirty="0">
                          <a:solidFill>
                            <a:srgbClr val="000000"/>
                          </a:solidFill>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kern="1200" dirty="0">
                          <a:solidFill>
                            <a:srgbClr val="000000"/>
                          </a:solidFill>
                          <a:effectLst/>
                          <a:latin typeface="+mn-lt"/>
                          <a:ea typeface="+mn-ea"/>
                          <a:cs typeface="+mn-ea"/>
                          <a:sym typeface="+mn-lt"/>
                        </a:rPr>
                        <a:t>24638</a:t>
                      </a:r>
                      <a:r>
                        <a:rPr lang="zh-CN" altLang="en-US" sz="1100" b="0" i="0" u="none" strike="noStrike" kern="1200" dirty="0">
                          <a:solidFill>
                            <a:srgbClr val="000000"/>
                          </a:solidFill>
                          <a:effectLst/>
                          <a:latin typeface="+mn-lt"/>
                          <a:ea typeface="+mn-ea"/>
                          <a:cs typeface="+mn-ea"/>
                          <a:sym typeface="+mn-lt"/>
                        </a:rPr>
                        <a:t>元</a:t>
                      </a:r>
                      <a:r>
                        <a:rPr lang="en-US" altLang="zh-CN" sz="1100" b="0" i="0" u="none" strike="noStrike" kern="1200" dirty="0">
                          <a:solidFill>
                            <a:srgbClr val="000000"/>
                          </a:solidFill>
                          <a:effectLst/>
                          <a:latin typeface="+mn-lt"/>
                          <a:ea typeface="+mn-ea"/>
                          <a:cs typeface="+mn-ea"/>
                          <a:sym typeface="+mn-lt"/>
                        </a:rPr>
                        <a:t>/㎡</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kern="1200" dirty="0">
                          <a:solidFill>
                            <a:srgbClr val="000000"/>
                          </a:solidFill>
                          <a:effectLst/>
                          <a:latin typeface="+mn-lt"/>
                          <a:ea typeface="+mn-ea"/>
                          <a:cs typeface="+mn-ea"/>
                          <a:sym typeface="+mn-lt"/>
                        </a:rPr>
                        <a:t>29,425 </a:t>
                      </a:r>
                      <a:r>
                        <a:rPr lang="zh-CN" altLang="en-US" sz="1100" b="0" i="0" u="none" strike="noStrike" kern="1200" dirty="0">
                          <a:solidFill>
                            <a:srgbClr val="000000"/>
                          </a:solidFill>
                          <a:effectLst/>
                          <a:latin typeface="+mn-lt"/>
                          <a:ea typeface="+mn-ea"/>
                          <a:cs typeface="+mn-ea"/>
                          <a:sym typeface="+mn-lt"/>
                        </a:rPr>
                        <a:t>元</a:t>
                      </a:r>
                      <a:r>
                        <a:rPr lang="en-US" altLang="zh-CN" sz="1100" b="0" i="0" u="none" strike="noStrike" kern="1200" dirty="0">
                          <a:solidFill>
                            <a:srgbClr val="000000"/>
                          </a:solidFill>
                          <a:effectLst/>
                          <a:latin typeface="+mn-lt"/>
                          <a:ea typeface="+mn-ea"/>
                          <a:cs typeface="+mn-ea"/>
                          <a:sym typeface="+mn-lt"/>
                        </a:rPr>
                        <a:t>/㎡</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dirty="0">
                          <a:solidFill>
                            <a:srgbClr val="000000"/>
                          </a:solidFill>
                          <a:effectLst/>
                          <a:latin typeface="+mn-lt"/>
                          <a:ea typeface="+mn-ea"/>
                          <a:cs typeface="+mn-ea"/>
                          <a:sym typeface="+mn-lt"/>
                        </a:rPr>
                        <a:t>25850</a:t>
                      </a:r>
                      <a:r>
                        <a:rPr lang="en-US" altLang="zh-CN" sz="1100" b="0" i="0" u="none" strike="noStrike" kern="1200" dirty="0">
                          <a:solidFill>
                            <a:srgbClr val="000000"/>
                          </a:solidFill>
                          <a:effectLst/>
                          <a:latin typeface="+mn-lt"/>
                          <a:ea typeface="+mn-ea"/>
                          <a:cs typeface="+mn-ea"/>
                          <a:sym typeface="+mn-lt"/>
                        </a:rPr>
                        <a:t> </a:t>
                      </a:r>
                      <a:r>
                        <a:rPr lang="zh-CN" altLang="en-US" sz="1100" b="0" i="0" u="none" strike="noStrike" kern="1200" dirty="0">
                          <a:solidFill>
                            <a:srgbClr val="000000"/>
                          </a:solidFill>
                          <a:effectLst/>
                          <a:latin typeface="+mn-lt"/>
                          <a:ea typeface="+mn-ea"/>
                          <a:cs typeface="+mn-ea"/>
                          <a:sym typeface="+mn-lt"/>
                        </a:rPr>
                        <a:t>元</a:t>
                      </a:r>
                      <a:r>
                        <a:rPr lang="en-US" altLang="zh-CN" sz="1100" b="0" i="0" u="none" strike="noStrike" kern="1200" dirty="0">
                          <a:solidFill>
                            <a:srgbClr val="000000"/>
                          </a:solidFill>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建筑面积</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dirty="0">
                          <a:solidFill>
                            <a:srgbClr val="000000"/>
                          </a:solidFill>
                          <a:effectLst/>
                          <a:latin typeface="+mn-lt"/>
                          <a:ea typeface="+mn-ea"/>
                          <a:cs typeface="+mn-ea"/>
                          <a:sym typeface="+mn-lt"/>
                        </a:rPr>
                        <a:t>16.4</a:t>
                      </a:r>
                      <a:r>
                        <a:rPr lang="zh-CN" altLang="en-US" sz="1100" b="0" i="0" u="none" strike="noStrike" dirty="0">
                          <a:solidFill>
                            <a:srgbClr val="000000"/>
                          </a:solidFill>
                          <a:effectLst/>
                          <a:latin typeface="+mn-lt"/>
                          <a:ea typeface="+mn-ea"/>
                          <a:cs typeface="+mn-ea"/>
                          <a:sym typeface="+mn-lt"/>
                        </a:rPr>
                        <a:t>万㎡</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dirty="0">
                          <a:solidFill>
                            <a:srgbClr val="000000"/>
                          </a:solidFill>
                          <a:effectLst/>
                          <a:latin typeface="+mn-lt"/>
                          <a:ea typeface="+mn-ea"/>
                          <a:cs typeface="+mn-ea"/>
                          <a:sym typeface="+mn-lt"/>
                        </a:rPr>
                        <a:t>9.9</a:t>
                      </a:r>
                      <a:r>
                        <a:rPr lang="zh-CN" altLang="en-US" sz="1100" b="0" i="0" u="none" strike="noStrike" dirty="0">
                          <a:solidFill>
                            <a:srgbClr val="000000"/>
                          </a:solidFill>
                          <a:effectLst/>
                          <a:latin typeface="+mn-lt"/>
                          <a:ea typeface="+mn-ea"/>
                          <a:cs typeface="+mn-ea"/>
                          <a:sym typeface="+mn-lt"/>
                        </a:rPr>
                        <a:t>万方</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mn-lt"/>
                          <a:ea typeface="+mn-ea"/>
                          <a:cs typeface="+mn-ea"/>
                          <a:sym typeface="+mn-lt"/>
                        </a:rPr>
                        <a:t>13.0</a:t>
                      </a:r>
                      <a:r>
                        <a:rPr lang="zh-CN" altLang="en-US" sz="1100" b="0" i="0" u="none" strike="noStrike" dirty="0">
                          <a:solidFill>
                            <a:srgbClr val="000000"/>
                          </a:solidFill>
                          <a:effectLst/>
                          <a:latin typeface="+mn-lt"/>
                          <a:ea typeface="+mn-ea"/>
                          <a:cs typeface="+mn-ea"/>
                          <a:sym typeface="+mn-lt"/>
                        </a:rPr>
                        <a:t>万㎡</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tx1"/>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rgbClr val="000000"/>
                          </a:solidFill>
                          <a:effectLst/>
                          <a:latin typeface="+mn-lt"/>
                          <a:ea typeface="+mn-ea"/>
                          <a:cs typeface="+mn-ea"/>
                          <a:sym typeface="+mn-lt"/>
                        </a:rPr>
                        <a:t>27.3</a:t>
                      </a:r>
                      <a:r>
                        <a:rPr lang="zh-CN" altLang="en-US" sz="1100" b="0" i="0" u="none" strike="noStrike" dirty="0">
                          <a:solidFill>
                            <a:srgbClr val="000000"/>
                          </a:solidFill>
                          <a:effectLst/>
                          <a:latin typeface="+mn-lt"/>
                          <a:ea typeface="+mn-ea"/>
                          <a:cs typeface="+mn-ea"/>
                          <a:sym typeface="+mn-lt"/>
                        </a:rPr>
                        <a:t>万㎡</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6"/>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容积率</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mn-lt"/>
                          <a:ea typeface="+mn-ea"/>
                          <a:cs typeface="+mn-ea"/>
                          <a:sym typeface="+mn-lt"/>
                        </a:rPr>
                        <a:t>2.3</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chemeClr val="accent1"/>
                          </a:solidFill>
                          <a:effectLst/>
                          <a:latin typeface="+mn-lt"/>
                          <a:ea typeface="+mn-ea"/>
                          <a:cs typeface="+mn-ea"/>
                          <a:sym typeface="+mn-lt"/>
                        </a:rPr>
                        <a:t>1.5</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chemeClr val="accent1"/>
                          </a:solidFill>
                          <a:effectLst/>
                          <a:latin typeface="+mn-lt"/>
                          <a:ea typeface="+mn-ea"/>
                          <a:cs typeface="+mn-ea"/>
                          <a:sym typeface="+mn-lt"/>
                        </a:rPr>
                        <a:t>1.01</a:t>
                      </a:r>
                    </a:p>
                  </a:txBody>
                  <a:tcPr marL="674" marR="674" marT="674" marB="0" anchor="ctr">
                    <a:lnL w="6350" cap="flat" cmpd="sng" algn="ctr">
                      <a:solidFill>
                        <a:schemeClr val="tx1"/>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100" b="0" i="0" u="none" strike="noStrike" dirty="0">
                          <a:solidFill>
                            <a:srgbClr val="000000"/>
                          </a:solidFill>
                          <a:effectLst/>
                          <a:latin typeface="+mn-lt"/>
                          <a:ea typeface="+mn-ea"/>
                          <a:cs typeface="+mn-ea"/>
                          <a:sym typeface="+mn-lt"/>
                        </a:rPr>
                        <a:t>2.1</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7"/>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物业类型</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lt"/>
                          <a:ea typeface="+mn-ea"/>
                          <a:cs typeface="+mn-ea"/>
                          <a:sym typeface="+mn-lt"/>
                        </a:rPr>
                        <a:t>高层、洋房</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rtl="0" fontAlgn="ctr"/>
                      <a:r>
                        <a:rPr lang="en-US" altLang="zh-CN" sz="1100" b="0" i="0" u="none" strike="noStrike" dirty="0">
                          <a:solidFill>
                            <a:schemeClr val="accent1"/>
                          </a:solidFill>
                          <a:effectLst/>
                          <a:latin typeface="+mn-lt"/>
                          <a:ea typeface="+mn-ea"/>
                          <a:cs typeface="+mn-ea"/>
                          <a:sym typeface="+mn-lt"/>
                        </a:rPr>
                        <a:t>11F</a:t>
                      </a:r>
                      <a:r>
                        <a:rPr lang="zh-CN" altLang="en-US" sz="1100" b="0" i="0" u="none" strike="noStrike" dirty="0">
                          <a:solidFill>
                            <a:schemeClr val="accent1"/>
                          </a:solidFill>
                          <a:effectLst/>
                          <a:latin typeface="+mn-lt"/>
                          <a:ea typeface="+mn-ea"/>
                          <a:cs typeface="+mn-ea"/>
                          <a:sym typeface="+mn-lt"/>
                        </a:rPr>
                        <a:t>小高、联排</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chemeClr val="accent1"/>
                          </a:solidFill>
                          <a:effectLst/>
                          <a:latin typeface="+mn-lt"/>
                          <a:ea typeface="+mn-ea"/>
                          <a:cs typeface="+mn-ea"/>
                          <a:sym typeface="+mn-lt"/>
                        </a:rPr>
                        <a:t>8F</a:t>
                      </a:r>
                      <a:r>
                        <a:rPr lang="zh-CN" altLang="en-US" sz="1100" b="0" i="0" u="none" strike="noStrike" dirty="0">
                          <a:solidFill>
                            <a:schemeClr val="accent1"/>
                          </a:solidFill>
                          <a:effectLst/>
                          <a:latin typeface="+mn-lt"/>
                          <a:ea typeface="+mn-ea"/>
                          <a:cs typeface="+mn-ea"/>
                          <a:sym typeface="+mn-lt"/>
                        </a:rPr>
                        <a:t>洋房、</a:t>
                      </a:r>
                      <a:r>
                        <a:rPr lang="en-US" altLang="zh-CN" sz="1100" b="0" i="0" u="none" strike="noStrike" dirty="0">
                          <a:solidFill>
                            <a:schemeClr val="accent1"/>
                          </a:solidFill>
                          <a:effectLst/>
                          <a:latin typeface="+mn-lt"/>
                          <a:ea typeface="+mn-ea"/>
                          <a:cs typeface="+mn-ea"/>
                          <a:sym typeface="+mn-lt"/>
                        </a:rPr>
                        <a:t>4F</a:t>
                      </a:r>
                      <a:r>
                        <a:rPr lang="zh-CN" altLang="en-US" sz="1100" b="0" i="0" u="none" strike="noStrike" dirty="0">
                          <a:solidFill>
                            <a:schemeClr val="accent1"/>
                          </a:solidFill>
                          <a:effectLst/>
                          <a:latin typeface="+mn-lt"/>
                          <a:ea typeface="+mn-ea"/>
                          <a:cs typeface="+mn-ea"/>
                          <a:sym typeface="+mn-lt"/>
                        </a:rPr>
                        <a:t>叠加、联排</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mn-lt"/>
                          <a:ea typeface="+mn-ea"/>
                          <a:cs typeface="+mn-ea"/>
                          <a:sym typeface="+mn-lt"/>
                        </a:rPr>
                        <a:t>高层</a:t>
                      </a:r>
                      <a:r>
                        <a:rPr lang="en-US" altLang="zh-CN" sz="1100" b="0" i="0" u="none" strike="noStrike" dirty="0">
                          <a:solidFill>
                            <a:srgbClr val="000000"/>
                          </a:solidFill>
                          <a:effectLst/>
                          <a:latin typeface="+mn-lt"/>
                          <a:ea typeface="+mn-ea"/>
                          <a:cs typeface="+mn-ea"/>
                          <a:sym typeface="+mn-lt"/>
                        </a:rPr>
                        <a:t>18F</a:t>
                      </a:r>
                      <a:r>
                        <a:rPr lang="zh-CN" altLang="en-US" sz="1100" b="0" i="0" u="none" strike="noStrike" dirty="0">
                          <a:solidFill>
                            <a:srgbClr val="000000"/>
                          </a:solidFill>
                          <a:effectLst/>
                          <a:latin typeface="+mn-lt"/>
                          <a:ea typeface="+mn-ea"/>
                          <a:cs typeface="+mn-ea"/>
                          <a:sym typeface="+mn-lt"/>
                        </a:rPr>
                        <a:t>，叠加</a:t>
                      </a:r>
                      <a:r>
                        <a:rPr lang="en-US" altLang="zh-CN" sz="1100" b="0" i="0" u="none" strike="noStrike" dirty="0">
                          <a:solidFill>
                            <a:srgbClr val="000000"/>
                          </a:solidFill>
                          <a:effectLst/>
                          <a:latin typeface="+mn-lt"/>
                          <a:ea typeface="+mn-ea"/>
                          <a:cs typeface="+mn-ea"/>
                          <a:sym typeface="+mn-lt"/>
                        </a:rPr>
                        <a:t>4F</a:t>
                      </a:r>
                      <a:r>
                        <a:rPr lang="zh-CN" altLang="en-US" sz="1100" b="0" i="0" u="none" strike="noStrike" dirty="0">
                          <a:solidFill>
                            <a:srgbClr val="000000"/>
                          </a:solidFill>
                          <a:effectLst/>
                          <a:latin typeface="+mn-lt"/>
                          <a:ea typeface="+mn-ea"/>
                          <a:cs typeface="+mn-ea"/>
                          <a:sym typeface="+mn-lt"/>
                        </a:rPr>
                        <a:t>、</a:t>
                      </a:r>
                      <a:r>
                        <a:rPr lang="en-US" altLang="zh-CN" sz="1100" b="0" i="0" u="none" strike="noStrike" dirty="0">
                          <a:solidFill>
                            <a:srgbClr val="000000"/>
                          </a:solidFill>
                          <a:effectLst/>
                          <a:latin typeface="+mn-lt"/>
                          <a:ea typeface="+mn-ea"/>
                          <a:cs typeface="+mn-ea"/>
                          <a:sym typeface="+mn-lt"/>
                        </a:rPr>
                        <a:t>6F</a:t>
                      </a:r>
                      <a:endParaRPr lang="zh-CN" altLang="en-US"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r h="623110">
                <a:tc>
                  <a:txBody>
                    <a:bodyPr/>
                    <a:lstStyle/>
                    <a:p>
                      <a:pPr algn="ctr" rtl="0" fontAlgn="ctr"/>
                      <a:r>
                        <a:rPr lang="zh-CN" altLang="en-US" sz="1100" b="1" i="0" u="none" strike="noStrike" dirty="0">
                          <a:solidFill>
                            <a:srgbClr val="000000"/>
                          </a:solidFill>
                          <a:effectLst/>
                          <a:latin typeface="+mn-lt"/>
                          <a:ea typeface="+mn-ea"/>
                          <a:cs typeface="+mn-ea"/>
                          <a:sym typeface="+mn-lt"/>
                        </a:rPr>
                        <a:t>主力户型</a:t>
                      </a: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高层</a:t>
                      </a:r>
                      <a:r>
                        <a:rPr lang="en-US" altLang="zh-CN" sz="1100" b="0" i="0" u="none" strike="noStrike" kern="1200" dirty="0">
                          <a:solidFill>
                            <a:srgbClr val="000000"/>
                          </a:solidFill>
                          <a:effectLst/>
                          <a:latin typeface="+mn-lt"/>
                          <a:ea typeface="+mn-ea"/>
                          <a:cs typeface="+mn-ea"/>
                          <a:sym typeface="+mn-lt"/>
                        </a:rPr>
                        <a:t>89-140</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小高</a:t>
                      </a:r>
                      <a:r>
                        <a:rPr lang="en-US" altLang="zh-CN" sz="1100" b="0" i="0" u="none" strike="noStrike" kern="1200" dirty="0">
                          <a:solidFill>
                            <a:srgbClr val="000000"/>
                          </a:solidFill>
                          <a:effectLst/>
                          <a:latin typeface="+mn-lt"/>
                          <a:ea typeface="+mn-ea"/>
                          <a:cs typeface="+mn-ea"/>
                          <a:sym typeface="+mn-lt"/>
                        </a:rPr>
                        <a:t>95-120</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联排</a:t>
                      </a:r>
                      <a:r>
                        <a:rPr lang="en-US" altLang="zh-CN" sz="1100" b="0" i="0" u="none" strike="noStrike" kern="1200" dirty="0">
                          <a:solidFill>
                            <a:srgbClr val="000000"/>
                          </a:solidFill>
                          <a:effectLst/>
                          <a:latin typeface="+mn-lt"/>
                          <a:ea typeface="+mn-ea"/>
                          <a:cs typeface="+mn-ea"/>
                          <a:sym typeface="+mn-lt"/>
                        </a:rPr>
                        <a:t>126-165</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洋房</a:t>
                      </a:r>
                      <a:r>
                        <a:rPr lang="en-US" altLang="zh-CN" sz="1100" b="0" i="0" u="none" strike="noStrike" kern="1200" dirty="0">
                          <a:solidFill>
                            <a:srgbClr val="000000"/>
                          </a:solidFill>
                          <a:effectLst/>
                          <a:latin typeface="+mn-lt"/>
                          <a:ea typeface="+mn-ea"/>
                          <a:cs typeface="+mn-ea"/>
                          <a:sym typeface="+mn-lt"/>
                        </a:rPr>
                        <a:t>95-122</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叠加</a:t>
                      </a:r>
                      <a:r>
                        <a:rPr lang="en-US" altLang="zh-CN" sz="1100" b="0" i="0" u="none" strike="noStrike" kern="1200" dirty="0">
                          <a:solidFill>
                            <a:srgbClr val="000000"/>
                          </a:solidFill>
                          <a:effectLst/>
                          <a:latin typeface="+mn-lt"/>
                          <a:ea typeface="+mn-ea"/>
                          <a:cs typeface="+mn-ea"/>
                          <a:sym typeface="+mn-lt"/>
                        </a:rPr>
                        <a:t>135-145</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联排</a:t>
                      </a:r>
                      <a:r>
                        <a:rPr lang="en-US" altLang="zh-CN" sz="1100" b="0" i="0" u="none" strike="noStrike" kern="1200" dirty="0">
                          <a:solidFill>
                            <a:srgbClr val="000000"/>
                          </a:solidFill>
                          <a:effectLst/>
                          <a:latin typeface="+mn-lt"/>
                          <a:ea typeface="+mn-ea"/>
                          <a:cs typeface="+mn-ea"/>
                          <a:sym typeface="+mn-lt"/>
                        </a:rPr>
                        <a:t>132-195</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txBody>
                  <a:tcPr marL="674" marR="674" marT="674" marB="0" anchor="ctr">
                    <a:lnL w="6350" cap="flat" cmpd="sng" algn="ctr">
                      <a:solidFill>
                        <a:schemeClr val="tx1"/>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高层</a:t>
                      </a:r>
                      <a:r>
                        <a:rPr lang="en-US" altLang="zh-CN" sz="1100" b="0" i="0" u="none" strike="noStrike" kern="1200" dirty="0">
                          <a:solidFill>
                            <a:srgbClr val="000000"/>
                          </a:solidFill>
                          <a:effectLst/>
                          <a:latin typeface="+mn-lt"/>
                          <a:ea typeface="+mn-ea"/>
                          <a:cs typeface="+mn-ea"/>
                          <a:sym typeface="+mn-lt"/>
                        </a:rPr>
                        <a:t>90-120</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mn-lt"/>
                          <a:ea typeface="+mn-ea"/>
                          <a:cs typeface="+mn-ea"/>
                          <a:sym typeface="+mn-lt"/>
                        </a:rPr>
                        <a:t>6F</a:t>
                      </a:r>
                      <a:r>
                        <a:rPr lang="zh-CN" altLang="en-US" sz="1100" b="0" i="0" u="none" strike="noStrike" kern="1200" dirty="0">
                          <a:solidFill>
                            <a:srgbClr val="000000"/>
                          </a:solidFill>
                          <a:effectLst/>
                          <a:latin typeface="+mn-lt"/>
                          <a:ea typeface="+mn-ea"/>
                          <a:cs typeface="+mn-ea"/>
                          <a:sym typeface="+mn-lt"/>
                        </a:rPr>
                        <a:t>叠加</a:t>
                      </a:r>
                      <a:r>
                        <a:rPr lang="en-US" altLang="zh-CN" sz="1100" b="0" i="0" u="none" strike="noStrike" kern="1200" dirty="0">
                          <a:solidFill>
                            <a:srgbClr val="000000"/>
                          </a:solidFill>
                          <a:effectLst/>
                          <a:latin typeface="+mn-lt"/>
                          <a:ea typeface="+mn-ea"/>
                          <a:cs typeface="+mn-ea"/>
                          <a:sym typeface="+mn-lt"/>
                        </a:rPr>
                        <a:t>90-122</a:t>
                      </a:r>
                      <a:r>
                        <a:rPr lang="zh-CN" altLang="en-US" sz="1100" b="0" i="0" u="none" strike="noStrike" kern="1200" dirty="0">
                          <a:solidFill>
                            <a:srgbClr val="000000"/>
                          </a:solidFill>
                          <a:effectLst/>
                          <a:latin typeface="+mn-lt"/>
                          <a:ea typeface="+mn-ea"/>
                          <a:cs typeface="+mn-ea"/>
                          <a:sym typeface="+mn-lt"/>
                        </a:rPr>
                        <a:t>㎡</a:t>
                      </a:r>
                      <a:endParaRPr lang="en-US" altLang="zh-CN" sz="1100" b="0" i="0" u="none" strike="noStrike" kern="1200" dirty="0">
                        <a:solidFill>
                          <a:srgbClr val="000000"/>
                        </a:solidFill>
                        <a:effectLst/>
                        <a:latin typeface="+mn-lt"/>
                        <a:ea typeface="+mn-ea"/>
                        <a:cs typeface="+mn-ea"/>
                        <a:sym typeface="+mn-lt"/>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mn-lt"/>
                          <a:ea typeface="+mn-ea"/>
                          <a:cs typeface="+mn-ea"/>
                          <a:sym typeface="+mn-lt"/>
                        </a:rPr>
                        <a:t>4F</a:t>
                      </a:r>
                      <a:r>
                        <a:rPr lang="zh-CN" altLang="en-US" sz="1100" b="0" i="0" u="none" strike="noStrike" kern="1200" dirty="0">
                          <a:solidFill>
                            <a:srgbClr val="000000"/>
                          </a:solidFill>
                          <a:effectLst/>
                          <a:latin typeface="+mn-lt"/>
                          <a:ea typeface="+mn-ea"/>
                          <a:cs typeface="+mn-ea"/>
                          <a:sym typeface="+mn-lt"/>
                        </a:rPr>
                        <a:t>叠加</a:t>
                      </a:r>
                      <a:r>
                        <a:rPr lang="en-US" altLang="zh-CN" sz="1100" b="0" i="0" u="none" strike="noStrike" kern="1200" dirty="0">
                          <a:solidFill>
                            <a:srgbClr val="000000"/>
                          </a:solidFill>
                          <a:effectLst/>
                          <a:latin typeface="+mn-lt"/>
                          <a:ea typeface="+mn-ea"/>
                          <a:cs typeface="+mn-ea"/>
                          <a:sym typeface="+mn-lt"/>
                        </a:rPr>
                        <a:t>125-136</a:t>
                      </a:r>
                      <a:r>
                        <a:rPr lang="zh-CN" altLang="en-US" sz="1100" b="0" i="0" u="none" strike="noStrike" kern="1200" dirty="0">
                          <a:solidFill>
                            <a:srgbClr val="000000"/>
                          </a:solidFill>
                          <a:effectLst/>
                          <a:latin typeface="+mn-lt"/>
                          <a:ea typeface="+mn-ea"/>
                          <a:cs typeface="+mn-ea"/>
                          <a:sym typeface="+mn-lt"/>
                        </a:rPr>
                        <a:t>㎡</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9"/>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总户数</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rtl="0" fontAlgn="ctr"/>
                      <a:r>
                        <a:rPr lang="en-US" altLang="zh-CN" sz="1100" u="none" strike="noStrike" dirty="0">
                          <a:effectLst/>
                          <a:latin typeface="+mn-lt"/>
                          <a:ea typeface="+mn-ea"/>
                          <a:cs typeface="+mn-ea"/>
                          <a:sym typeface="+mn-lt"/>
                        </a:rPr>
                        <a:t>1975</a:t>
                      </a:r>
                      <a:r>
                        <a:rPr lang="zh-CN" altLang="en-US" sz="1100" u="none" strike="noStrike" dirty="0">
                          <a:effectLst/>
                          <a:latin typeface="+mn-lt"/>
                          <a:ea typeface="+mn-ea"/>
                          <a:cs typeface="+mn-ea"/>
                          <a:sym typeface="+mn-lt"/>
                        </a:rPr>
                        <a:t>套</a:t>
                      </a:r>
                      <a:endParaRPr lang="en-US" altLang="zh-CN" sz="1100" u="none" strike="noStrike" dirty="0">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rtl="0" fontAlgn="ctr"/>
                      <a:r>
                        <a:rPr lang="en-US" altLang="zh-CN" sz="1100" u="none" strike="noStrike" dirty="0">
                          <a:effectLst/>
                          <a:latin typeface="+mn-lt"/>
                          <a:ea typeface="+mn-ea"/>
                          <a:cs typeface="+mn-ea"/>
                          <a:sym typeface="+mn-lt"/>
                        </a:rPr>
                        <a:t>524</a:t>
                      </a:r>
                      <a:r>
                        <a:rPr lang="zh-CN" altLang="en-US" sz="1100" u="none" strike="noStrike" dirty="0">
                          <a:effectLst/>
                          <a:latin typeface="+mn-lt"/>
                          <a:ea typeface="+mn-ea"/>
                          <a:cs typeface="+mn-ea"/>
                          <a:sym typeface="+mn-lt"/>
                        </a:rPr>
                        <a:t>套</a:t>
                      </a:r>
                      <a:endParaRPr lang="en-US" altLang="zh-CN" sz="1100" u="none" strike="noStrike" dirty="0">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u="none" strike="noStrike" dirty="0">
                          <a:effectLst/>
                          <a:latin typeface="+mn-lt"/>
                          <a:ea typeface="+mn-ea"/>
                          <a:cs typeface="+mn-ea"/>
                          <a:sym typeface="+mn-lt"/>
                        </a:rPr>
                        <a:t>496</a:t>
                      </a:r>
                      <a:r>
                        <a:rPr lang="zh-CN" altLang="en-US" sz="1100" u="none" strike="noStrike" dirty="0">
                          <a:effectLst/>
                          <a:latin typeface="+mn-lt"/>
                          <a:ea typeface="+mn-ea"/>
                          <a:cs typeface="+mn-ea"/>
                          <a:sym typeface="+mn-lt"/>
                        </a:rPr>
                        <a:t>套</a:t>
                      </a:r>
                      <a:endParaRPr lang="en-US" altLang="zh-CN" sz="1100" u="none" strike="noStrike" dirty="0">
                        <a:effectLst/>
                        <a:latin typeface="+mn-lt"/>
                        <a:ea typeface="+mn-ea"/>
                        <a:cs typeface="+mn-ea"/>
                        <a:sym typeface="+mn-lt"/>
                      </a:endParaRPr>
                    </a:p>
                  </a:txBody>
                  <a:tcPr marL="674" marR="674" marT="674" marB="0" anchor="ctr">
                    <a:lnL w="6350" cap="flat" cmpd="sng" algn="ctr">
                      <a:solidFill>
                        <a:schemeClr val="tx1"/>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rtl="0" fontAlgn="ctr"/>
                      <a:r>
                        <a:rPr lang="en-US" altLang="zh-CN" sz="1100" b="0" i="0" u="none" strike="noStrike" dirty="0">
                          <a:solidFill>
                            <a:srgbClr val="000000"/>
                          </a:solidFill>
                          <a:effectLst/>
                          <a:latin typeface="+mn-lt"/>
                          <a:ea typeface="+mn-ea"/>
                          <a:cs typeface="+mn-ea"/>
                          <a:sym typeface="+mn-lt"/>
                        </a:rPr>
                        <a:t>956</a:t>
                      </a:r>
                      <a:r>
                        <a:rPr lang="zh-CN" altLang="en-US" sz="1100" b="0" i="0" u="none" strike="noStrike" dirty="0">
                          <a:solidFill>
                            <a:srgbClr val="000000"/>
                          </a:solidFill>
                          <a:effectLst/>
                          <a:latin typeface="+mn-lt"/>
                          <a:ea typeface="+mn-ea"/>
                          <a:cs typeface="+mn-ea"/>
                          <a:sym typeface="+mn-lt"/>
                        </a:rPr>
                        <a:t>套（一期地块可售）</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0"/>
                  </a:ext>
                </a:extLst>
              </a:tr>
              <a:tr h="300701">
                <a:tc>
                  <a:txBody>
                    <a:bodyPr/>
                    <a:lstStyle/>
                    <a:p>
                      <a:pPr algn="ctr" rtl="0" fontAlgn="ctr"/>
                      <a:r>
                        <a:rPr lang="zh-CN" altLang="en-US" sz="1100" b="1" i="0" u="none" strike="noStrike">
                          <a:solidFill>
                            <a:srgbClr val="000000"/>
                          </a:solidFill>
                          <a:effectLst/>
                          <a:latin typeface="+mn-lt"/>
                          <a:ea typeface="+mn-ea"/>
                          <a:cs typeface="+mn-ea"/>
                          <a:sym typeface="+mn-lt"/>
                        </a:rPr>
                        <a:t>成交均价</a:t>
                      </a:r>
                      <a:endParaRPr lang="zh-CN" altLang="en-US" sz="1100" b="1" i="0" u="none" strike="noStrike" dirty="0">
                        <a:solidFill>
                          <a:srgbClr val="000000"/>
                        </a:solidFill>
                        <a:effectLst/>
                        <a:latin typeface="+mn-lt"/>
                        <a:ea typeface="+mn-ea"/>
                        <a:cs typeface="+mn-ea"/>
                        <a:sym typeface="+mn-lt"/>
                      </a:endParaRP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联动价</a:t>
                      </a:r>
                      <a:r>
                        <a:rPr lang="en-US" altLang="zh-CN" sz="1100" b="0" i="0" u="none" strike="noStrike" kern="1200" dirty="0">
                          <a:solidFill>
                            <a:srgbClr val="000000"/>
                          </a:solidFill>
                          <a:effectLst/>
                          <a:latin typeface="+mn-lt"/>
                          <a:ea typeface="+mn-ea"/>
                          <a:cs typeface="+mn-ea"/>
                          <a:sym typeface="+mn-lt"/>
                        </a:rPr>
                        <a:t>51100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小高</a:t>
                      </a:r>
                      <a:r>
                        <a:rPr lang="en-US" altLang="zh-CN" sz="1100" b="0" i="0" u="none" strike="noStrike" kern="1200" dirty="0">
                          <a:solidFill>
                            <a:srgbClr val="000000"/>
                          </a:solidFill>
                          <a:effectLst/>
                          <a:latin typeface="+mn-lt"/>
                          <a:ea typeface="+mn-ea"/>
                          <a:cs typeface="+mn-ea"/>
                          <a:sym typeface="+mn-lt"/>
                        </a:rPr>
                        <a:t>44700</a:t>
                      </a:r>
                      <a:r>
                        <a:rPr lang="zh-CN" altLang="en-US" sz="1100" b="0" i="0" u="none" strike="noStrike" kern="1200" dirty="0">
                          <a:solidFill>
                            <a:srgbClr val="000000"/>
                          </a:solidFill>
                          <a:effectLst/>
                          <a:latin typeface="+mn-lt"/>
                          <a:ea typeface="+mn-ea"/>
                          <a:cs typeface="+mn-ea"/>
                          <a:sym typeface="+mn-lt"/>
                        </a:rPr>
                        <a:t>，联排</a:t>
                      </a:r>
                      <a:r>
                        <a:rPr lang="en-US" altLang="zh-CN" sz="1100" b="0" i="0" u="none" strike="noStrike" kern="1200" dirty="0">
                          <a:solidFill>
                            <a:srgbClr val="000000"/>
                          </a:solidFill>
                          <a:effectLst/>
                          <a:latin typeface="+mn-lt"/>
                          <a:ea typeface="+mn-ea"/>
                          <a:cs typeface="+mn-ea"/>
                          <a:sym typeface="+mn-lt"/>
                        </a:rPr>
                        <a:t>70000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洋房</a:t>
                      </a:r>
                      <a:r>
                        <a:rPr lang="en-US" altLang="zh-CN" sz="1100" b="0" i="0" u="none" strike="noStrike" kern="1200" dirty="0">
                          <a:solidFill>
                            <a:srgbClr val="000000"/>
                          </a:solidFill>
                          <a:effectLst/>
                          <a:latin typeface="+mn-lt"/>
                          <a:ea typeface="+mn-ea"/>
                          <a:cs typeface="+mn-ea"/>
                          <a:sym typeface="+mn-lt"/>
                        </a:rPr>
                        <a:t>45000</a:t>
                      </a:r>
                      <a:r>
                        <a:rPr lang="zh-CN" altLang="en-US" sz="1100" b="0" i="0" u="none" strike="noStrike" kern="1200" dirty="0">
                          <a:solidFill>
                            <a:srgbClr val="000000"/>
                          </a:solidFill>
                          <a:effectLst/>
                          <a:latin typeface="+mn-lt"/>
                          <a:ea typeface="+mn-ea"/>
                          <a:cs typeface="+mn-ea"/>
                          <a:sym typeface="+mn-lt"/>
                        </a:rPr>
                        <a:t>，叠加</a:t>
                      </a:r>
                      <a:r>
                        <a:rPr lang="en-US" altLang="zh-CN" sz="1100" b="0" i="0" u="none" strike="noStrike" kern="1200" dirty="0">
                          <a:solidFill>
                            <a:srgbClr val="000000"/>
                          </a:solidFill>
                          <a:effectLst/>
                          <a:latin typeface="+mn-lt"/>
                          <a:ea typeface="+mn-ea"/>
                          <a:cs typeface="+mn-ea"/>
                          <a:sym typeface="+mn-lt"/>
                        </a:rPr>
                        <a:t>58000</a:t>
                      </a:r>
                      <a:r>
                        <a:rPr lang="zh-CN" altLang="en-US" sz="1100" b="0" i="0" u="none" strike="noStrike" kern="1200" dirty="0">
                          <a:solidFill>
                            <a:srgbClr val="000000"/>
                          </a:solidFill>
                          <a:effectLst/>
                          <a:latin typeface="+mn-lt"/>
                          <a:ea typeface="+mn-ea"/>
                          <a:cs typeface="+mn-ea"/>
                          <a:sym typeface="+mn-lt"/>
                        </a:rPr>
                        <a:t>，联排</a:t>
                      </a:r>
                      <a:r>
                        <a:rPr lang="en-US" altLang="zh-CN" sz="1100" b="0" i="0" u="none" strike="noStrike" kern="1200" dirty="0">
                          <a:solidFill>
                            <a:srgbClr val="000000"/>
                          </a:solidFill>
                          <a:effectLst/>
                          <a:latin typeface="+mn-lt"/>
                          <a:ea typeface="+mn-ea"/>
                          <a:cs typeface="+mn-ea"/>
                          <a:sym typeface="+mn-lt"/>
                        </a:rPr>
                        <a:t>73000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kern="1200" dirty="0">
                          <a:solidFill>
                            <a:srgbClr val="000000"/>
                          </a:solidFill>
                          <a:effectLst/>
                          <a:latin typeface="+mn-lt"/>
                          <a:ea typeface="+mn-ea"/>
                          <a:cs typeface="+mn-ea"/>
                          <a:sym typeface="+mn-lt"/>
                        </a:rPr>
                        <a:t>高层</a:t>
                      </a:r>
                      <a:r>
                        <a:rPr lang="en-US" altLang="zh-CN" sz="1100" b="0" i="0" u="none" strike="noStrike" kern="1200" dirty="0">
                          <a:solidFill>
                            <a:srgbClr val="000000"/>
                          </a:solidFill>
                          <a:effectLst/>
                          <a:latin typeface="+mn-lt"/>
                          <a:ea typeface="+mn-ea"/>
                          <a:cs typeface="+mn-ea"/>
                          <a:sym typeface="+mn-lt"/>
                        </a:rPr>
                        <a:t>45000</a:t>
                      </a:r>
                      <a:r>
                        <a:rPr lang="zh-CN" altLang="en-US" sz="1100" b="0" i="0" u="none" strike="noStrike" kern="1200" dirty="0">
                          <a:solidFill>
                            <a:srgbClr val="000000"/>
                          </a:solidFill>
                          <a:effectLst/>
                          <a:latin typeface="+mn-lt"/>
                          <a:ea typeface="+mn-ea"/>
                          <a:cs typeface="+mn-ea"/>
                          <a:sym typeface="+mn-lt"/>
                        </a:rPr>
                        <a:t>，叠加</a:t>
                      </a:r>
                      <a:r>
                        <a:rPr lang="en-US" altLang="zh-CN" sz="1100" b="0" i="0" u="none" strike="noStrike" kern="1200" dirty="0">
                          <a:solidFill>
                            <a:srgbClr val="000000"/>
                          </a:solidFill>
                          <a:effectLst/>
                          <a:latin typeface="+mn-lt"/>
                          <a:ea typeface="+mn-ea"/>
                          <a:cs typeface="+mn-ea"/>
                          <a:sym typeface="+mn-lt"/>
                        </a:rPr>
                        <a:t>59000</a:t>
                      </a: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2"/>
                  </a:ext>
                </a:extLst>
              </a:tr>
              <a:tr h="300701">
                <a:tc>
                  <a:txBody>
                    <a:bodyPr/>
                    <a:lstStyle/>
                    <a:p>
                      <a:pPr algn="ctr" rtl="0" fontAlgn="ctr"/>
                      <a:r>
                        <a:rPr lang="zh-CN" altLang="en-US" sz="1100" b="1" i="0" u="none" strike="noStrike" dirty="0">
                          <a:solidFill>
                            <a:srgbClr val="000000"/>
                          </a:solidFill>
                          <a:effectLst/>
                          <a:latin typeface="+mn-lt"/>
                          <a:ea typeface="+mn-ea"/>
                          <a:cs typeface="+mn-ea"/>
                          <a:sym typeface="+mn-lt"/>
                        </a:rPr>
                        <a:t>精装成本</a:t>
                      </a:r>
                    </a:p>
                  </a:txBody>
                  <a:tcPr marL="674" marR="674" marT="674" marB="0" anchor="ctr">
                    <a:lnL w="190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mn-lt"/>
                          <a:ea typeface="+mn-ea"/>
                          <a:cs typeface="+mn-ea"/>
                          <a:sym typeface="+mn-lt"/>
                        </a:rPr>
                        <a:t>精装</a:t>
                      </a:r>
                      <a:r>
                        <a:rPr lang="en-US" altLang="zh-CN" sz="1100" b="0" i="0" u="none" strike="noStrike" dirty="0">
                          <a:solidFill>
                            <a:srgbClr val="000000"/>
                          </a:solidFill>
                          <a:effectLst/>
                          <a:latin typeface="+mn-lt"/>
                          <a:ea typeface="+mn-ea"/>
                          <a:cs typeface="+mn-ea"/>
                          <a:sym typeface="+mn-lt"/>
                        </a:rPr>
                        <a:t>2500</a:t>
                      </a:r>
                      <a:endParaRPr lang="zh-CN" altLang="en-US"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lt"/>
                          <a:ea typeface="+mn-ea"/>
                          <a:cs typeface="+mn-ea"/>
                          <a:sym typeface="+mn-lt"/>
                        </a:rPr>
                        <a:t>高层</a:t>
                      </a:r>
                      <a:r>
                        <a:rPr lang="en-US" altLang="zh-CN" sz="1100" b="0" i="0" u="none" strike="noStrike" dirty="0">
                          <a:solidFill>
                            <a:srgbClr val="000000"/>
                          </a:solidFill>
                          <a:effectLst/>
                          <a:latin typeface="+mn-lt"/>
                          <a:ea typeface="+mn-ea"/>
                          <a:cs typeface="+mn-ea"/>
                          <a:sym typeface="+mn-lt"/>
                        </a:rPr>
                        <a:t>2500</a:t>
                      </a:r>
                      <a:r>
                        <a:rPr lang="zh-CN" altLang="en-US" sz="1100" b="0" i="0" u="none" strike="noStrike" dirty="0">
                          <a:solidFill>
                            <a:srgbClr val="000000"/>
                          </a:solidFill>
                          <a:effectLst/>
                          <a:latin typeface="+mn-lt"/>
                          <a:ea typeface="+mn-ea"/>
                          <a:cs typeface="+mn-ea"/>
                          <a:sym typeface="+mn-lt"/>
                        </a:rPr>
                        <a:t>，联排毛坯</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zh-CN" altLang="en-US" sz="1100" b="0" i="0" u="none" strike="noStrike" dirty="0">
                          <a:solidFill>
                            <a:srgbClr val="000000"/>
                          </a:solidFill>
                          <a:effectLst/>
                          <a:latin typeface="+mn-lt"/>
                          <a:ea typeface="+mn-ea"/>
                          <a:cs typeface="+mn-ea"/>
                          <a:sym typeface="+mn-lt"/>
                        </a:rPr>
                        <a:t>洋房</a:t>
                      </a:r>
                      <a:r>
                        <a:rPr lang="en-US" altLang="zh-CN" sz="1100" b="0" i="0" u="none" strike="noStrike" dirty="0">
                          <a:solidFill>
                            <a:srgbClr val="000000"/>
                          </a:solidFill>
                          <a:effectLst/>
                          <a:latin typeface="+mn-lt"/>
                          <a:ea typeface="+mn-ea"/>
                          <a:cs typeface="+mn-ea"/>
                          <a:sym typeface="+mn-lt"/>
                        </a:rPr>
                        <a:t>2500</a:t>
                      </a:r>
                      <a:r>
                        <a:rPr lang="zh-CN" altLang="en-US" sz="1100" b="0" i="0" u="none" strike="noStrike" dirty="0">
                          <a:solidFill>
                            <a:srgbClr val="000000"/>
                          </a:solidFill>
                          <a:effectLst/>
                          <a:latin typeface="+mn-lt"/>
                          <a:ea typeface="+mn-ea"/>
                          <a:cs typeface="+mn-ea"/>
                          <a:sym typeface="+mn-lt"/>
                        </a:rPr>
                        <a:t>，叠加</a:t>
                      </a:r>
                      <a:r>
                        <a:rPr lang="en-US" altLang="zh-CN" sz="1100" b="0" i="0" u="none" strike="noStrike" dirty="0">
                          <a:solidFill>
                            <a:srgbClr val="000000"/>
                          </a:solidFill>
                          <a:effectLst/>
                          <a:latin typeface="+mn-lt"/>
                          <a:ea typeface="+mn-ea"/>
                          <a:cs typeface="+mn-ea"/>
                          <a:sym typeface="+mn-lt"/>
                        </a:rPr>
                        <a:t>3000</a:t>
                      </a:r>
                      <a:r>
                        <a:rPr lang="zh-CN" altLang="en-US" sz="1100" b="0" i="0" u="none" strike="noStrike" dirty="0">
                          <a:solidFill>
                            <a:srgbClr val="000000"/>
                          </a:solidFill>
                          <a:effectLst/>
                          <a:latin typeface="+mn-lt"/>
                          <a:ea typeface="+mn-ea"/>
                          <a:cs typeface="+mn-ea"/>
                          <a:sym typeface="+mn-lt"/>
                        </a:rPr>
                        <a:t>，联排毛坯</a:t>
                      </a:r>
                      <a:endParaRPr lang="en-US" altLang="zh-CN"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mn-lt"/>
                          <a:ea typeface="+mn-ea"/>
                          <a:cs typeface="+mn-ea"/>
                          <a:sym typeface="+mn-lt"/>
                        </a:rPr>
                        <a:t>高层精装</a:t>
                      </a:r>
                      <a:r>
                        <a:rPr lang="en-US" altLang="zh-CN" sz="1100" b="0" i="0" u="none" strike="noStrike" dirty="0">
                          <a:solidFill>
                            <a:srgbClr val="000000"/>
                          </a:solidFill>
                          <a:effectLst/>
                          <a:latin typeface="+mn-lt"/>
                          <a:ea typeface="+mn-ea"/>
                          <a:cs typeface="+mn-ea"/>
                          <a:sym typeface="+mn-lt"/>
                        </a:rPr>
                        <a:t>2500</a:t>
                      </a:r>
                      <a:endParaRPr lang="zh-CN" altLang="en-US" sz="1100" b="0" i="0" u="none" strike="noStrike" dirty="0">
                        <a:solidFill>
                          <a:srgbClr val="000000"/>
                        </a:solidFill>
                        <a:effectLst/>
                        <a:latin typeface="+mn-lt"/>
                        <a:ea typeface="+mn-ea"/>
                        <a:cs typeface="+mn-ea"/>
                        <a:sym typeface="+mn-lt"/>
                      </a:endParaRPr>
                    </a:p>
                  </a:txBody>
                  <a:tcPr marL="674" marR="674" marT="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pic>
        <p:nvPicPr>
          <p:cNvPr id="11" name="图片 10">
            <a:extLst>
              <a:ext uri="{FF2B5EF4-FFF2-40B4-BE49-F238E27FC236}">
                <a16:creationId xmlns:a16="http://schemas.microsoft.com/office/drawing/2014/main" id="{CC6145EE-DF0E-49FE-8815-25BC60ADE69F}"/>
              </a:ext>
            </a:extLst>
          </p:cNvPr>
          <p:cNvPicPr>
            <a:picLocks noChangeAspect="1"/>
          </p:cNvPicPr>
          <p:nvPr/>
        </p:nvPicPr>
        <p:blipFill>
          <a:blip r:embed="rId3"/>
          <a:stretch>
            <a:fillRect/>
          </a:stretch>
        </p:blipFill>
        <p:spPr>
          <a:xfrm>
            <a:off x="9314394" y="1610227"/>
            <a:ext cx="1899538" cy="1127217"/>
          </a:xfrm>
          <a:prstGeom prst="rect">
            <a:avLst/>
          </a:prstGeom>
        </p:spPr>
      </p:pic>
      <p:pic>
        <p:nvPicPr>
          <p:cNvPr id="12" name="图片 11">
            <a:extLst>
              <a:ext uri="{FF2B5EF4-FFF2-40B4-BE49-F238E27FC236}">
                <a16:creationId xmlns:a16="http://schemas.microsoft.com/office/drawing/2014/main" id="{E4B5F723-B4C0-4989-9495-7C506B859E58}"/>
              </a:ext>
            </a:extLst>
          </p:cNvPr>
          <p:cNvPicPr>
            <a:picLocks noChangeAspect="1"/>
          </p:cNvPicPr>
          <p:nvPr/>
        </p:nvPicPr>
        <p:blipFill>
          <a:blip r:embed="rId4"/>
          <a:stretch>
            <a:fillRect/>
          </a:stretch>
        </p:blipFill>
        <p:spPr>
          <a:xfrm>
            <a:off x="2296173" y="1622437"/>
            <a:ext cx="1878696" cy="1127217"/>
          </a:xfrm>
          <a:prstGeom prst="rect">
            <a:avLst/>
          </a:prstGeom>
        </p:spPr>
      </p:pic>
      <p:pic>
        <p:nvPicPr>
          <p:cNvPr id="13" name="图片 12">
            <a:extLst>
              <a:ext uri="{FF2B5EF4-FFF2-40B4-BE49-F238E27FC236}">
                <a16:creationId xmlns:a16="http://schemas.microsoft.com/office/drawing/2014/main" id="{12A2FD29-FBA0-47DB-9649-DB29945F5BE3}"/>
              </a:ext>
            </a:extLst>
          </p:cNvPr>
          <p:cNvPicPr>
            <a:picLocks noChangeAspect="1"/>
          </p:cNvPicPr>
          <p:nvPr/>
        </p:nvPicPr>
        <p:blipFill rotWithShape="1">
          <a:blip r:embed="rId5"/>
          <a:srcRect l="12577" r="8950"/>
          <a:stretch/>
        </p:blipFill>
        <p:spPr>
          <a:xfrm>
            <a:off x="4759177" y="1622437"/>
            <a:ext cx="1769121" cy="1127217"/>
          </a:xfrm>
          <a:prstGeom prst="rect">
            <a:avLst/>
          </a:prstGeom>
        </p:spPr>
      </p:pic>
      <p:pic>
        <p:nvPicPr>
          <p:cNvPr id="14" name="图片 13">
            <a:extLst>
              <a:ext uri="{FF2B5EF4-FFF2-40B4-BE49-F238E27FC236}">
                <a16:creationId xmlns:a16="http://schemas.microsoft.com/office/drawing/2014/main" id="{354AE766-C604-446F-9B95-C92641B26E00}"/>
              </a:ext>
            </a:extLst>
          </p:cNvPr>
          <p:cNvPicPr>
            <a:picLocks noChangeAspect="1"/>
          </p:cNvPicPr>
          <p:nvPr/>
        </p:nvPicPr>
        <p:blipFill>
          <a:blip r:embed="rId6"/>
          <a:stretch>
            <a:fillRect/>
          </a:stretch>
        </p:blipFill>
        <p:spPr>
          <a:xfrm>
            <a:off x="6856004" y="1610227"/>
            <a:ext cx="2069138" cy="1127217"/>
          </a:xfrm>
          <a:prstGeom prst="rect">
            <a:avLst/>
          </a:prstGeom>
        </p:spPr>
      </p:pic>
    </p:spTree>
    <p:extLst>
      <p:ext uri="{BB962C8B-B14F-4D97-AF65-F5344CB8AC3E}">
        <p14:creationId xmlns:p14="http://schemas.microsoft.com/office/powerpoint/2010/main" val="221477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48F14-6438-4167-A0AC-DB490CF16FFF}"/>
              </a:ext>
            </a:extLst>
          </p:cNvPr>
          <p:cNvSpPr>
            <a:spLocks noGrp="1"/>
          </p:cNvSpPr>
          <p:nvPr>
            <p:ph type="title"/>
          </p:nvPr>
        </p:nvSpPr>
        <p:spPr>
          <a:xfrm>
            <a:off x="442385" y="42019"/>
            <a:ext cx="9048749" cy="581304"/>
          </a:xfrm>
        </p:spPr>
        <p:txBody>
          <a:bodyPr/>
          <a:lstStyle/>
          <a:p>
            <a:r>
              <a:rPr lang="en-US" altLang="zh-CN" sz="1600" dirty="0">
                <a:solidFill>
                  <a:srgbClr val="000000"/>
                </a:solidFill>
                <a:latin typeface="+mn-lt"/>
                <a:ea typeface="+mn-ea"/>
                <a:cs typeface="+mn-ea"/>
                <a:sym typeface="+mn-lt"/>
              </a:rPr>
              <a:t>2.7 </a:t>
            </a:r>
            <a:r>
              <a:rPr lang="zh-CN" altLang="en-US" sz="1600" dirty="0">
                <a:solidFill>
                  <a:srgbClr val="000000"/>
                </a:solidFill>
                <a:latin typeface="+mn-lt"/>
                <a:ea typeface="+mn-ea"/>
                <a:cs typeface="+mn-ea"/>
                <a:sym typeface="+mn-lt"/>
              </a:rPr>
              <a:t>一级竞品：招商时代潮派 </a:t>
            </a:r>
            <a:r>
              <a:rPr lang="en-US" altLang="zh-CN" sz="1600" dirty="0">
                <a:solidFill>
                  <a:srgbClr val="000000"/>
                </a:solidFill>
                <a:latin typeface="+mn-lt"/>
                <a:ea typeface="+mn-ea"/>
                <a:cs typeface="+mn-ea"/>
                <a:sym typeface="+mn-lt"/>
              </a:rPr>
              <a:t>—TOD</a:t>
            </a:r>
            <a:r>
              <a:rPr lang="zh-CN" altLang="en-US" sz="1600" dirty="0">
                <a:solidFill>
                  <a:srgbClr val="000000"/>
                </a:solidFill>
                <a:latin typeface="+mn-lt"/>
                <a:ea typeface="+mn-ea"/>
                <a:cs typeface="+mn-ea"/>
                <a:sym typeface="+mn-lt"/>
              </a:rPr>
              <a:t>综合体大盘项目，仅首开和二开时</a:t>
            </a:r>
            <a:r>
              <a:rPr lang="en-US" altLang="zh-CN" sz="1600" dirty="0">
                <a:solidFill>
                  <a:srgbClr val="000000"/>
                </a:solidFill>
                <a:latin typeface="+mn-lt"/>
                <a:ea typeface="+mn-ea"/>
                <a:cs typeface="+mn-ea"/>
                <a:sym typeface="+mn-lt"/>
              </a:rPr>
              <a:t>100%</a:t>
            </a:r>
            <a:r>
              <a:rPr lang="zh-CN" altLang="en-US" sz="1600" dirty="0">
                <a:solidFill>
                  <a:srgbClr val="000000"/>
                </a:solidFill>
                <a:latin typeface="+mn-lt"/>
                <a:ea typeface="+mn-ea"/>
                <a:cs typeface="+mn-ea"/>
                <a:sym typeface="+mn-lt"/>
              </a:rPr>
              <a:t>去化，之后开盘去化率快速下滑</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8CC3FD65-6241-487D-9D13-41B036A6E64E}"/>
              </a:ext>
            </a:extLst>
          </p:cNvPr>
          <p:cNvSpPr>
            <a:spLocks noGrp="1"/>
          </p:cNvSpPr>
          <p:nvPr>
            <p:ph idx="1"/>
          </p:nvPr>
        </p:nvSpPr>
        <p:spPr>
          <a:xfrm>
            <a:off x="609601" y="730796"/>
            <a:ext cx="10972800" cy="1031051"/>
          </a:xfrm>
        </p:spPr>
        <p:txBody>
          <a:bodyPr/>
          <a:lstStyle/>
          <a:p>
            <a:pPr lvl="0" eaLnBrk="1" fontAlgn="auto" hangingPunct="1">
              <a:spcBef>
                <a:spcPts val="600"/>
              </a:spcBef>
              <a:spcAft>
                <a:spcPts val="0"/>
              </a:spcAft>
              <a:buSzTx/>
              <a:defRPr/>
            </a:pPr>
            <a:r>
              <a:rPr lang="zh-CN" altLang="en-US" dirty="0">
                <a:solidFill>
                  <a:prstClr val="black"/>
                </a:solidFill>
                <a:latin typeface="+mn-lt"/>
                <a:ea typeface="+mn-ea"/>
                <a:cs typeface="+mn-ea"/>
                <a:sym typeface="+mn-lt"/>
              </a:rPr>
              <a:t>项目位于泗泾板块核心</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泗泾地铁站北，由</a:t>
            </a:r>
            <a:r>
              <a:rPr lang="en-US" altLang="zh-CN" dirty="0">
                <a:solidFill>
                  <a:prstClr val="black"/>
                </a:solidFill>
                <a:latin typeface="+mn-lt"/>
                <a:ea typeface="+mn-ea"/>
                <a:cs typeface="+mn-ea"/>
                <a:sym typeface="+mn-lt"/>
              </a:rPr>
              <a:t>2</a:t>
            </a:r>
            <a:r>
              <a:rPr lang="zh-CN" altLang="en-US" dirty="0">
                <a:solidFill>
                  <a:prstClr val="black"/>
                </a:solidFill>
                <a:latin typeface="+mn-lt"/>
                <a:ea typeface="+mn-ea"/>
                <a:cs typeface="+mn-ea"/>
                <a:sym typeface="+mn-lt"/>
              </a:rPr>
              <a:t>幅住宅建面</a:t>
            </a:r>
            <a:r>
              <a:rPr lang="en-US" altLang="zh-CN" dirty="0">
                <a:solidFill>
                  <a:prstClr val="black"/>
                </a:solidFill>
                <a:latin typeface="+mn-lt"/>
                <a:ea typeface="+mn-ea"/>
                <a:cs typeface="+mn-ea"/>
                <a:sym typeface="+mn-lt"/>
              </a:rPr>
              <a:t>16.4</a:t>
            </a:r>
            <a:r>
              <a:rPr lang="zh-CN" altLang="en-US" dirty="0">
                <a:solidFill>
                  <a:prstClr val="black"/>
                </a:solidFill>
                <a:latin typeface="+mn-lt"/>
                <a:ea typeface="+mn-ea"/>
                <a:cs typeface="+mn-ea"/>
                <a:sym typeface="+mn-lt"/>
              </a:rPr>
              <a:t>万方和</a:t>
            </a:r>
            <a:r>
              <a:rPr lang="en-US" altLang="zh-CN" dirty="0">
                <a:solidFill>
                  <a:prstClr val="black"/>
                </a:solidFill>
                <a:latin typeface="+mn-lt"/>
                <a:ea typeface="+mn-ea"/>
                <a:cs typeface="+mn-ea"/>
                <a:sym typeface="+mn-lt"/>
              </a:rPr>
              <a:t>1</a:t>
            </a:r>
            <a:r>
              <a:rPr lang="zh-CN" altLang="en-US" dirty="0">
                <a:solidFill>
                  <a:prstClr val="black"/>
                </a:solidFill>
                <a:latin typeface="+mn-lt"/>
                <a:ea typeface="+mn-ea"/>
                <a:cs typeface="+mn-ea"/>
                <a:sym typeface="+mn-lt"/>
              </a:rPr>
              <a:t>幅商业组成，住宅部分共规划约</a:t>
            </a:r>
            <a:r>
              <a:rPr lang="en-US" altLang="zh-CN" dirty="0">
                <a:solidFill>
                  <a:prstClr val="black"/>
                </a:solidFill>
                <a:latin typeface="+mn-lt"/>
                <a:ea typeface="+mn-ea"/>
                <a:cs typeface="+mn-ea"/>
                <a:sym typeface="+mn-lt"/>
              </a:rPr>
              <a:t>1900</a:t>
            </a:r>
            <a:r>
              <a:rPr lang="zh-CN" altLang="en-US" dirty="0">
                <a:solidFill>
                  <a:prstClr val="black"/>
                </a:solidFill>
                <a:latin typeface="+mn-lt"/>
                <a:ea typeface="+mn-ea"/>
                <a:cs typeface="+mn-ea"/>
                <a:sym typeface="+mn-lt"/>
              </a:rPr>
              <a:t>套，定位为轨交</a:t>
            </a:r>
            <a:r>
              <a:rPr lang="en-US" altLang="zh-CN" dirty="0">
                <a:solidFill>
                  <a:prstClr val="black"/>
                </a:solidFill>
                <a:latin typeface="+mn-lt"/>
                <a:ea typeface="+mn-ea"/>
                <a:cs typeface="+mn-ea"/>
                <a:sym typeface="+mn-lt"/>
              </a:rPr>
              <a:t>TOD</a:t>
            </a:r>
            <a:r>
              <a:rPr lang="zh-CN" altLang="en-US" dirty="0">
                <a:solidFill>
                  <a:prstClr val="black"/>
                </a:solidFill>
                <a:latin typeface="+mn-lt"/>
                <a:ea typeface="+mn-ea"/>
                <a:cs typeface="+mn-ea"/>
                <a:sym typeface="+mn-lt"/>
              </a:rPr>
              <a:t>大盘。项目</a:t>
            </a:r>
            <a:r>
              <a:rPr lang="en-US" altLang="zh-CN" dirty="0">
                <a:solidFill>
                  <a:prstClr val="black"/>
                </a:solidFill>
                <a:latin typeface="+mn-lt"/>
                <a:ea typeface="+mn-ea"/>
                <a:cs typeface="+mn-ea"/>
                <a:sym typeface="+mn-lt"/>
              </a:rPr>
              <a:t>2024/01/10</a:t>
            </a:r>
            <a:r>
              <a:rPr lang="zh-CN" altLang="en-US" dirty="0">
                <a:solidFill>
                  <a:prstClr val="black"/>
                </a:solidFill>
                <a:latin typeface="+mn-lt"/>
                <a:ea typeface="+mn-ea"/>
                <a:cs typeface="+mn-ea"/>
                <a:sym typeface="+mn-lt"/>
              </a:rPr>
              <a:t>拿地，</a:t>
            </a:r>
            <a:r>
              <a:rPr lang="en-US" altLang="zh-CN" dirty="0">
                <a:latin typeface="+mn-lt"/>
                <a:ea typeface="+mn-ea"/>
                <a:cs typeface="+mn-ea"/>
                <a:sym typeface="+mn-lt"/>
              </a:rPr>
              <a:t> 2024/06/28</a:t>
            </a:r>
            <a:r>
              <a:rPr lang="zh-CN" altLang="en-US" dirty="0">
                <a:latin typeface="+mn-lt"/>
                <a:ea typeface="+mn-ea"/>
                <a:cs typeface="+mn-ea"/>
                <a:sym typeface="+mn-lt"/>
              </a:rPr>
              <a:t>首开。</a:t>
            </a:r>
            <a:endParaRPr lang="en-US" altLang="zh-CN" dirty="0">
              <a:latin typeface="+mn-lt"/>
              <a:ea typeface="+mn-ea"/>
              <a:cs typeface="+mn-ea"/>
              <a:sym typeface="+mn-lt"/>
            </a:endParaRPr>
          </a:p>
          <a:p>
            <a:pPr lvl="0" eaLnBrk="1" fontAlgn="auto" hangingPunct="1">
              <a:spcBef>
                <a:spcPts val="600"/>
              </a:spcBef>
              <a:spcAft>
                <a:spcPts val="0"/>
              </a:spcAft>
              <a:buSzTx/>
              <a:defRPr/>
            </a:pPr>
            <a:r>
              <a:rPr lang="zh-CN" altLang="en-US" dirty="0">
                <a:latin typeface="+mn-lt"/>
                <a:ea typeface="+mn-ea"/>
                <a:cs typeface="+mn-ea"/>
                <a:sym typeface="+mn-lt"/>
              </a:rPr>
              <a:t>从历次加推情况看，仅首开和二开时</a:t>
            </a:r>
            <a:r>
              <a:rPr lang="en-US" altLang="zh-CN" dirty="0">
                <a:latin typeface="+mn-lt"/>
                <a:ea typeface="+mn-ea"/>
                <a:cs typeface="+mn-ea"/>
                <a:sym typeface="+mn-lt"/>
              </a:rPr>
              <a:t>100%</a:t>
            </a:r>
            <a:r>
              <a:rPr lang="zh-CN" altLang="en-US" dirty="0">
                <a:latin typeface="+mn-lt"/>
                <a:ea typeface="+mn-ea"/>
                <a:cs typeface="+mn-ea"/>
                <a:sym typeface="+mn-lt"/>
              </a:rPr>
              <a:t>去化，之后开盘去化率下滑，</a:t>
            </a:r>
            <a:r>
              <a:rPr lang="zh-CN" altLang="en-US" dirty="0">
                <a:solidFill>
                  <a:srgbClr val="00B050"/>
                </a:solidFill>
                <a:latin typeface="+mn-lt"/>
                <a:ea typeface="+mn-ea"/>
                <a:cs typeface="+mn-ea"/>
                <a:sym typeface="+mn-lt"/>
              </a:rPr>
              <a:t>最近</a:t>
            </a:r>
            <a:r>
              <a:rPr lang="en-US" altLang="zh-CN" dirty="0">
                <a:solidFill>
                  <a:srgbClr val="00B050"/>
                </a:solidFill>
                <a:latin typeface="+mn-lt"/>
                <a:ea typeface="+mn-ea"/>
                <a:cs typeface="+mn-ea"/>
                <a:sym typeface="+mn-lt"/>
              </a:rPr>
              <a:t>6/29</a:t>
            </a:r>
            <a:r>
              <a:rPr lang="zh-CN" altLang="en-US" dirty="0">
                <a:solidFill>
                  <a:srgbClr val="00B050"/>
                </a:solidFill>
                <a:latin typeface="+mn-lt"/>
                <a:ea typeface="+mn-ea"/>
                <a:cs typeface="+mn-ea"/>
                <a:sym typeface="+mn-lt"/>
              </a:rPr>
              <a:t>加推</a:t>
            </a:r>
            <a:r>
              <a:rPr lang="en-US" altLang="zh-CN" dirty="0">
                <a:solidFill>
                  <a:srgbClr val="00B050"/>
                </a:solidFill>
                <a:latin typeface="+mn-lt"/>
                <a:ea typeface="+mn-ea"/>
                <a:cs typeface="+mn-ea"/>
                <a:sym typeface="+mn-lt"/>
              </a:rPr>
              <a:t>238</a:t>
            </a:r>
            <a:r>
              <a:rPr lang="zh-CN" altLang="en-US" dirty="0">
                <a:solidFill>
                  <a:srgbClr val="00B050"/>
                </a:solidFill>
                <a:latin typeface="+mn-lt"/>
                <a:ea typeface="+mn-ea"/>
                <a:cs typeface="+mn-ea"/>
                <a:sym typeface="+mn-lt"/>
              </a:rPr>
              <a:t>套仅去化</a:t>
            </a:r>
            <a:r>
              <a:rPr lang="en-US" altLang="zh-CN" dirty="0">
                <a:solidFill>
                  <a:srgbClr val="00B050"/>
                </a:solidFill>
                <a:latin typeface="+mn-lt"/>
                <a:ea typeface="+mn-ea"/>
                <a:cs typeface="+mn-ea"/>
                <a:sym typeface="+mn-lt"/>
              </a:rPr>
              <a:t>20</a:t>
            </a:r>
            <a:r>
              <a:rPr lang="zh-CN" altLang="en-US" dirty="0">
                <a:solidFill>
                  <a:srgbClr val="00B050"/>
                </a:solidFill>
                <a:latin typeface="+mn-lt"/>
                <a:ea typeface="+mn-ea"/>
                <a:cs typeface="+mn-ea"/>
                <a:sym typeface="+mn-lt"/>
              </a:rPr>
              <a:t>套，去化率</a:t>
            </a:r>
            <a:r>
              <a:rPr lang="en-US" altLang="zh-CN" dirty="0">
                <a:solidFill>
                  <a:srgbClr val="00B050"/>
                </a:solidFill>
                <a:latin typeface="+mn-lt"/>
                <a:ea typeface="+mn-ea"/>
                <a:cs typeface="+mn-ea"/>
                <a:sym typeface="+mn-lt"/>
              </a:rPr>
              <a:t>8%</a:t>
            </a:r>
            <a:r>
              <a:rPr lang="zh-CN" altLang="en-US" dirty="0">
                <a:solidFill>
                  <a:srgbClr val="00B050"/>
                </a:solidFill>
                <a:latin typeface="+mn-lt"/>
                <a:ea typeface="+mn-ea"/>
                <a:cs typeface="+mn-ea"/>
                <a:sym typeface="+mn-lt"/>
              </a:rPr>
              <a:t>，</a:t>
            </a:r>
            <a:r>
              <a:rPr lang="en-US" altLang="zh-CN" dirty="0">
                <a:solidFill>
                  <a:srgbClr val="00B050"/>
                </a:solidFill>
                <a:latin typeface="+mn-lt"/>
                <a:ea typeface="+mn-ea"/>
                <a:cs typeface="+mn-ea"/>
                <a:sym typeface="+mn-lt"/>
              </a:rPr>
              <a:t>12</a:t>
            </a:r>
            <a:r>
              <a:rPr lang="zh-CN" altLang="en-US" dirty="0">
                <a:solidFill>
                  <a:srgbClr val="00B050"/>
                </a:solidFill>
                <a:latin typeface="+mn-lt"/>
                <a:ea typeface="+mn-ea"/>
                <a:cs typeface="+mn-ea"/>
                <a:sym typeface="+mn-lt"/>
              </a:rPr>
              <a:t>月接退</a:t>
            </a:r>
            <a:r>
              <a:rPr lang="en-US" altLang="zh-CN" dirty="0">
                <a:solidFill>
                  <a:srgbClr val="00B050"/>
                </a:solidFill>
                <a:latin typeface="+mn-lt"/>
                <a:ea typeface="+mn-ea"/>
                <a:cs typeface="+mn-ea"/>
                <a:sym typeface="+mn-lt"/>
              </a:rPr>
              <a:t>108</a:t>
            </a:r>
            <a:r>
              <a:rPr lang="zh-CN" altLang="en-US" dirty="0">
                <a:solidFill>
                  <a:srgbClr val="00B050"/>
                </a:solidFill>
                <a:latin typeface="+mn-lt"/>
                <a:ea typeface="+mn-ea"/>
                <a:cs typeface="+mn-ea"/>
                <a:sym typeface="+mn-lt"/>
              </a:rPr>
              <a:t>套仅去化</a:t>
            </a:r>
            <a:r>
              <a:rPr lang="en-US" altLang="zh-CN" dirty="0">
                <a:solidFill>
                  <a:srgbClr val="00B050"/>
                </a:solidFill>
                <a:latin typeface="+mn-lt"/>
                <a:ea typeface="+mn-ea"/>
                <a:cs typeface="+mn-ea"/>
                <a:sym typeface="+mn-lt"/>
              </a:rPr>
              <a:t>9</a:t>
            </a:r>
            <a:r>
              <a:rPr lang="zh-CN" altLang="en-US" dirty="0">
                <a:solidFill>
                  <a:srgbClr val="00B050"/>
                </a:solidFill>
                <a:latin typeface="+mn-lt"/>
                <a:ea typeface="+mn-ea"/>
                <a:cs typeface="+mn-ea"/>
                <a:sym typeface="+mn-lt"/>
              </a:rPr>
              <a:t>套。</a:t>
            </a:r>
            <a:endParaRPr lang="zh-CN" altLang="en-US" dirty="0">
              <a:latin typeface="+mn-lt"/>
              <a:ea typeface="+mn-ea"/>
              <a:cs typeface="+mn-ea"/>
              <a:sym typeface="+mn-lt"/>
            </a:endParaRPr>
          </a:p>
        </p:txBody>
      </p:sp>
      <p:pic>
        <p:nvPicPr>
          <p:cNvPr id="4" name="图片 3">
            <a:extLst>
              <a:ext uri="{FF2B5EF4-FFF2-40B4-BE49-F238E27FC236}">
                <a16:creationId xmlns:a16="http://schemas.microsoft.com/office/drawing/2014/main" id="{3E097A10-3E9F-4941-BD1F-1F1F6DB03A0F}"/>
              </a:ext>
            </a:extLst>
          </p:cNvPr>
          <p:cNvPicPr>
            <a:picLocks noChangeAspect="1"/>
          </p:cNvPicPr>
          <p:nvPr/>
        </p:nvPicPr>
        <p:blipFill>
          <a:blip r:embed="rId2"/>
          <a:stretch>
            <a:fillRect/>
          </a:stretch>
        </p:blipFill>
        <p:spPr>
          <a:xfrm>
            <a:off x="431164" y="2029950"/>
            <a:ext cx="4929826" cy="2355361"/>
          </a:xfrm>
          <a:prstGeom prst="rect">
            <a:avLst/>
          </a:prstGeom>
        </p:spPr>
      </p:pic>
      <p:graphicFrame>
        <p:nvGraphicFramePr>
          <p:cNvPr id="5" name="表格 4">
            <a:extLst>
              <a:ext uri="{FF2B5EF4-FFF2-40B4-BE49-F238E27FC236}">
                <a16:creationId xmlns:a16="http://schemas.microsoft.com/office/drawing/2014/main" id="{36594847-6C6E-48CE-93E4-FBD048612A4A}"/>
              </a:ext>
            </a:extLst>
          </p:cNvPr>
          <p:cNvGraphicFramePr>
            <a:graphicFrameLocks noGrp="1"/>
          </p:cNvGraphicFramePr>
          <p:nvPr/>
        </p:nvGraphicFramePr>
        <p:xfrm>
          <a:off x="5678481" y="2029183"/>
          <a:ext cx="6061738" cy="4194334"/>
        </p:xfrm>
        <a:graphic>
          <a:graphicData uri="http://schemas.openxmlformats.org/drawingml/2006/table">
            <a:tbl>
              <a:tblPr/>
              <a:tblGrid>
                <a:gridCol w="1226708">
                  <a:extLst>
                    <a:ext uri="{9D8B030D-6E8A-4147-A177-3AD203B41FA5}">
                      <a16:colId xmlns:a16="http://schemas.microsoft.com/office/drawing/2014/main" val="2614655989"/>
                    </a:ext>
                  </a:extLst>
                </a:gridCol>
                <a:gridCol w="689998">
                  <a:extLst>
                    <a:ext uri="{9D8B030D-6E8A-4147-A177-3AD203B41FA5}">
                      <a16:colId xmlns:a16="http://schemas.microsoft.com/office/drawing/2014/main" val="2798497776"/>
                    </a:ext>
                  </a:extLst>
                </a:gridCol>
                <a:gridCol w="1035191">
                  <a:extLst>
                    <a:ext uri="{9D8B030D-6E8A-4147-A177-3AD203B41FA5}">
                      <a16:colId xmlns:a16="http://schemas.microsoft.com/office/drawing/2014/main" val="3475626515"/>
                    </a:ext>
                  </a:extLst>
                </a:gridCol>
                <a:gridCol w="658658">
                  <a:extLst>
                    <a:ext uri="{9D8B030D-6E8A-4147-A177-3AD203B41FA5}">
                      <a16:colId xmlns:a16="http://schemas.microsoft.com/office/drawing/2014/main" val="3189446556"/>
                    </a:ext>
                  </a:extLst>
                </a:gridCol>
                <a:gridCol w="630996">
                  <a:extLst>
                    <a:ext uri="{9D8B030D-6E8A-4147-A177-3AD203B41FA5}">
                      <a16:colId xmlns:a16="http://schemas.microsoft.com/office/drawing/2014/main" val="2214574597"/>
                    </a:ext>
                  </a:extLst>
                </a:gridCol>
                <a:gridCol w="803755">
                  <a:extLst>
                    <a:ext uri="{9D8B030D-6E8A-4147-A177-3AD203B41FA5}">
                      <a16:colId xmlns:a16="http://schemas.microsoft.com/office/drawing/2014/main" val="3748973505"/>
                    </a:ext>
                  </a:extLst>
                </a:gridCol>
                <a:gridCol w="1016432">
                  <a:extLst>
                    <a:ext uri="{9D8B030D-6E8A-4147-A177-3AD203B41FA5}">
                      <a16:colId xmlns:a16="http://schemas.microsoft.com/office/drawing/2014/main" val="303725616"/>
                    </a:ext>
                  </a:extLst>
                </a:gridCol>
              </a:tblGrid>
              <a:tr h="627496">
                <a:tc>
                  <a:txBody>
                    <a:bodyPr/>
                    <a:lstStyle/>
                    <a:p>
                      <a:pPr algn="ctr" fontAlgn="ctr"/>
                      <a:r>
                        <a:rPr lang="zh-CN" altLang="en-US" sz="900" b="1" i="0" u="none" strike="noStrike">
                          <a:solidFill>
                            <a:srgbClr val="000000"/>
                          </a:solidFill>
                          <a:effectLst/>
                          <a:latin typeface="+mn-lt"/>
                          <a:ea typeface="+mn-ea"/>
                          <a:cs typeface="+mn-ea"/>
                          <a:sym typeface="+mn-lt"/>
                        </a:rPr>
                        <a:t>本次开盘时间</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dirty="0">
                          <a:solidFill>
                            <a:srgbClr val="000000"/>
                          </a:solidFill>
                          <a:effectLst/>
                          <a:latin typeface="+mn-lt"/>
                          <a:ea typeface="+mn-ea"/>
                          <a:cs typeface="+mn-ea"/>
                          <a:sym typeface="+mn-lt"/>
                        </a:rPr>
                        <a:t>开盘批次</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本批物业类型</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本期供应套数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当天去化率</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dirty="0">
                          <a:solidFill>
                            <a:srgbClr val="000000"/>
                          </a:solidFill>
                          <a:effectLst/>
                          <a:latin typeface="+mn-lt"/>
                          <a:ea typeface="+mn-ea"/>
                          <a:cs typeface="+mn-ea"/>
                          <a:sym typeface="+mn-lt"/>
                        </a:rPr>
                        <a:t>本期单价</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890550042"/>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6</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49701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07258396"/>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7</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49500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6229835"/>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9</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102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rgbClr val="00B050"/>
                          </a:solidFill>
                          <a:effectLst/>
                          <a:latin typeface="+mn-lt"/>
                          <a:ea typeface="+mn-ea"/>
                          <a:cs typeface="+mn-ea"/>
                          <a:sym typeface="+mn-lt"/>
                        </a:rPr>
                        <a:t>44%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49803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65072002"/>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10</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146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51075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15854070"/>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11</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51664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9953548"/>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160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90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chemeClr val="tx1"/>
                          </a:solidFill>
                          <a:effectLst/>
                          <a:latin typeface="+mn-lt"/>
                          <a:ea typeface="+mn-ea"/>
                          <a:cs typeface="+mn-ea"/>
                          <a:sym typeface="+mn-lt"/>
                        </a:rPr>
                        <a:t>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53168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89865156"/>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16</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52377</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15140149"/>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3</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30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81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51086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04012127"/>
                  </a:ext>
                </a:extLst>
              </a:tr>
              <a:tr h="324258">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5</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11%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50756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59792413"/>
                  </a:ext>
                </a:extLst>
              </a:tr>
              <a:tr h="324258">
                <a:tc>
                  <a:txBody>
                    <a:bodyPr/>
                    <a:lstStyle/>
                    <a:p>
                      <a:pPr algn="ctr" fontAlgn="ct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6</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29</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52743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914722593"/>
                  </a:ext>
                </a:extLst>
              </a:tr>
              <a:tr h="32425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12</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24</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中高层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108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1" i="0" u="none" strike="noStrike" dirty="0">
                          <a:solidFill>
                            <a:srgbClr val="00B050"/>
                          </a:solidFill>
                          <a:effectLst/>
                          <a:latin typeface="+mn-lt"/>
                          <a:ea typeface="+mn-ea"/>
                          <a:cs typeface="+mn-ea"/>
                          <a:sym typeface="+mn-lt"/>
                        </a:rPr>
                        <a:t>平推</a:t>
                      </a:r>
                      <a:endParaRPr lang="en-US" altLang="zh-CN" sz="900" b="1" i="0" u="none" strike="noStrike" dirty="0">
                        <a:solidFill>
                          <a:srgbClr val="00B050"/>
                        </a:solidFill>
                        <a:effectLst/>
                        <a:latin typeface="+mn-lt"/>
                        <a:ea typeface="+mn-ea"/>
                        <a:cs typeface="+mn-ea"/>
                        <a:sym typeface="+mn-lt"/>
                      </a:endParaRP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50105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83193898"/>
                  </a:ext>
                </a:extLst>
              </a:tr>
            </a:tbl>
          </a:graphicData>
        </a:graphic>
      </p:graphicFrame>
      <p:sp>
        <p:nvSpPr>
          <p:cNvPr id="7" name="文本框 6">
            <a:extLst>
              <a:ext uri="{FF2B5EF4-FFF2-40B4-BE49-F238E27FC236}">
                <a16:creationId xmlns:a16="http://schemas.microsoft.com/office/drawing/2014/main" id="{E46839E7-260C-404A-894D-82EE5D79B8E3}"/>
              </a:ext>
            </a:extLst>
          </p:cNvPr>
          <p:cNvSpPr txBox="1"/>
          <p:nvPr/>
        </p:nvSpPr>
        <p:spPr>
          <a:xfrm>
            <a:off x="7444283" y="1770680"/>
            <a:ext cx="27432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招商时代潮派历次开盘去化情况</a:t>
            </a:r>
          </a:p>
        </p:txBody>
      </p:sp>
      <p:sp>
        <p:nvSpPr>
          <p:cNvPr id="8" name="文本框 7">
            <a:extLst>
              <a:ext uri="{FF2B5EF4-FFF2-40B4-BE49-F238E27FC236}">
                <a16:creationId xmlns:a16="http://schemas.microsoft.com/office/drawing/2014/main" id="{FA6363F5-3261-4000-AE46-97F533D41A4C}"/>
              </a:ext>
            </a:extLst>
          </p:cNvPr>
          <p:cNvSpPr txBox="1"/>
          <p:nvPr/>
        </p:nvSpPr>
        <p:spPr>
          <a:xfrm>
            <a:off x="1412382" y="1752951"/>
            <a:ext cx="27432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招商时代潮派总图</a:t>
            </a:r>
          </a:p>
        </p:txBody>
      </p:sp>
      <p:pic>
        <p:nvPicPr>
          <p:cNvPr id="11" name="图片 10">
            <a:extLst>
              <a:ext uri="{FF2B5EF4-FFF2-40B4-BE49-F238E27FC236}">
                <a16:creationId xmlns:a16="http://schemas.microsoft.com/office/drawing/2014/main" id="{A1DB9973-8E62-4575-AD00-EB84D34F541E}"/>
              </a:ext>
            </a:extLst>
          </p:cNvPr>
          <p:cNvPicPr>
            <a:picLocks noChangeAspect="1"/>
          </p:cNvPicPr>
          <p:nvPr/>
        </p:nvPicPr>
        <p:blipFill>
          <a:blip r:embed="rId3"/>
          <a:stretch>
            <a:fillRect/>
          </a:stretch>
        </p:blipFill>
        <p:spPr>
          <a:xfrm>
            <a:off x="431164" y="4499449"/>
            <a:ext cx="2615542" cy="1618386"/>
          </a:xfrm>
          <a:prstGeom prst="rect">
            <a:avLst/>
          </a:prstGeom>
        </p:spPr>
      </p:pic>
      <p:pic>
        <p:nvPicPr>
          <p:cNvPr id="12" name="图片 11">
            <a:extLst>
              <a:ext uri="{FF2B5EF4-FFF2-40B4-BE49-F238E27FC236}">
                <a16:creationId xmlns:a16="http://schemas.microsoft.com/office/drawing/2014/main" id="{3361123A-2979-407D-BB4D-9F045D32DD84}"/>
              </a:ext>
            </a:extLst>
          </p:cNvPr>
          <p:cNvPicPr>
            <a:picLocks noChangeAspect="1"/>
          </p:cNvPicPr>
          <p:nvPr/>
        </p:nvPicPr>
        <p:blipFill>
          <a:blip r:embed="rId4"/>
          <a:stretch>
            <a:fillRect/>
          </a:stretch>
        </p:blipFill>
        <p:spPr>
          <a:xfrm>
            <a:off x="3190757" y="4490160"/>
            <a:ext cx="2170233" cy="1627675"/>
          </a:xfrm>
          <a:prstGeom prst="rect">
            <a:avLst/>
          </a:prstGeom>
        </p:spPr>
      </p:pic>
      <p:sp>
        <p:nvSpPr>
          <p:cNvPr id="13" name="文本框 12">
            <a:extLst>
              <a:ext uri="{FF2B5EF4-FFF2-40B4-BE49-F238E27FC236}">
                <a16:creationId xmlns:a16="http://schemas.microsoft.com/office/drawing/2014/main" id="{1BEB30B2-D739-4784-A7E5-D03FA4E2CCA5}"/>
              </a:ext>
            </a:extLst>
          </p:cNvPr>
          <p:cNvSpPr txBox="1"/>
          <p:nvPr/>
        </p:nvSpPr>
        <p:spPr>
          <a:xfrm>
            <a:off x="431164" y="4523810"/>
            <a:ext cx="1021433"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商业</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花园城</a:t>
            </a:r>
          </a:p>
        </p:txBody>
      </p:sp>
      <p:sp>
        <p:nvSpPr>
          <p:cNvPr id="14" name="文本框 13">
            <a:extLst>
              <a:ext uri="{FF2B5EF4-FFF2-40B4-BE49-F238E27FC236}">
                <a16:creationId xmlns:a16="http://schemas.microsoft.com/office/drawing/2014/main" id="{3BC6BE5C-3A9B-4FAC-99B6-79C110F85542}"/>
              </a:ext>
            </a:extLst>
          </p:cNvPr>
          <p:cNvSpPr txBox="1"/>
          <p:nvPr/>
        </p:nvSpPr>
        <p:spPr>
          <a:xfrm>
            <a:off x="3190757" y="4543358"/>
            <a:ext cx="954107"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东地块总图</a:t>
            </a:r>
          </a:p>
        </p:txBody>
      </p:sp>
    </p:spTree>
    <p:extLst>
      <p:ext uri="{BB962C8B-B14F-4D97-AF65-F5344CB8AC3E}">
        <p14:creationId xmlns:p14="http://schemas.microsoft.com/office/powerpoint/2010/main" val="2048876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48F14-6438-4167-A0AC-DB490CF16FFF}"/>
              </a:ext>
            </a:extLst>
          </p:cNvPr>
          <p:cNvSpPr>
            <a:spLocks noGrp="1"/>
          </p:cNvSpPr>
          <p:nvPr>
            <p:ph type="title"/>
          </p:nvPr>
        </p:nvSpPr>
        <p:spPr>
          <a:xfrm>
            <a:off x="442385" y="19991"/>
            <a:ext cx="9153028" cy="581304"/>
          </a:xfrm>
        </p:spPr>
        <p:txBody>
          <a:bodyPr/>
          <a:lstStyle/>
          <a:p>
            <a:r>
              <a:rPr lang="en-US" altLang="zh-CN" sz="1600" dirty="0">
                <a:solidFill>
                  <a:srgbClr val="000000"/>
                </a:solidFill>
                <a:latin typeface="+mn-lt"/>
                <a:ea typeface="+mn-ea"/>
                <a:cs typeface="+mn-ea"/>
                <a:sym typeface="+mn-lt"/>
              </a:rPr>
              <a:t>2.7 </a:t>
            </a:r>
            <a:r>
              <a:rPr lang="zh-CN" altLang="en-US" sz="1600" dirty="0">
                <a:solidFill>
                  <a:srgbClr val="000000"/>
                </a:solidFill>
                <a:latin typeface="+mn-lt"/>
                <a:ea typeface="+mn-ea"/>
                <a:cs typeface="+mn-ea"/>
                <a:sym typeface="+mn-lt"/>
              </a:rPr>
              <a:t>一级竞品：招商时代潮派</a:t>
            </a:r>
            <a:r>
              <a:rPr lang="en-US" altLang="zh-CN" sz="1600" dirty="0">
                <a:solidFill>
                  <a:srgbClr val="000000"/>
                </a:solidFill>
                <a:latin typeface="+mn-lt"/>
                <a:ea typeface="+mn-ea"/>
                <a:cs typeface="+mn-ea"/>
                <a:sym typeface="+mn-lt"/>
              </a:rPr>
              <a:t>—</a:t>
            </a:r>
            <a:r>
              <a:rPr lang="zh-CN" altLang="en-US" sz="1600" dirty="0">
                <a:solidFill>
                  <a:srgbClr val="000000"/>
                </a:solidFill>
                <a:latin typeface="+mn-lt"/>
                <a:ea typeface="+mn-ea"/>
                <a:cs typeface="+mn-ea"/>
                <a:sym typeface="+mn-lt"/>
              </a:rPr>
              <a:t>月均流速</a:t>
            </a:r>
            <a:r>
              <a:rPr lang="en-US" altLang="zh-CN" sz="1600" dirty="0">
                <a:solidFill>
                  <a:srgbClr val="000000"/>
                </a:solidFill>
                <a:latin typeface="+mn-lt"/>
                <a:ea typeface="+mn-ea"/>
                <a:cs typeface="+mn-ea"/>
                <a:sym typeface="+mn-lt"/>
              </a:rPr>
              <a:t>24</a:t>
            </a:r>
            <a:r>
              <a:rPr lang="zh-CN" altLang="en-US" sz="1600" dirty="0">
                <a:solidFill>
                  <a:srgbClr val="000000"/>
                </a:solidFill>
                <a:latin typeface="+mn-lt"/>
                <a:ea typeface="+mn-ea"/>
                <a:cs typeface="+mn-ea"/>
                <a:sym typeface="+mn-lt"/>
              </a:rPr>
              <a:t>年</a:t>
            </a:r>
            <a:r>
              <a:rPr lang="en-US" altLang="zh-CN" sz="1600" dirty="0">
                <a:solidFill>
                  <a:srgbClr val="000000"/>
                </a:solidFill>
                <a:latin typeface="+mn-lt"/>
                <a:ea typeface="+mn-ea"/>
                <a:cs typeface="+mn-ea"/>
                <a:sym typeface="+mn-lt"/>
              </a:rPr>
              <a:t>99</a:t>
            </a:r>
            <a:r>
              <a:rPr lang="zh-CN" altLang="en-US" sz="1600" dirty="0">
                <a:solidFill>
                  <a:srgbClr val="000000"/>
                </a:solidFill>
                <a:latin typeface="+mn-lt"/>
                <a:ea typeface="+mn-ea"/>
                <a:cs typeface="+mn-ea"/>
                <a:sym typeface="+mn-lt"/>
              </a:rPr>
              <a:t>套，</a:t>
            </a:r>
            <a:r>
              <a:rPr lang="en-US" altLang="zh-CN" sz="1600" dirty="0">
                <a:solidFill>
                  <a:srgbClr val="000000"/>
                </a:solidFill>
                <a:latin typeface="+mn-lt"/>
                <a:ea typeface="+mn-ea"/>
                <a:cs typeface="+mn-ea"/>
                <a:sym typeface="+mn-lt"/>
              </a:rPr>
              <a:t>25</a:t>
            </a:r>
            <a:r>
              <a:rPr lang="zh-CN" altLang="en-US" sz="1600" dirty="0">
                <a:solidFill>
                  <a:srgbClr val="000000"/>
                </a:solidFill>
                <a:latin typeface="+mn-lt"/>
                <a:ea typeface="+mn-ea"/>
                <a:cs typeface="+mn-ea"/>
                <a:sym typeface="+mn-lt"/>
              </a:rPr>
              <a:t>年</a:t>
            </a:r>
            <a:r>
              <a:rPr lang="en-US" altLang="zh-CN" sz="1600" dirty="0">
                <a:solidFill>
                  <a:srgbClr val="000000"/>
                </a:solidFill>
                <a:latin typeface="+mn-lt"/>
                <a:ea typeface="+mn-ea"/>
                <a:cs typeface="+mn-ea"/>
                <a:sym typeface="+mn-lt"/>
              </a:rPr>
              <a:t>47</a:t>
            </a:r>
            <a:r>
              <a:rPr lang="zh-CN" altLang="en-US" sz="1600" dirty="0">
                <a:solidFill>
                  <a:srgbClr val="000000"/>
                </a:solidFill>
                <a:latin typeface="+mn-lt"/>
                <a:ea typeface="+mn-ea"/>
                <a:cs typeface="+mn-ea"/>
                <a:sym typeface="+mn-lt"/>
              </a:rPr>
              <a:t>套，下行明显，源于全市市场下行，板块客户快速减少，而洋房实现溢价及热销，源于套数少（</a:t>
            </a:r>
            <a:r>
              <a:rPr lang="en-US" altLang="zh-CN" sz="1600" dirty="0">
                <a:solidFill>
                  <a:srgbClr val="000000"/>
                </a:solidFill>
                <a:latin typeface="+mn-lt"/>
                <a:ea typeface="+mn-ea"/>
                <a:cs typeface="+mn-ea"/>
                <a:sym typeface="+mn-lt"/>
              </a:rPr>
              <a:t>60</a:t>
            </a:r>
            <a:r>
              <a:rPr lang="zh-CN" altLang="en-US" sz="1600" dirty="0">
                <a:solidFill>
                  <a:srgbClr val="000000"/>
                </a:solidFill>
                <a:latin typeface="+mn-lt"/>
                <a:ea typeface="+mn-ea"/>
                <a:cs typeface="+mn-ea"/>
                <a:sym typeface="+mn-lt"/>
              </a:rPr>
              <a:t>套），销售期</a:t>
            </a:r>
            <a:r>
              <a:rPr lang="en-US" altLang="zh-CN" sz="1600" dirty="0">
                <a:solidFill>
                  <a:srgbClr val="000000"/>
                </a:solidFill>
                <a:latin typeface="+mn-lt"/>
                <a:ea typeface="+mn-ea"/>
                <a:cs typeface="+mn-ea"/>
                <a:sym typeface="+mn-lt"/>
              </a:rPr>
              <a:t>24.10</a:t>
            </a:r>
            <a:r>
              <a:rPr lang="zh-CN" altLang="en-US" sz="1600" dirty="0">
                <a:solidFill>
                  <a:srgbClr val="000000"/>
                </a:solidFill>
                <a:latin typeface="+mn-lt"/>
                <a:ea typeface="+mn-ea"/>
                <a:cs typeface="+mn-ea"/>
                <a:sym typeface="+mn-lt"/>
              </a:rPr>
              <a:t>月</a:t>
            </a:r>
            <a:r>
              <a:rPr lang="en-US" altLang="zh-CN" sz="1600" dirty="0">
                <a:solidFill>
                  <a:srgbClr val="000000"/>
                </a:solidFill>
                <a:latin typeface="+mn-lt"/>
                <a:ea typeface="+mn-ea"/>
                <a:cs typeface="+mn-ea"/>
                <a:sym typeface="+mn-lt"/>
              </a:rPr>
              <a:t>-25.2</a:t>
            </a:r>
            <a:r>
              <a:rPr lang="zh-CN" altLang="en-US" sz="1600" dirty="0">
                <a:solidFill>
                  <a:srgbClr val="000000"/>
                </a:solidFill>
                <a:latin typeface="+mn-lt"/>
                <a:ea typeface="+mn-ea"/>
                <a:cs typeface="+mn-ea"/>
                <a:sym typeface="+mn-lt"/>
              </a:rPr>
              <a:t>月为上海旺季。</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8CC3FD65-6241-487D-9D13-41B036A6E64E}"/>
              </a:ext>
            </a:extLst>
          </p:cNvPr>
          <p:cNvSpPr>
            <a:spLocks noGrp="1"/>
          </p:cNvSpPr>
          <p:nvPr>
            <p:ph idx="1"/>
          </p:nvPr>
        </p:nvSpPr>
        <p:spPr>
          <a:xfrm>
            <a:off x="609601" y="730796"/>
            <a:ext cx="10972800" cy="1323439"/>
          </a:xfrm>
        </p:spPr>
        <p:txBody>
          <a:bodyPr/>
          <a:lstStyle/>
          <a:p>
            <a:pPr marL="285750" indent="-285750" eaLnBrk="1" fontAlgn="auto" hangingPunct="1">
              <a:spcBef>
                <a:spcPts val="600"/>
              </a:spcBef>
              <a:spcAft>
                <a:spcPts val="0"/>
              </a:spcAft>
              <a:buSzTx/>
              <a:buFont typeface="Wingdings" panose="05000000000000000000" pitchFamily="2" charset="2"/>
              <a:buChar char="Ø"/>
              <a:defRPr/>
            </a:pPr>
            <a:r>
              <a:rPr lang="zh-CN" altLang="en-US" dirty="0">
                <a:latin typeface="+mn-lt"/>
                <a:ea typeface="+mn-ea"/>
                <a:cs typeface="+mn-ea"/>
                <a:sym typeface="+mn-lt"/>
              </a:rPr>
              <a:t>销售至今，</a:t>
            </a:r>
            <a:r>
              <a:rPr lang="zh-CN" altLang="en-US" dirty="0">
                <a:solidFill>
                  <a:srgbClr val="C00000"/>
                </a:solidFill>
                <a:latin typeface="+mn-lt"/>
                <a:ea typeface="+mn-ea"/>
                <a:cs typeface="+mn-ea"/>
                <a:sym typeface="+mn-lt"/>
              </a:rPr>
              <a:t>成交均价</a:t>
            </a:r>
            <a:r>
              <a:rPr lang="en-US" altLang="zh-CN" dirty="0">
                <a:solidFill>
                  <a:srgbClr val="C00000"/>
                </a:solidFill>
                <a:latin typeface="+mn-lt"/>
                <a:ea typeface="+mn-ea"/>
                <a:cs typeface="+mn-ea"/>
                <a:sym typeface="+mn-lt"/>
              </a:rPr>
              <a:t>51488</a:t>
            </a:r>
            <a:r>
              <a:rPr lang="zh-CN" altLang="en-US" dirty="0">
                <a:solidFill>
                  <a:srgbClr val="C00000"/>
                </a:solidFill>
                <a:latin typeface="+mn-lt"/>
                <a:ea typeface="+mn-ea"/>
                <a:cs typeface="+mn-ea"/>
                <a:sym typeface="+mn-lt"/>
              </a:rPr>
              <a:t>元</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平，平均签约流速</a:t>
            </a:r>
            <a:r>
              <a:rPr lang="en-US" altLang="zh-CN" dirty="0">
                <a:solidFill>
                  <a:srgbClr val="C00000"/>
                </a:solidFill>
                <a:latin typeface="+mn-lt"/>
                <a:ea typeface="+mn-ea"/>
                <a:cs typeface="+mn-ea"/>
                <a:sym typeface="+mn-lt"/>
              </a:rPr>
              <a:t>66</a:t>
            </a:r>
            <a:r>
              <a:rPr lang="zh-CN" altLang="en-US" dirty="0">
                <a:solidFill>
                  <a:srgbClr val="C00000"/>
                </a:solidFill>
                <a:latin typeface="+mn-lt"/>
                <a:ea typeface="+mn-ea"/>
                <a:cs typeface="+mn-ea"/>
                <a:sym typeface="+mn-lt"/>
              </a:rPr>
              <a:t>套</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月，</a:t>
            </a:r>
            <a:r>
              <a:rPr lang="en-US" altLang="zh-CN" dirty="0">
                <a:solidFill>
                  <a:srgbClr val="C00000"/>
                </a:solidFill>
                <a:latin typeface="+mn-lt"/>
                <a:ea typeface="+mn-ea"/>
                <a:cs typeface="+mn-ea"/>
                <a:sym typeface="+mn-lt"/>
              </a:rPr>
              <a:t>24</a:t>
            </a:r>
            <a:r>
              <a:rPr lang="zh-CN" altLang="en-US" dirty="0">
                <a:solidFill>
                  <a:srgbClr val="C00000"/>
                </a:solidFill>
                <a:latin typeface="+mn-lt"/>
                <a:ea typeface="+mn-ea"/>
                <a:cs typeface="+mn-ea"/>
                <a:sym typeface="+mn-lt"/>
              </a:rPr>
              <a:t>年月均</a:t>
            </a:r>
            <a:r>
              <a:rPr lang="en-US" altLang="zh-CN" dirty="0">
                <a:solidFill>
                  <a:srgbClr val="C00000"/>
                </a:solidFill>
                <a:latin typeface="+mn-lt"/>
                <a:ea typeface="+mn-ea"/>
                <a:cs typeface="+mn-ea"/>
                <a:sym typeface="+mn-lt"/>
              </a:rPr>
              <a:t>99</a:t>
            </a:r>
            <a:r>
              <a:rPr lang="zh-CN" altLang="en-US" dirty="0">
                <a:solidFill>
                  <a:srgbClr val="C00000"/>
                </a:solidFill>
                <a:latin typeface="+mn-lt"/>
                <a:ea typeface="+mn-ea"/>
                <a:cs typeface="+mn-ea"/>
                <a:sym typeface="+mn-lt"/>
              </a:rPr>
              <a:t>套，</a:t>
            </a:r>
            <a:r>
              <a:rPr lang="en-US" altLang="zh-CN" dirty="0">
                <a:solidFill>
                  <a:srgbClr val="C00000"/>
                </a:solidFill>
                <a:latin typeface="+mn-lt"/>
                <a:ea typeface="+mn-ea"/>
                <a:cs typeface="+mn-ea"/>
                <a:sym typeface="+mn-lt"/>
              </a:rPr>
              <a:t>25</a:t>
            </a:r>
            <a:r>
              <a:rPr lang="zh-CN" altLang="en-US" dirty="0">
                <a:solidFill>
                  <a:srgbClr val="C00000"/>
                </a:solidFill>
                <a:latin typeface="+mn-lt"/>
                <a:ea typeface="+mn-ea"/>
                <a:cs typeface="+mn-ea"/>
                <a:sym typeface="+mn-lt"/>
              </a:rPr>
              <a:t>年月均</a:t>
            </a:r>
            <a:r>
              <a:rPr lang="en-US" altLang="zh-CN" dirty="0">
                <a:solidFill>
                  <a:srgbClr val="C00000"/>
                </a:solidFill>
                <a:latin typeface="+mn-lt"/>
                <a:ea typeface="+mn-ea"/>
                <a:cs typeface="+mn-ea"/>
                <a:sym typeface="+mn-lt"/>
              </a:rPr>
              <a:t>47</a:t>
            </a:r>
            <a:r>
              <a:rPr lang="zh-CN" altLang="en-US" dirty="0">
                <a:solidFill>
                  <a:srgbClr val="C00000"/>
                </a:solidFill>
                <a:latin typeface="+mn-lt"/>
                <a:ea typeface="+mn-ea"/>
                <a:cs typeface="+mn-ea"/>
                <a:sym typeface="+mn-lt"/>
              </a:rPr>
              <a:t>套。</a:t>
            </a:r>
            <a:endParaRPr lang="en-US" altLang="zh-CN" dirty="0">
              <a:solidFill>
                <a:srgbClr val="C00000"/>
              </a:solidFill>
              <a:latin typeface="+mn-lt"/>
              <a:ea typeface="+mn-ea"/>
              <a:cs typeface="+mn-ea"/>
              <a:sym typeface="+mn-lt"/>
            </a:endParaRPr>
          </a:p>
          <a:p>
            <a:pPr marL="285750" indent="-285750" eaLnBrk="1" fontAlgn="auto" hangingPunct="1">
              <a:spcBef>
                <a:spcPts val="600"/>
              </a:spcBef>
              <a:spcAft>
                <a:spcPts val="0"/>
              </a:spcAft>
              <a:buSzTx/>
              <a:buFont typeface="Wingdings" panose="05000000000000000000" pitchFamily="2" charset="2"/>
              <a:buChar char="Ø"/>
              <a:defRPr/>
            </a:pPr>
            <a:r>
              <a:rPr lang="zh-CN" altLang="en-US" dirty="0">
                <a:solidFill>
                  <a:srgbClr val="00B050"/>
                </a:solidFill>
                <a:latin typeface="+mn-lt"/>
                <a:ea typeface="+mn-ea"/>
                <a:cs typeface="+mn-ea"/>
                <a:sym typeface="+mn-lt"/>
              </a:rPr>
              <a:t>流速一方面跟随上海全市市场周期下行，另一方面地缘及上游外溢刚需客户均快速消耗减少，除泗泾外，当前五大新城轨交板块普遍面临市区刚需外溢客减少的情况，目前项目销售折扣不断加码，现阶段渠道佣金</a:t>
            </a:r>
            <a:r>
              <a:rPr lang="en-US" altLang="zh-CN" dirty="0">
                <a:solidFill>
                  <a:srgbClr val="00B050"/>
                </a:solidFill>
                <a:latin typeface="+mn-lt"/>
                <a:ea typeface="+mn-ea"/>
                <a:cs typeface="+mn-ea"/>
                <a:sym typeface="+mn-lt"/>
              </a:rPr>
              <a:t>7-8</a:t>
            </a:r>
            <a:r>
              <a:rPr lang="zh-CN" altLang="en-US" dirty="0">
                <a:solidFill>
                  <a:srgbClr val="00B050"/>
                </a:solidFill>
                <a:latin typeface="+mn-lt"/>
                <a:ea typeface="+mn-ea"/>
                <a:cs typeface="+mn-ea"/>
                <a:sym typeface="+mn-lt"/>
              </a:rPr>
              <a:t>万</a:t>
            </a:r>
            <a:r>
              <a:rPr lang="en-US" altLang="zh-CN" dirty="0">
                <a:solidFill>
                  <a:srgbClr val="00B050"/>
                </a:solidFill>
                <a:latin typeface="+mn-lt"/>
                <a:ea typeface="+mn-ea"/>
                <a:cs typeface="+mn-ea"/>
                <a:sym typeface="+mn-lt"/>
              </a:rPr>
              <a:t>/</a:t>
            </a:r>
            <a:r>
              <a:rPr lang="zh-CN" altLang="en-US" dirty="0">
                <a:solidFill>
                  <a:srgbClr val="00B050"/>
                </a:solidFill>
                <a:latin typeface="+mn-lt"/>
                <a:ea typeface="+mn-ea"/>
                <a:cs typeface="+mn-ea"/>
                <a:sym typeface="+mn-lt"/>
              </a:rPr>
              <a:t>套，折扣</a:t>
            </a:r>
            <a:r>
              <a:rPr lang="en-US" altLang="zh-CN" dirty="0">
                <a:solidFill>
                  <a:srgbClr val="00B050"/>
                </a:solidFill>
                <a:latin typeface="+mn-lt"/>
                <a:ea typeface="+mn-ea"/>
                <a:cs typeface="+mn-ea"/>
                <a:sym typeface="+mn-lt"/>
              </a:rPr>
              <a:t>95</a:t>
            </a:r>
            <a:r>
              <a:rPr lang="zh-CN" altLang="en-US" dirty="0">
                <a:solidFill>
                  <a:srgbClr val="00B050"/>
                </a:solidFill>
                <a:latin typeface="+mn-lt"/>
                <a:ea typeface="+mn-ea"/>
                <a:cs typeface="+mn-ea"/>
                <a:sym typeface="+mn-lt"/>
              </a:rPr>
              <a:t>折，</a:t>
            </a:r>
            <a:r>
              <a:rPr lang="en-US" altLang="zh-CN" dirty="0">
                <a:solidFill>
                  <a:srgbClr val="00B050"/>
                </a:solidFill>
                <a:latin typeface="+mn-lt"/>
                <a:ea typeface="+mn-ea"/>
                <a:cs typeface="+mn-ea"/>
                <a:sym typeface="+mn-lt"/>
              </a:rPr>
              <a:t>8-10</a:t>
            </a:r>
            <a:r>
              <a:rPr lang="zh-CN" altLang="en-US" dirty="0">
                <a:solidFill>
                  <a:srgbClr val="00B050"/>
                </a:solidFill>
                <a:latin typeface="+mn-lt"/>
                <a:ea typeface="+mn-ea"/>
                <a:cs typeface="+mn-ea"/>
                <a:sym typeface="+mn-lt"/>
              </a:rPr>
              <a:t>万车位优惠券</a:t>
            </a:r>
            <a:r>
              <a:rPr lang="en-US" altLang="zh-CN" dirty="0">
                <a:solidFill>
                  <a:srgbClr val="00B050"/>
                </a:solidFill>
                <a:latin typeface="+mn-lt"/>
                <a:ea typeface="+mn-ea"/>
                <a:cs typeface="+mn-ea"/>
                <a:sym typeface="+mn-lt"/>
              </a:rPr>
              <a:t>+6-8</a:t>
            </a:r>
            <a:r>
              <a:rPr lang="zh-CN" altLang="en-US" dirty="0">
                <a:solidFill>
                  <a:srgbClr val="00B050"/>
                </a:solidFill>
                <a:latin typeface="+mn-lt"/>
                <a:ea typeface="+mn-ea"/>
                <a:cs typeface="+mn-ea"/>
                <a:sym typeface="+mn-lt"/>
              </a:rPr>
              <a:t>万荟豆</a:t>
            </a:r>
            <a:endParaRPr lang="en-US" altLang="zh-CN" dirty="0">
              <a:solidFill>
                <a:srgbClr val="00B050"/>
              </a:solidFill>
              <a:latin typeface="+mn-lt"/>
              <a:ea typeface="+mn-ea"/>
              <a:cs typeface="+mn-ea"/>
              <a:sym typeface="+mn-lt"/>
            </a:endParaRPr>
          </a:p>
          <a:p>
            <a:pPr marL="285750" indent="-285750" eaLnBrk="1" fontAlgn="auto" hangingPunct="1">
              <a:spcBef>
                <a:spcPts val="600"/>
              </a:spcBef>
              <a:spcAft>
                <a:spcPts val="0"/>
              </a:spcAft>
              <a:buSzTx/>
              <a:buFont typeface="Wingdings" panose="05000000000000000000" pitchFamily="2" charset="2"/>
              <a:buChar char="Ø"/>
              <a:defRPr/>
            </a:pPr>
            <a:r>
              <a:rPr lang="zh-CN" altLang="en-US" dirty="0">
                <a:solidFill>
                  <a:srgbClr val="C00000"/>
                </a:solidFill>
                <a:latin typeface="+mn-lt"/>
                <a:ea typeface="+mn-ea"/>
                <a:cs typeface="+mn-ea"/>
                <a:sym typeface="+mn-lt"/>
              </a:rPr>
              <a:t>洋房实现热销，一方面源于套数少（</a:t>
            </a:r>
            <a:r>
              <a:rPr lang="en-US" altLang="zh-CN" dirty="0">
                <a:solidFill>
                  <a:srgbClr val="C00000"/>
                </a:solidFill>
                <a:latin typeface="+mn-lt"/>
                <a:ea typeface="+mn-ea"/>
                <a:cs typeface="+mn-ea"/>
                <a:sym typeface="+mn-lt"/>
              </a:rPr>
              <a:t>60</a:t>
            </a:r>
            <a:r>
              <a:rPr lang="zh-CN" altLang="en-US" dirty="0">
                <a:solidFill>
                  <a:srgbClr val="C00000"/>
                </a:solidFill>
                <a:latin typeface="+mn-lt"/>
                <a:ea typeface="+mn-ea"/>
                <a:cs typeface="+mn-ea"/>
                <a:sym typeface="+mn-lt"/>
              </a:rPr>
              <a:t>套），仅占全盘套数</a:t>
            </a:r>
            <a:r>
              <a:rPr lang="en-US" altLang="zh-CN" dirty="0">
                <a:solidFill>
                  <a:srgbClr val="C00000"/>
                </a:solidFill>
                <a:latin typeface="+mn-lt"/>
                <a:ea typeface="+mn-ea"/>
                <a:cs typeface="+mn-ea"/>
                <a:sym typeface="+mn-lt"/>
              </a:rPr>
              <a:t>4%</a:t>
            </a:r>
            <a:r>
              <a:rPr lang="zh-CN" altLang="en-US" dirty="0">
                <a:solidFill>
                  <a:srgbClr val="C00000"/>
                </a:solidFill>
                <a:latin typeface="+mn-lt"/>
                <a:ea typeface="+mn-ea"/>
                <a:cs typeface="+mn-ea"/>
                <a:sym typeface="+mn-lt"/>
              </a:rPr>
              <a:t>，另一方面销售期</a:t>
            </a:r>
            <a:r>
              <a:rPr lang="en-US" altLang="zh-CN" dirty="0">
                <a:solidFill>
                  <a:srgbClr val="C00000"/>
                </a:solidFill>
                <a:latin typeface="+mn-lt"/>
                <a:ea typeface="+mn-ea"/>
                <a:cs typeface="+mn-ea"/>
                <a:sym typeface="+mn-lt"/>
              </a:rPr>
              <a:t>24</a:t>
            </a:r>
            <a:r>
              <a:rPr lang="zh-CN" altLang="en-US" dirty="0">
                <a:solidFill>
                  <a:srgbClr val="C00000"/>
                </a:solidFill>
                <a:latin typeface="+mn-lt"/>
                <a:ea typeface="+mn-ea"/>
                <a:cs typeface="+mn-ea"/>
                <a:sym typeface="+mn-lt"/>
              </a:rPr>
              <a:t>年</a:t>
            </a:r>
            <a:r>
              <a:rPr lang="en-US" altLang="zh-CN" dirty="0">
                <a:solidFill>
                  <a:srgbClr val="C00000"/>
                </a:solidFill>
                <a:latin typeface="+mn-lt"/>
                <a:ea typeface="+mn-ea"/>
                <a:cs typeface="+mn-ea"/>
                <a:sym typeface="+mn-lt"/>
              </a:rPr>
              <a:t>10</a:t>
            </a:r>
            <a:r>
              <a:rPr lang="zh-CN" altLang="en-US" dirty="0">
                <a:solidFill>
                  <a:srgbClr val="C00000"/>
                </a:solidFill>
                <a:latin typeface="+mn-lt"/>
                <a:ea typeface="+mn-ea"/>
                <a:cs typeface="+mn-ea"/>
                <a:sym typeface="+mn-lt"/>
              </a:rPr>
              <a:t>月</a:t>
            </a:r>
            <a:r>
              <a:rPr lang="en-US" altLang="zh-CN" dirty="0">
                <a:solidFill>
                  <a:srgbClr val="C00000"/>
                </a:solidFill>
                <a:latin typeface="+mn-lt"/>
                <a:ea typeface="+mn-ea"/>
                <a:cs typeface="+mn-ea"/>
                <a:sym typeface="+mn-lt"/>
              </a:rPr>
              <a:t>-25</a:t>
            </a:r>
            <a:r>
              <a:rPr lang="zh-CN" altLang="en-US" dirty="0">
                <a:solidFill>
                  <a:srgbClr val="C00000"/>
                </a:solidFill>
                <a:latin typeface="+mn-lt"/>
                <a:ea typeface="+mn-ea"/>
                <a:cs typeface="+mn-ea"/>
                <a:sym typeface="+mn-lt"/>
              </a:rPr>
              <a:t>年</a:t>
            </a:r>
            <a:r>
              <a:rPr lang="en-US" altLang="zh-CN" dirty="0">
                <a:solidFill>
                  <a:srgbClr val="C00000"/>
                </a:solidFill>
                <a:latin typeface="+mn-lt"/>
                <a:ea typeface="+mn-ea"/>
                <a:cs typeface="+mn-ea"/>
                <a:sym typeface="+mn-lt"/>
              </a:rPr>
              <a:t>2</a:t>
            </a:r>
            <a:r>
              <a:rPr lang="zh-CN" altLang="en-US" dirty="0">
                <a:solidFill>
                  <a:srgbClr val="C00000"/>
                </a:solidFill>
                <a:latin typeface="+mn-lt"/>
                <a:ea typeface="+mn-ea"/>
                <a:cs typeface="+mn-ea"/>
                <a:sym typeface="+mn-lt"/>
              </a:rPr>
              <a:t>月为上海旺季，其定价也因为量少稀缺，对比高层溢价</a:t>
            </a:r>
            <a:r>
              <a:rPr lang="en-US" altLang="zh-CN" dirty="0">
                <a:solidFill>
                  <a:srgbClr val="C00000"/>
                </a:solidFill>
                <a:latin typeface="+mn-lt"/>
                <a:ea typeface="+mn-ea"/>
                <a:cs typeface="+mn-ea"/>
                <a:sym typeface="+mn-lt"/>
              </a:rPr>
              <a:t>5%</a:t>
            </a:r>
            <a:endParaRPr lang="en-US" altLang="zh-CN" dirty="0">
              <a:latin typeface="+mn-lt"/>
              <a:ea typeface="+mn-ea"/>
              <a:cs typeface="+mn-ea"/>
              <a:sym typeface="+mn-lt"/>
            </a:endParaRPr>
          </a:p>
        </p:txBody>
      </p:sp>
      <p:graphicFrame>
        <p:nvGraphicFramePr>
          <p:cNvPr id="15" name="表格 14">
            <a:extLst>
              <a:ext uri="{FF2B5EF4-FFF2-40B4-BE49-F238E27FC236}">
                <a16:creationId xmlns:a16="http://schemas.microsoft.com/office/drawing/2014/main" id="{904B95CC-0632-4473-B7C5-B05A9CB6EDBC}"/>
              </a:ext>
            </a:extLst>
          </p:cNvPr>
          <p:cNvGraphicFramePr>
            <a:graphicFrameLocks noGrp="1"/>
          </p:cNvGraphicFramePr>
          <p:nvPr/>
        </p:nvGraphicFramePr>
        <p:xfrm>
          <a:off x="541023" y="2351314"/>
          <a:ext cx="4604439" cy="3505471"/>
        </p:xfrm>
        <a:graphic>
          <a:graphicData uri="http://schemas.openxmlformats.org/drawingml/2006/table">
            <a:tbl>
              <a:tblPr/>
              <a:tblGrid>
                <a:gridCol w="384795">
                  <a:extLst>
                    <a:ext uri="{9D8B030D-6E8A-4147-A177-3AD203B41FA5}">
                      <a16:colId xmlns:a16="http://schemas.microsoft.com/office/drawing/2014/main" val="3379236107"/>
                    </a:ext>
                  </a:extLst>
                </a:gridCol>
                <a:gridCol w="626707">
                  <a:extLst>
                    <a:ext uri="{9D8B030D-6E8A-4147-A177-3AD203B41FA5}">
                      <a16:colId xmlns:a16="http://schemas.microsoft.com/office/drawing/2014/main" val="2557273070"/>
                    </a:ext>
                  </a:extLst>
                </a:gridCol>
                <a:gridCol w="558431">
                  <a:extLst>
                    <a:ext uri="{9D8B030D-6E8A-4147-A177-3AD203B41FA5}">
                      <a16:colId xmlns:a16="http://schemas.microsoft.com/office/drawing/2014/main" val="815756436"/>
                    </a:ext>
                  </a:extLst>
                </a:gridCol>
                <a:gridCol w="505751">
                  <a:extLst>
                    <a:ext uri="{9D8B030D-6E8A-4147-A177-3AD203B41FA5}">
                      <a16:colId xmlns:a16="http://schemas.microsoft.com/office/drawing/2014/main" val="4035561806"/>
                    </a:ext>
                  </a:extLst>
                </a:gridCol>
                <a:gridCol w="385573">
                  <a:extLst>
                    <a:ext uri="{9D8B030D-6E8A-4147-A177-3AD203B41FA5}">
                      <a16:colId xmlns:a16="http://schemas.microsoft.com/office/drawing/2014/main" val="2483359007"/>
                    </a:ext>
                  </a:extLst>
                </a:gridCol>
                <a:gridCol w="625929">
                  <a:extLst>
                    <a:ext uri="{9D8B030D-6E8A-4147-A177-3AD203B41FA5}">
                      <a16:colId xmlns:a16="http://schemas.microsoft.com/office/drawing/2014/main" val="2171355590"/>
                    </a:ext>
                  </a:extLst>
                </a:gridCol>
                <a:gridCol w="505751">
                  <a:extLst>
                    <a:ext uri="{9D8B030D-6E8A-4147-A177-3AD203B41FA5}">
                      <a16:colId xmlns:a16="http://schemas.microsoft.com/office/drawing/2014/main" val="2599778943"/>
                    </a:ext>
                  </a:extLst>
                </a:gridCol>
                <a:gridCol w="505751">
                  <a:extLst>
                    <a:ext uri="{9D8B030D-6E8A-4147-A177-3AD203B41FA5}">
                      <a16:colId xmlns:a16="http://schemas.microsoft.com/office/drawing/2014/main" val="1603007894"/>
                    </a:ext>
                  </a:extLst>
                </a:gridCol>
                <a:gridCol w="505751">
                  <a:extLst>
                    <a:ext uri="{9D8B030D-6E8A-4147-A177-3AD203B41FA5}">
                      <a16:colId xmlns:a16="http://schemas.microsoft.com/office/drawing/2014/main" val="147681359"/>
                    </a:ext>
                  </a:extLst>
                </a:gridCol>
              </a:tblGrid>
              <a:tr h="760536">
                <a:tc>
                  <a:txBody>
                    <a:bodyPr/>
                    <a:lstStyle/>
                    <a:p>
                      <a:pPr algn="ctr" fontAlgn="ctr"/>
                      <a:r>
                        <a:rPr lang="zh-CN" altLang="en-US" sz="1050" b="1" i="0" u="none" strike="noStrike" dirty="0">
                          <a:solidFill>
                            <a:srgbClr val="000000"/>
                          </a:solidFill>
                          <a:effectLst/>
                          <a:latin typeface="+mn-lt"/>
                          <a:ea typeface="+mn-ea"/>
                          <a:cs typeface="+mn-ea"/>
                          <a:sym typeface="+mn-lt"/>
                        </a:rPr>
                        <a:t>业态</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户型面积</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功能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已供套数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签约套数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已供去化率</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单价</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套总价</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近一年月均流速</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342214874"/>
                  </a:ext>
                </a:extLst>
              </a:tr>
              <a:tr h="519100">
                <a:tc rowSpan="3">
                  <a:txBody>
                    <a:bodyPr/>
                    <a:lstStyle/>
                    <a:p>
                      <a:pPr algn="ctr" fontAlgn="ctr"/>
                      <a:r>
                        <a:rPr lang="zh-CN" altLang="en-US" sz="1050" b="1" i="0" u="none" strike="noStrike" dirty="0">
                          <a:solidFill>
                            <a:srgbClr val="000000"/>
                          </a:solidFill>
                          <a:effectLst/>
                          <a:latin typeface="+mn-lt"/>
                          <a:ea typeface="+mn-ea"/>
                          <a:cs typeface="+mn-ea"/>
                          <a:sym typeface="+mn-lt"/>
                        </a:rPr>
                        <a:t>高层</a:t>
                      </a:r>
                      <a:endParaRPr lang="en-US" altLang="zh-CN" sz="1050" b="1"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89-91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3</a:t>
                      </a:r>
                      <a:r>
                        <a:rPr lang="zh-CN" altLang="en-US" sz="1050" b="1" i="0" u="none" strike="noStrike" dirty="0">
                          <a:solidFill>
                            <a:srgbClr val="000000"/>
                          </a:solidFill>
                          <a:effectLst/>
                          <a:latin typeface="+mn-lt"/>
                          <a:ea typeface="+mn-ea"/>
                          <a:cs typeface="+mn-ea"/>
                          <a:sym typeface="+mn-lt"/>
                        </a:rPr>
                        <a:t>房</a:t>
                      </a:r>
                      <a:r>
                        <a:rPr lang="en-US" altLang="zh-CN" sz="1050" b="1" i="0" u="none" strike="noStrike" dirty="0">
                          <a:solidFill>
                            <a:srgbClr val="000000"/>
                          </a:solidFill>
                          <a:effectLst/>
                          <a:latin typeface="+mn-lt"/>
                          <a:ea typeface="+mn-ea"/>
                          <a:cs typeface="+mn-ea"/>
                          <a:sym typeface="+mn-lt"/>
                        </a:rPr>
                        <a:t>1</a:t>
                      </a:r>
                      <a:r>
                        <a:rPr lang="zh-CN" altLang="en-US" sz="1050" b="1" i="0" u="none" strike="noStrike" dirty="0">
                          <a:solidFill>
                            <a:srgbClr val="000000"/>
                          </a:solidFill>
                          <a:effectLst/>
                          <a:latin typeface="+mn-lt"/>
                          <a:ea typeface="+mn-ea"/>
                          <a:cs typeface="+mn-ea"/>
                          <a:sym typeface="+mn-lt"/>
                        </a:rPr>
                        <a:t>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sym typeface="+mn-lt"/>
                        </a:rPr>
                        <a:t>392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342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451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rtl="0" fontAlgn="ctr"/>
                      <a:r>
                        <a:rPr lang="en-US" altLang="zh-CN" sz="1050" b="1" i="0" u="none" strike="noStrike" dirty="0">
                          <a:solidFill>
                            <a:srgbClr val="000000"/>
                          </a:solidFill>
                          <a:effectLst/>
                          <a:latin typeface="+mn-lt"/>
                          <a:ea typeface="+mn-ea"/>
                          <a:cs typeface="+mn-ea"/>
                          <a:sym typeface="+mn-lt"/>
                        </a:rPr>
                        <a:t>47</a:t>
                      </a:r>
                      <a:r>
                        <a:rPr lang="zh-CN" altLang="en-US" sz="1050" b="1" i="0" u="none" strike="noStrike" dirty="0">
                          <a:solidFill>
                            <a:srgbClr val="000000"/>
                          </a:solidFill>
                          <a:effectLst/>
                          <a:latin typeface="+mn-lt"/>
                          <a:ea typeface="+mn-ea"/>
                          <a:cs typeface="+mn-ea"/>
                          <a:sym typeface="+mn-lt"/>
                        </a:rPr>
                        <a:t>套</a:t>
                      </a:r>
                      <a:r>
                        <a:rPr lang="en-US" altLang="zh-CN" sz="1050" b="1" i="0" u="none" strike="noStrike" dirty="0">
                          <a:solidFill>
                            <a:srgbClr val="000000"/>
                          </a:solidFill>
                          <a:effectLst/>
                          <a:latin typeface="+mn-lt"/>
                          <a:ea typeface="+mn-ea"/>
                          <a:cs typeface="+mn-ea"/>
                          <a:sym typeface="+mn-lt"/>
                        </a:rPr>
                        <a:t>/</a:t>
                      </a:r>
                      <a:r>
                        <a:rPr lang="zh-CN" altLang="en-US" sz="1050" b="1" i="0" u="none" strike="noStrike" dirty="0">
                          <a:solidFill>
                            <a:srgbClr val="000000"/>
                          </a:solidFill>
                          <a:effectLst/>
                          <a:latin typeface="+mn-lt"/>
                          <a:ea typeface="+mn-ea"/>
                          <a:cs typeface="+mn-ea"/>
                          <a:sym typeface="+mn-lt"/>
                        </a:rPr>
                        <a:t>月</a:t>
                      </a:r>
                      <a:endParaRPr lang="en-US" altLang="zh-CN" sz="1050" b="1"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8511376"/>
                  </a:ext>
                </a:extLst>
              </a:tr>
              <a:tr h="519100">
                <a:tc vMerge="1">
                  <a:txBody>
                    <a:bodyPr/>
                    <a:lstStyle/>
                    <a:p>
                      <a:pPr algn="ctr" fontAlgn="ct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99-103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3</a:t>
                      </a:r>
                      <a:r>
                        <a:rPr lang="zh-CN" altLang="en-US" sz="1050" b="1" i="0" u="none" strike="noStrike" dirty="0">
                          <a:solidFill>
                            <a:srgbClr val="000000"/>
                          </a:solidFill>
                          <a:effectLst/>
                          <a:latin typeface="+mn-lt"/>
                          <a:ea typeface="+mn-ea"/>
                          <a:cs typeface="+mn-ea"/>
                          <a:sym typeface="+mn-lt"/>
                        </a:rPr>
                        <a:t>房</a:t>
                      </a:r>
                      <a:r>
                        <a:rPr lang="en-US" altLang="zh-CN" sz="1050" b="1" i="0" u="none" strike="noStrike" dirty="0">
                          <a:solidFill>
                            <a:srgbClr val="000000"/>
                          </a:solidFill>
                          <a:effectLst/>
                          <a:latin typeface="+mn-lt"/>
                          <a:ea typeface="+mn-ea"/>
                          <a:cs typeface="+mn-ea"/>
                          <a:sym typeface="+mn-lt"/>
                        </a:rPr>
                        <a:t>2</a:t>
                      </a:r>
                      <a:r>
                        <a:rPr lang="zh-CN" altLang="en-US" sz="1050" b="1" i="0" u="none" strike="noStrike" dirty="0">
                          <a:solidFill>
                            <a:srgbClr val="000000"/>
                          </a:solidFill>
                          <a:effectLst/>
                          <a:latin typeface="+mn-lt"/>
                          <a:ea typeface="+mn-ea"/>
                          <a:cs typeface="+mn-ea"/>
                          <a:sym typeface="+mn-lt"/>
                        </a:rPr>
                        <a:t>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sym typeface="+mn-lt"/>
                        </a:rPr>
                        <a:t>876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723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rtl="0" fontAlgn="ctr"/>
                      <a:endParaRPr lang="en-US" altLang="zh-CN" sz="105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2083226"/>
                  </a:ext>
                </a:extLst>
              </a:tr>
              <a:tr h="668535">
                <a:tc vMerge="1">
                  <a:txBody>
                    <a:bodyPr/>
                    <a:lstStyle/>
                    <a:p>
                      <a:pPr algn="ctr" fontAlgn="ctr"/>
                      <a:endParaRPr lang="en-US" altLang="zh-CN"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123-127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3+1</a:t>
                      </a:r>
                      <a:r>
                        <a:rPr lang="zh-CN" altLang="en-US" sz="1050" b="1" i="0" u="none" strike="noStrike" dirty="0">
                          <a:solidFill>
                            <a:srgbClr val="000000"/>
                          </a:solidFill>
                          <a:effectLst/>
                          <a:latin typeface="+mn-lt"/>
                          <a:ea typeface="+mn-ea"/>
                          <a:cs typeface="+mn-ea"/>
                          <a:sym typeface="+mn-lt"/>
                        </a:rPr>
                        <a:t>房</a:t>
                      </a:r>
                      <a:r>
                        <a:rPr lang="en-US" altLang="zh-CN" sz="1050" b="1" i="0" u="none" strike="noStrike" dirty="0">
                          <a:solidFill>
                            <a:srgbClr val="000000"/>
                          </a:solidFill>
                          <a:effectLst/>
                          <a:latin typeface="+mn-lt"/>
                          <a:ea typeface="+mn-ea"/>
                          <a:cs typeface="+mn-ea"/>
                          <a:sym typeface="+mn-lt"/>
                        </a:rPr>
                        <a:t>2</a:t>
                      </a:r>
                      <a:r>
                        <a:rPr lang="zh-CN" altLang="en-US" sz="1050" b="1" i="0" u="none" strike="noStrike" dirty="0">
                          <a:solidFill>
                            <a:srgbClr val="000000"/>
                          </a:solidFill>
                          <a:effectLst/>
                          <a:latin typeface="+mn-lt"/>
                          <a:ea typeface="+mn-ea"/>
                          <a:cs typeface="+mn-ea"/>
                          <a:sym typeface="+mn-lt"/>
                        </a:rPr>
                        <a:t>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a:solidFill>
                            <a:srgbClr val="000000"/>
                          </a:solidFill>
                          <a:effectLst/>
                          <a:latin typeface="+mn-lt"/>
                          <a:ea typeface="+mn-ea"/>
                          <a:cs typeface="+mn-ea"/>
                          <a:sym typeface="+mn-lt"/>
                        </a:rPr>
                        <a:t>178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144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KaiTi" panose="02010609060101010101" pitchFamily="49" charset="-122"/>
                          <a:ea typeface="KaiTi" panose="02010609060101010101" pitchFamily="49" charset="-122"/>
                        </a:rPr>
                        <a:t>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660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rtl="0" fontAlgn="ctr"/>
                      <a:endParaRPr lang="en-US" altLang="zh-CN" sz="105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8938496"/>
                  </a:ext>
                </a:extLst>
              </a:tr>
              <a:tr h="519100">
                <a:tc>
                  <a:txBody>
                    <a:bodyPr/>
                    <a:lstStyle/>
                    <a:p>
                      <a:pPr algn="ctr" fontAlgn="ctr"/>
                      <a:r>
                        <a:rPr lang="zh-CN" altLang="en-US" sz="1050" b="1" i="0" u="none" strike="noStrike" dirty="0">
                          <a:solidFill>
                            <a:srgbClr val="000000"/>
                          </a:solidFill>
                          <a:effectLst/>
                          <a:latin typeface="+mn-lt"/>
                          <a:ea typeface="+mn-ea"/>
                          <a:cs typeface="+mn-ea"/>
                          <a:sym typeface="+mn-lt"/>
                        </a:rPr>
                        <a:t>洋房</a:t>
                      </a:r>
                      <a:endParaRPr lang="en-US" altLang="zh-CN" sz="1050" b="1"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143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mn-lt"/>
                          <a:ea typeface="+mn-ea"/>
                          <a:cs typeface="+mn-ea"/>
                          <a:sym typeface="+mn-lt"/>
                        </a:rPr>
                        <a:t>4</a:t>
                      </a:r>
                      <a:r>
                        <a:rPr lang="zh-CN" altLang="en-US" sz="1050" b="1" i="0" u="none" strike="noStrike" dirty="0">
                          <a:solidFill>
                            <a:srgbClr val="000000"/>
                          </a:solidFill>
                          <a:effectLst/>
                          <a:latin typeface="+mn-lt"/>
                          <a:ea typeface="+mn-ea"/>
                          <a:cs typeface="+mn-ea"/>
                          <a:sym typeface="+mn-lt"/>
                        </a:rPr>
                        <a:t>房</a:t>
                      </a:r>
                      <a:r>
                        <a:rPr lang="en-US" altLang="zh-CN" sz="1050" b="1" i="0" u="none" strike="noStrike" dirty="0">
                          <a:solidFill>
                            <a:srgbClr val="000000"/>
                          </a:solidFill>
                          <a:effectLst/>
                          <a:latin typeface="+mn-lt"/>
                          <a:ea typeface="+mn-ea"/>
                          <a:cs typeface="+mn-ea"/>
                          <a:sym typeface="+mn-lt"/>
                        </a:rPr>
                        <a:t>2</a:t>
                      </a:r>
                      <a:r>
                        <a:rPr lang="zh-CN" altLang="en-US" sz="1050" b="1" i="0" u="none" strike="noStrike" dirty="0">
                          <a:solidFill>
                            <a:srgbClr val="000000"/>
                          </a:solidFill>
                          <a:effectLst/>
                          <a:latin typeface="+mn-lt"/>
                          <a:ea typeface="+mn-ea"/>
                          <a:cs typeface="+mn-ea"/>
                          <a:sym typeface="+mn-lt"/>
                        </a:rPr>
                        <a:t>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a:solidFill>
                            <a:srgbClr val="000000"/>
                          </a:solidFill>
                          <a:effectLst/>
                          <a:latin typeface="+mn-lt"/>
                          <a:ea typeface="+mn-ea"/>
                          <a:cs typeface="+mn-ea"/>
                          <a:sym typeface="+mn-lt"/>
                        </a:rPr>
                        <a:t>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chemeClr val="tx1"/>
                          </a:solidFill>
                          <a:effectLst/>
                          <a:latin typeface="KaiTi" panose="02010609060101010101" pitchFamily="49" charset="-122"/>
                          <a:ea typeface="KaiTi" panose="02010609060101010101" pitchFamily="49" charset="-122"/>
                        </a:rPr>
                        <a:t>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chemeClr val="tx1"/>
                          </a:solidFill>
                          <a:effectLst/>
                          <a:latin typeface="KaiTi" panose="02010609060101010101" pitchFamily="49" charset="-122"/>
                          <a:ea typeface="KaiTi" panose="02010609060101010101" pitchFamily="49" charset="-122"/>
                        </a:rPr>
                        <a:t>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756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rtl="0" fontAlgn="ctr"/>
                      <a:endParaRPr lang="en-US" altLang="zh-CN" sz="1050" b="1" i="0" u="none" strike="noStrike" dirty="0">
                        <a:solidFill>
                          <a:srgbClr val="0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123260"/>
                  </a:ext>
                </a:extLst>
              </a:tr>
              <a:tr h="519100">
                <a:tc gridSpan="3">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合计</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a:solidFill>
                            <a:srgbClr val="000000"/>
                          </a:solidFill>
                          <a:effectLst/>
                          <a:latin typeface="+mn-lt"/>
                          <a:ea typeface="+mn-ea"/>
                          <a:cs typeface="+mn-ea"/>
                        </a:rPr>
                        <a:t>1614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chemeClr val="tx1"/>
                          </a:solidFill>
                          <a:effectLst/>
                          <a:latin typeface="KaiTi" panose="02010609060101010101" pitchFamily="49" charset="-122"/>
                          <a:ea typeface="KaiTi" panose="02010609060101010101" pitchFamily="49" charset="-122"/>
                        </a:rPr>
                        <a:t>1261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chemeClr val="tx1"/>
                          </a:solidFill>
                          <a:effectLst/>
                          <a:latin typeface="KaiTi" panose="02010609060101010101" pitchFamily="49" charset="-122"/>
                          <a:ea typeface="KaiTi" panose="02010609060101010101" pitchFamily="49" charset="-122"/>
                        </a:rPr>
                        <a:t>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050" b="0" i="0" u="none" strike="noStrike" kern="1200" dirty="0">
                          <a:solidFill>
                            <a:srgbClr val="000000"/>
                          </a:solidFill>
                          <a:effectLst/>
                          <a:latin typeface="+mn-lt"/>
                          <a:ea typeface="+mn-ea"/>
                          <a:cs typeface="+mn-ea"/>
                        </a:rPr>
                        <a:t>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zh-CN" altLang="en-US" sz="1050" b="0" i="0" u="none" strike="noStrike" kern="1200"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5794978"/>
                  </a:ext>
                </a:extLst>
              </a:tr>
            </a:tbl>
          </a:graphicData>
        </a:graphic>
      </p:graphicFrame>
      <p:sp>
        <p:nvSpPr>
          <p:cNvPr id="16" name="文本框 15">
            <a:extLst>
              <a:ext uri="{FF2B5EF4-FFF2-40B4-BE49-F238E27FC236}">
                <a16:creationId xmlns:a16="http://schemas.microsoft.com/office/drawing/2014/main" id="{5288F6FD-5005-41DC-8246-507C48D55066}"/>
              </a:ext>
            </a:extLst>
          </p:cNvPr>
          <p:cNvSpPr txBox="1"/>
          <p:nvPr/>
        </p:nvSpPr>
        <p:spPr>
          <a:xfrm>
            <a:off x="1377778" y="2053927"/>
            <a:ext cx="27432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ea"/>
                <a:sym typeface="+mn-lt"/>
              </a:rPr>
              <a:t>招商时代潮派分户型价格、去化情况</a:t>
            </a:r>
          </a:p>
        </p:txBody>
      </p:sp>
      <p:graphicFrame>
        <p:nvGraphicFramePr>
          <p:cNvPr id="12" name="图表 11">
            <a:extLst>
              <a:ext uri="{FF2B5EF4-FFF2-40B4-BE49-F238E27FC236}">
                <a16:creationId xmlns:a16="http://schemas.microsoft.com/office/drawing/2014/main" id="{0998750A-8934-4B06-8B1E-C6C82F29E97E}"/>
              </a:ext>
            </a:extLst>
          </p:cNvPr>
          <p:cNvGraphicFramePr>
            <a:graphicFrameLocks/>
          </p:cNvGraphicFramePr>
          <p:nvPr/>
        </p:nvGraphicFramePr>
        <p:xfrm>
          <a:off x="5060066" y="1983329"/>
          <a:ext cx="6919731" cy="4317357"/>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本框 12">
            <a:extLst>
              <a:ext uri="{FF2B5EF4-FFF2-40B4-BE49-F238E27FC236}">
                <a16:creationId xmlns:a16="http://schemas.microsoft.com/office/drawing/2014/main" id="{10D3DE9E-4856-4A44-ABD8-790BC99F9DC8}"/>
              </a:ext>
            </a:extLst>
          </p:cNvPr>
          <p:cNvSpPr txBox="1"/>
          <p:nvPr/>
        </p:nvSpPr>
        <p:spPr>
          <a:xfrm>
            <a:off x="6458338" y="3228444"/>
            <a:ext cx="1412073" cy="286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C00000"/>
                </a:solidFill>
                <a:effectLst/>
                <a:uLnTx/>
                <a:uFillTx/>
                <a:cs typeface="+mn-ea"/>
                <a:sym typeface="+mn-lt"/>
              </a:rPr>
              <a:t>24</a:t>
            </a:r>
            <a:r>
              <a:rPr kumimoji="0" lang="zh-CN" altLang="en-US" sz="1200" b="1" i="0" u="none" strike="noStrike" kern="1200" cap="none" spc="0" normalizeH="0" baseline="0" noProof="0" dirty="0">
                <a:ln>
                  <a:noFill/>
                </a:ln>
                <a:solidFill>
                  <a:srgbClr val="C00000"/>
                </a:solidFill>
                <a:effectLst/>
                <a:uLnTx/>
                <a:uFillTx/>
                <a:cs typeface="+mn-ea"/>
                <a:sym typeface="+mn-lt"/>
              </a:rPr>
              <a:t>年月均</a:t>
            </a:r>
            <a:r>
              <a:rPr kumimoji="0" lang="en-US" altLang="zh-CN" sz="1200" b="1" i="0" u="none" strike="noStrike" kern="1200" cap="none" spc="0" normalizeH="0" baseline="0" noProof="0" dirty="0">
                <a:ln>
                  <a:noFill/>
                </a:ln>
                <a:solidFill>
                  <a:srgbClr val="C00000"/>
                </a:solidFill>
                <a:effectLst/>
                <a:uLnTx/>
                <a:uFillTx/>
                <a:cs typeface="+mn-ea"/>
                <a:sym typeface="+mn-lt"/>
              </a:rPr>
              <a:t>99</a:t>
            </a:r>
            <a:r>
              <a:rPr kumimoji="0" lang="zh-CN" altLang="en-US" sz="1200" b="1" i="0" u="none" strike="noStrike" kern="1200" cap="none" spc="0" normalizeH="0" baseline="0" noProof="0" dirty="0">
                <a:ln>
                  <a:noFill/>
                </a:ln>
                <a:solidFill>
                  <a:srgbClr val="C00000"/>
                </a:solidFill>
                <a:effectLst/>
                <a:uLnTx/>
                <a:uFillTx/>
                <a:cs typeface="+mn-ea"/>
                <a:sym typeface="+mn-lt"/>
              </a:rPr>
              <a:t>套</a:t>
            </a:r>
          </a:p>
        </p:txBody>
      </p:sp>
      <p:sp>
        <p:nvSpPr>
          <p:cNvPr id="14" name="文本框 13">
            <a:extLst>
              <a:ext uri="{FF2B5EF4-FFF2-40B4-BE49-F238E27FC236}">
                <a16:creationId xmlns:a16="http://schemas.microsoft.com/office/drawing/2014/main" id="{5FC33205-B7B2-4B28-A7D2-36FB82759B9A}"/>
              </a:ext>
            </a:extLst>
          </p:cNvPr>
          <p:cNvSpPr txBox="1"/>
          <p:nvPr/>
        </p:nvSpPr>
        <p:spPr>
          <a:xfrm>
            <a:off x="10125259" y="3605200"/>
            <a:ext cx="1366975" cy="286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C00000"/>
                </a:solidFill>
                <a:effectLst/>
                <a:uLnTx/>
                <a:uFillTx/>
                <a:cs typeface="+mn-ea"/>
                <a:sym typeface="+mn-lt"/>
              </a:rPr>
              <a:t>25</a:t>
            </a:r>
            <a:r>
              <a:rPr kumimoji="0" lang="zh-CN" altLang="en-US" sz="1200" b="1" i="0" u="none" strike="noStrike" kern="1200" cap="none" spc="0" normalizeH="0" baseline="0" noProof="0" dirty="0">
                <a:ln>
                  <a:noFill/>
                </a:ln>
                <a:solidFill>
                  <a:srgbClr val="C00000"/>
                </a:solidFill>
                <a:effectLst/>
                <a:uLnTx/>
                <a:uFillTx/>
                <a:cs typeface="+mn-ea"/>
                <a:sym typeface="+mn-lt"/>
              </a:rPr>
              <a:t>年月均</a:t>
            </a:r>
            <a:r>
              <a:rPr kumimoji="0" lang="en-US" altLang="zh-CN" sz="1200" b="1" i="0" u="none" strike="noStrike" kern="1200" cap="none" spc="0" normalizeH="0" baseline="0" noProof="0" dirty="0">
                <a:ln>
                  <a:noFill/>
                </a:ln>
                <a:solidFill>
                  <a:srgbClr val="C00000"/>
                </a:solidFill>
                <a:effectLst/>
                <a:uLnTx/>
                <a:uFillTx/>
                <a:cs typeface="+mn-ea"/>
                <a:sym typeface="+mn-lt"/>
              </a:rPr>
              <a:t>47</a:t>
            </a:r>
            <a:r>
              <a:rPr kumimoji="0" lang="zh-CN" altLang="en-US" sz="1200" b="1" i="0" u="none" strike="noStrike" kern="1200" cap="none" spc="0" normalizeH="0" baseline="0" noProof="0" dirty="0">
                <a:ln>
                  <a:noFill/>
                </a:ln>
                <a:solidFill>
                  <a:srgbClr val="C00000"/>
                </a:solidFill>
                <a:effectLst/>
                <a:uLnTx/>
                <a:uFillTx/>
                <a:cs typeface="+mn-ea"/>
                <a:sym typeface="+mn-lt"/>
              </a:rPr>
              <a:t>套</a:t>
            </a:r>
          </a:p>
        </p:txBody>
      </p:sp>
      <p:cxnSp>
        <p:nvCxnSpPr>
          <p:cNvPr id="17" name="直接连接符 16">
            <a:extLst>
              <a:ext uri="{FF2B5EF4-FFF2-40B4-BE49-F238E27FC236}">
                <a16:creationId xmlns:a16="http://schemas.microsoft.com/office/drawing/2014/main" id="{D1B88DC9-AE15-42A3-81DF-81703325898E}"/>
              </a:ext>
            </a:extLst>
          </p:cNvPr>
          <p:cNvCxnSpPr>
            <a:cxnSpLocks/>
          </p:cNvCxnSpPr>
          <p:nvPr/>
        </p:nvCxnSpPr>
        <p:spPr>
          <a:xfrm>
            <a:off x="6629307" y="3518123"/>
            <a:ext cx="1796236"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D866B04-9B77-45FC-8E5B-6754AD811CB9}"/>
              </a:ext>
            </a:extLst>
          </p:cNvPr>
          <p:cNvCxnSpPr>
            <a:cxnSpLocks/>
          </p:cNvCxnSpPr>
          <p:nvPr/>
        </p:nvCxnSpPr>
        <p:spPr>
          <a:xfrm flipV="1">
            <a:off x="8710606" y="3892170"/>
            <a:ext cx="2781628" cy="771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854F36D1-E8B4-44C6-A4AE-82F21AF91133}"/>
              </a:ext>
            </a:extLst>
          </p:cNvPr>
          <p:cNvSpPr/>
          <p:nvPr/>
        </p:nvSpPr>
        <p:spPr>
          <a:xfrm>
            <a:off x="7633268" y="4195351"/>
            <a:ext cx="1324120" cy="420646"/>
          </a:xfrm>
          <a:prstGeom prst="rect">
            <a:avLst/>
          </a:prstGeom>
          <a:solidFill>
            <a:srgbClr val="FCF2CE">
              <a:alpha val="27059"/>
            </a:srgb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7" name="矩形 6">
            <a:extLst>
              <a:ext uri="{FF2B5EF4-FFF2-40B4-BE49-F238E27FC236}">
                <a16:creationId xmlns:a16="http://schemas.microsoft.com/office/drawing/2014/main" id="{B5BAE3B7-A189-4A4D-9021-4D0BEB2AA045}"/>
              </a:ext>
            </a:extLst>
          </p:cNvPr>
          <p:cNvSpPr/>
          <p:nvPr/>
        </p:nvSpPr>
        <p:spPr>
          <a:xfrm>
            <a:off x="7793219" y="4405674"/>
            <a:ext cx="1164169" cy="276999"/>
          </a:xfrm>
          <a:prstGeom prst="rect">
            <a:avLst/>
          </a:prstGeom>
        </p:spPr>
        <p:txBody>
          <a:bodyPr wrap="square">
            <a:spAutoFit/>
          </a:bodyPr>
          <a:lstStyle/>
          <a:p>
            <a:r>
              <a:rPr lang="zh-CN" altLang="en-US" sz="1200" b="1" dirty="0">
                <a:solidFill>
                  <a:schemeClr val="accent3">
                    <a:lumMod val="75000"/>
                  </a:schemeClr>
                </a:solidFill>
                <a:cs typeface="+mn-ea"/>
                <a:sym typeface="+mn-lt"/>
              </a:rPr>
              <a:t>洋房销售周期</a:t>
            </a:r>
          </a:p>
        </p:txBody>
      </p:sp>
    </p:spTree>
    <p:extLst>
      <p:ext uri="{BB962C8B-B14F-4D97-AF65-F5344CB8AC3E}">
        <p14:creationId xmlns:p14="http://schemas.microsoft.com/office/powerpoint/2010/main" val="1289777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B51CD-F249-496F-B32C-394035420A7D}"/>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2.7 </a:t>
            </a:r>
            <a:r>
              <a:rPr lang="zh-CN" altLang="en-US" dirty="0">
                <a:solidFill>
                  <a:srgbClr val="000000"/>
                </a:solidFill>
                <a:cs typeface="+mn-ea"/>
                <a:sym typeface="+mn-lt"/>
              </a:rPr>
              <a:t>一级竞品</a:t>
            </a:r>
            <a:r>
              <a:rPr lang="zh-CN" altLang="en-US" dirty="0">
                <a:solidFill>
                  <a:srgbClr val="000000"/>
                </a:solidFill>
                <a:latin typeface="+mn-lt"/>
                <a:ea typeface="+mn-ea"/>
                <a:cs typeface="+mn-ea"/>
                <a:sym typeface="+mn-lt"/>
              </a:rPr>
              <a:t>：招商时代潮派 </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户型整体偏刚，</a:t>
            </a:r>
            <a:r>
              <a:rPr lang="en-US" altLang="zh-CN" dirty="0">
                <a:solidFill>
                  <a:srgbClr val="000000"/>
                </a:solidFill>
                <a:latin typeface="+mn-lt"/>
                <a:ea typeface="+mn-ea"/>
                <a:cs typeface="+mn-ea"/>
                <a:sym typeface="+mn-lt"/>
              </a:rPr>
              <a:t>500</a:t>
            </a:r>
            <a:r>
              <a:rPr lang="zh-CN" altLang="en-US" dirty="0">
                <a:solidFill>
                  <a:srgbClr val="000000"/>
                </a:solidFill>
                <a:latin typeface="+mn-lt"/>
                <a:ea typeface="+mn-ea"/>
                <a:cs typeface="+mn-ea"/>
                <a:sym typeface="+mn-lt"/>
              </a:rPr>
              <a:t>万内轨交刚需为主</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BE0941B7-1F7C-41BD-AF57-477944628422}"/>
              </a:ext>
            </a:extLst>
          </p:cNvPr>
          <p:cNvSpPr>
            <a:spLocks noGrp="1"/>
          </p:cNvSpPr>
          <p:nvPr>
            <p:ph idx="1"/>
          </p:nvPr>
        </p:nvSpPr>
        <p:spPr>
          <a:xfrm>
            <a:off x="609601" y="730796"/>
            <a:ext cx="10972800" cy="1471172"/>
          </a:xfrm>
        </p:spPr>
        <p:txBody>
          <a:bodyPr/>
          <a:lstStyle/>
          <a:p>
            <a:r>
              <a:rPr lang="zh-CN" altLang="en-US" dirty="0">
                <a:latin typeface="+mn-lt"/>
                <a:ea typeface="+mn-ea"/>
                <a:cs typeface="+mn-ea"/>
                <a:sym typeface="+mn-lt"/>
              </a:rPr>
              <a:t>住宅东、西两块分为一、二期，</a:t>
            </a:r>
            <a:r>
              <a:rPr lang="en-US" altLang="zh-CN" dirty="0">
                <a:latin typeface="+mn-lt"/>
                <a:ea typeface="+mn-ea"/>
                <a:cs typeface="+mn-ea"/>
                <a:sym typeface="+mn-lt"/>
              </a:rPr>
              <a:t>17</a:t>
            </a:r>
            <a:r>
              <a:rPr lang="zh-CN" altLang="en-US" dirty="0">
                <a:latin typeface="+mn-lt"/>
                <a:ea typeface="+mn-ea"/>
                <a:cs typeface="+mn-ea"/>
                <a:sym typeface="+mn-lt"/>
              </a:rPr>
              <a:t>栋</a:t>
            </a:r>
            <a:r>
              <a:rPr lang="en-US" altLang="zh-CN" dirty="0">
                <a:latin typeface="+mn-lt"/>
                <a:ea typeface="+mn-ea"/>
                <a:cs typeface="+mn-ea"/>
                <a:sym typeface="+mn-lt"/>
              </a:rPr>
              <a:t>18F</a:t>
            </a:r>
            <a:r>
              <a:rPr lang="zh-CN" altLang="en-US" dirty="0">
                <a:latin typeface="+mn-lt"/>
                <a:ea typeface="+mn-ea"/>
                <a:cs typeface="+mn-ea"/>
                <a:sym typeface="+mn-lt"/>
              </a:rPr>
              <a:t>高层和</a:t>
            </a:r>
            <a:r>
              <a:rPr lang="en-US" altLang="zh-CN" dirty="0">
                <a:latin typeface="+mn-lt"/>
                <a:ea typeface="+mn-ea"/>
                <a:cs typeface="+mn-ea"/>
                <a:sym typeface="+mn-lt"/>
              </a:rPr>
              <a:t>3</a:t>
            </a:r>
            <a:r>
              <a:rPr lang="zh-CN" altLang="en-US" dirty="0">
                <a:latin typeface="+mn-lt"/>
                <a:ea typeface="+mn-ea"/>
                <a:cs typeface="+mn-ea"/>
                <a:sym typeface="+mn-lt"/>
              </a:rPr>
              <a:t>栋</a:t>
            </a:r>
            <a:r>
              <a:rPr lang="en-US" altLang="zh-CN" dirty="0">
                <a:latin typeface="+mn-lt"/>
                <a:ea typeface="+mn-ea"/>
                <a:cs typeface="+mn-ea"/>
                <a:sym typeface="+mn-lt"/>
              </a:rPr>
              <a:t>6F</a:t>
            </a:r>
            <a:r>
              <a:rPr lang="zh-CN" altLang="en-US" dirty="0">
                <a:latin typeface="+mn-lt"/>
                <a:ea typeface="+mn-ea"/>
                <a:cs typeface="+mn-ea"/>
                <a:sym typeface="+mn-lt"/>
              </a:rPr>
              <a:t>洋房；两期定位相同，但一期为老规范</a:t>
            </a:r>
            <a:r>
              <a:rPr lang="en-US" altLang="zh-CN" dirty="0">
                <a:latin typeface="+mn-lt"/>
                <a:ea typeface="+mn-ea"/>
                <a:cs typeface="+mn-ea"/>
                <a:sym typeface="+mn-lt"/>
              </a:rPr>
              <a:t>8</a:t>
            </a:r>
            <a:r>
              <a:rPr lang="zh-CN" altLang="en-US" dirty="0">
                <a:latin typeface="+mn-lt"/>
                <a:ea typeface="+mn-ea"/>
                <a:cs typeface="+mn-ea"/>
                <a:sym typeface="+mn-lt"/>
              </a:rPr>
              <a:t>平阳台，二期为新规，做了</a:t>
            </a:r>
            <a:r>
              <a:rPr lang="en-US" altLang="zh-CN" dirty="0">
                <a:latin typeface="+mn-lt"/>
                <a:ea typeface="+mn-ea"/>
                <a:cs typeface="+mn-ea"/>
                <a:sym typeface="+mn-lt"/>
              </a:rPr>
              <a:t>2-3</a:t>
            </a:r>
            <a:r>
              <a:rPr lang="zh-CN" altLang="en-US" dirty="0">
                <a:latin typeface="+mn-lt"/>
                <a:ea typeface="+mn-ea"/>
                <a:cs typeface="+mn-ea"/>
                <a:sym typeface="+mn-lt"/>
              </a:rPr>
              <a:t>个阳台，实用率提升。</a:t>
            </a:r>
          </a:p>
          <a:p>
            <a:r>
              <a:rPr lang="zh-CN" altLang="en-US" dirty="0">
                <a:latin typeface="+mn-lt"/>
                <a:ea typeface="+mn-ea"/>
                <a:cs typeface="+mn-ea"/>
                <a:sym typeface="+mn-lt"/>
              </a:rPr>
              <a:t>产品整体偏刚，</a:t>
            </a:r>
            <a:r>
              <a:rPr lang="en-US" altLang="zh-CN" dirty="0">
                <a:latin typeface="+mn-lt"/>
                <a:ea typeface="+mn-ea"/>
                <a:cs typeface="+mn-ea"/>
                <a:sym typeface="+mn-lt"/>
              </a:rPr>
              <a:t>90-100</a:t>
            </a:r>
            <a:r>
              <a:rPr lang="zh-CN" altLang="en-US" dirty="0">
                <a:latin typeface="+mn-lt"/>
                <a:ea typeface="+mn-ea"/>
                <a:cs typeface="+mn-ea"/>
                <a:sym typeface="+mn-lt"/>
              </a:rPr>
              <a:t>平的三房占比</a:t>
            </a:r>
            <a:r>
              <a:rPr lang="en-US" altLang="zh-CN" dirty="0">
                <a:latin typeface="+mn-lt"/>
                <a:ea typeface="+mn-ea"/>
                <a:cs typeface="+mn-ea"/>
                <a:sym typeface="+mn-lt"/>
              </a:rPr>
              <a:t>85%</a:t>
            </a:r>
            <a:r>
              <a:rPr lang="zh-CN" altLang="en-US" dirty="0">
                <a:latin typeface="+mn-lt"/>
                <a:ea typeface="+mn-ea"/>
                <a:cs typeface="+mn-ea"/>
                <a:sym typeface="+mn-lt"/>
              </a:rPr>
              <a:t>，主力总价</a:t>
            </a:r>
            <a:r>
              <a:rPr lang="en-US" altLang="zh-CN" dirty="0">
                <a:latin typeface="+mn-lt"/>
                <a:ea typeface="+mn-ea"/>
                <a:cs typeface="+mn-ea"/>
                <a:sym typeface="+mn-lt"/>
              </a:rPr>
              <a:t>450-510</a:t>
            </a:r>
            <a:r>
              <a:rPr lang="zh-CN" altLang="en-US" dirty="0">
                <a:latin typeface="+mn-lt"/>
                <a:ea typeface="+mn-ea"/>
                <a:cs typeface="+mn-ea"/>
                <a:sym typeface="+mn-lt"/>
              </a:rPr>
              <a:t>万，主要吸引轨交刚需客户；</a:t>
            </a:r>
            <a:r>
              <a:rPr lang="en-US" altLang="zh-CN" dirty="0">
                <a:latin typeface="+mn-lt"/>
                <a:ea typeface="+mn-ea"/>
                <a:cs typeface="+mn-ea"/>
                <a:sym typeface="+mn-lt"/>
              </a:rPr>
              <a:t>99㎡3</a:t>
            </a:r>
            <a:r>
              <a:rPr lang="zh-CN" altLang="en-US" dirty="0">
                <a:latin typeface="+mn-lt"/>
                <a:ea typeface="+mn-ea"/>
                <a:cs typeface="+mn-ea"/>
                <a:sym typeface="+mn-lt"/>
              </a:rPr>
              <a:t>房</a:t>
            </a:r>
            <a:r>
              <a:rPr lang="en-US" altLang="zh-CN" dirty="0">
                <a:latin typeface="+mn-lt"/>
                <a:ea typeface="+mn-ea"/>
                <a:cs typeface="+mn-ea"/>
                <a:sym typeface="+mn-lt"/>
              </a:rPr>
              <a:t>2</a:t>
            </a:r>
            <a:r>
              <a:rPr lang="zh-CN" altLang="en-US" dirty="0">
                <a:latin typeface="+mn-lt"/>
                <a:ea typeface="+mn-ea"/>
                <a:cs typeface="+mn-ea"/>
                <a:sym typeface="+mn-lt"/>
              </a:rPr>
              <a:t>卫功能型产品相较</a:t>
            </a:r>
            <a:r>
              <a:rPr lang="en-US" altLang="zh-CN" dirty="0">
                <a:latin typeface="+mn-lt"/>
                <a:ea typeface="+mn-ea"/>
                <a:cs typeface="+mn-ea"/>
                <a:sym typeface="+mn-lt"/>
              </a:rPr>
              <a:t>101-103㎡</a:t>
            </a:r>
            <a:r>
              <a:rPr lang="zh-CN" altLang="en-US" dirty="0">
                <a:latin typeface="+mn-lt"/>
                <a:ea typeface="+mn-ea"/>
                <a:cs typeface="+mn-ea"/>
                <a:sym typeface="+mn-lt"/>
              </a:rPr>
              <a:t>去化更好；</a:t>
            </a:r>
          </a:p>
          <a:p>
            <a:r>
              <a:rPr lang="zh-CN" altLang="en-US" dirty="0">
                <a:latin typeface="+mn-lt"/>
                <a:ea typeface="+mn-ea"/>
                <a:cs typeface="+mn-ea"/>
                <a:sym typeface="+mn-lt"/>
              </a:rPr>
              <a:t>刚改产品为</a:t>
            </a:r>
            <a:r>
              <a:rPr lang="en-US" altLang="zh-CN" dirty="0">
                <a:latin typeface="+mn-lt"/>
                <a:ea typeface="+mn-ea"/>
                <a:cs typeface="+mn-ea"/>
                <a:sym typeface="+mn-lt"/>
              </a:rPr>
              <a:t>123/127</a:t>
            </a:r>
            <a:r>
              <a:rPr lang="zh-CN" altLang="en-US" dirty="0">
                <a:latin typeface="+mn-lt"/>
                <a:ea typeface="+mn-ea"/>
                <a:cs typeface="+mn-ea"/>
                <a:sym typeface="+mn-lt"/>
              </a:rPr>
              <a:t>平</a:t>
            </a:r>
            <a:r>
              <a:rPr lang="en-US" altLang="zh-CN" dirty="0">
                <a:latin typeface="+mn-lt"/>
                <a:ea typeface="+mn-ea"/>
                <a:cs typeface="+mn-ea"/>
                <a:sym typeface="+mn-lt"/>
              </a:rPr>
              <a:t>3+1</a:t>
            </a:r>
            <a:r>
              <a:rPr lang="zh-CN" altLang="en-US" dirty="0">
                <a:latin typeface="+mn-lt"/>
                <a:ea typeface="+mn-ea"/>
                <a:cs typeface="+mn-ea"/>
                <a:sym typeface="+mn-lt"/>
              </a:rPr>
              <a:t>房</a:t>
            </a:r>
            <a:r>
              <a:rPr lang="en-US" altLang="zh-CN" dirty="0">
                <a:latin typeface="+mn-lt"/>
                <a:ea typeface="+mn-ea"/>
                <a:cs typeface="+mn-ea"/>
                <a:sym typeface="+mn-lt"/>
              </a:rPr>
              <a:t>2</a:t>
            </a:r>
            <a:r>
              <a:rPr lang="zh-CN" altLang="en-US" dirty="0">
                <a:latin typeface="+mn-lt"/>
                <a:ea typeface="+mn-ea"/>
                <a:cs typeface="+mn-ea"/>
                <a:sym typeface="+mn-lt"/>
              </a:rPr>
              <a:t>卫，总价约</a:t>
            </a:r>
            <a:r>
              <a:rPr lang="en-US" altLang="zh-CN" dirty="0">
                <a:latin typeface="+mn-lt"/>
                <a:ea typeface="+mn-ea"/>
                <a:cs typeface="+mn-ea"/>
                <a:sym typeface="+mn-lt"/>
              </a:rPr>
              <a:t>650</a:t>
            </a:r>
            <a:r>
              <a:rPr lang="zh-CN" altLang="en-US" dirty="0">
                <a:latin typeface="+mn-lt"/>
                <a:ea typeface="+mn-ea"/>
                <a:cs typeface="+mn-ea"/>
                <a:sym typeface="+mn-lt"/>
              </a:rPr>
              <a:t>万，以及改善型洋房</a:t>
            </a:r>
            <a:r>
              <a:rPr lang="en-US" altLang="zh-CN" dirty="0">
                <a:latin typeface="+mn-lt"/>
                <a:ea typeface="+mn-ea"/>
                <a:cs typeface="+mn-ea"/>
                <a:sym typeface="+mn-lt"/>
              </a:rPr>
              <a:t>143</a:t>
            </a:r>
            <a:r>
              <a:rPr lang="zh-CN" altLang="en-US" dirty="0">
                <a:latin typeface="+mn-lt"/>
                <a:ea typeface="+mn-ea"/>
                <a:cs typeface="+mn-ea"/>
                <a:sym typeface="+mn-lt"/>
              </a:rPr>
              <a:t>平</a:t>
            </a:r>
            <a:r>
              <a:rPr lang="en-US" altLang="zh-CN" dirty="0">
                <a:latin typeface="+mn-lt"/>
                <a:ea typeface="+mn-ea"/>
                <a:cs typeface="+mn-ea"/>
                <a:sym typeface="+mn-lt"/>
              </a:rPr>
              <a:t>4</a:t>
            </a:r>
            <a:r>
              <a:rPr lang="zh-CN" altLang="en-US" dirty="0">
                <a:latin typeface="+mn-lt"/>
                <a:ea typeface="+mn-ea"/>
                <a:cs typeface="+mn-ea"/>
                <a:sym typeface="+mn-lt"/>
              </a:rPr>
              <a:t>房</a:t>
            </a:r>
            <a:r>
              <a:rPr lang="en-US" altLang="zh-CN" dirty="0">
                <a:latin typeface="+mn-lt"/>
                <a:ea typeface="+mn-ea"/>
                <a:cs typeface="+mn-ea"/>
                <a:sym typeface="+mn-lt"/>
              </a:rPr>
              <a:t>2</a:t>
            </a:r>
            <a:r>
              <a:rPr lang="zh-CN" altLang="en-US" dirty="0">
                <a:latin typeface="+mn-lt"/>
                <a:ea typeface="+mn-ea"/>
                <a:cs typeface="+mn-ea"/>
                <a:sym typeface="+mn-lt"/>
              </a:rPr>
              <a:t>卫（</a:t>
            </a:r>
            <a:r>
              <a:rPr lang="en-US" altLang="zh-CN" dirty="0">
                <a:latin typeface="+mn-lt"/>
                <a:ea typeface="+mn-ea"/>
                <a:cs typeface="+mn-ea"/>
                <a:sym typeface="+mn-lt"/>
              </a:rPr>
              <a:t>750</a:t>
            </a:r>
            <a:r>
              <a:rPr lang="zh-CN" altLang="en-US" dirty="0">
                <a:latin typeface="+mn-lt"/>
                <a:ea typeface="+mn-ea"/>
                <a:cs typeface="+mn-ea"/>
                <a:sym typeface="+mn-lt"/>
              </a:rPr>
              <a:t>万），去化率均较好，泗泾的功能和面积改善需求较为充足。</a:t>
            </a:r>
          </a:p>
        </p:txBody>
      </p:sp>
      <p:grpSp>
        <p:nvGrpSpPr>
          <p:cNvPr id="4" name="组合 3">
            <a:extLst>
              <a:ext uri="{FF2B5EF4-FFF2-40B4-BE49-F238E27FC236}">
                <a16:creationId xmlns:a16="http://schemas.microsoft.com/office/drawing/2014/main" id="{528B2659-B77E-42CE-9C17-735CBC01F43D}"/>
              </a:ext>
            </a:extLst>
          </p:cNvPr>
          <p:cNvGrpSpPr/>
          <p:nvPr/>
        </p:nvGrpSpPr>
        <p:grpSpPr>
          <a:xfrm>
            <a:off x="2390120" y="2073806"/>
            <a:ext cx="6711874" cy="4303151"/>
            <a:chOff x="5145077" y="1850761"/>
            <a:chExt cx="6711874" cy="4303151"/>
          </a:xfrm>
        </p:grpSpPr>
        <p:grpSp>
          <p:nvGrpSpPr>
            <p:cNvPr id="5" name="组合 4">
              <a:extLst>
                <a:ext uri="{FF2B5EF4-FFF2-40B4-BE49-F238E27FC236}">
                  <a16:creationId xmlns:a16="http://schemas.microsoft.com/office/drawing/2014/main" id="{2D10B0CE-0345-4D7B-986A-BECE0CE09A49}"/>
                </a:ext>
              </a:extLst>
            </p:cNvPr>
            <p:cNvGrpSpPr/>
            <p:nvPr/>
          </p:nvGrpSpPr>
          <p:grpSpPr>
            <a:xfrm>
              <a:off x="5145077" y="2843639"/>
              <a:ext cx="3325904" cy="3166430"/>
              <a:chOff x="1056686" y="1737360"/>
              <a:chExt cx="4832050" cy="4600356"/>
            </a:xfrm>
          </p:grpSpPr>
          <p:pic>
            <p:nvPicPr>
              <p:cNvPr id="20" name="图片 19">
                <a:extLst>
                  <a:ext uri="{FF2B5EF4-FFF2-40B4-BE49-F238E27FC236}">
                    <a16:creationId xmlns:a16="http://schemas.microsoft.com/office/drawing/2014/main" id="{BAE3ED38-6AC9-4F70-B522-59A87B1F5BAE}"/>
                  </a:ext>
                </a:extLst>
              </p:cNvPr>
              <p:cNvPicPr>
                <a:picLocks noChangeAspect="1"/>
              </p:cNvPicPr>
              <p:nvPr/>
            </p:nvPicPr>
            <p:blipFill rotWithShape="1">
              <a:blip r:embed="rId2"/>
              <a:srcRect l="6798" t="10444" r="19680" b="34366"/>
              <a:stretch/>
            </p:blipFill>
            <p:spPr>
              <a:xfrm>
                <a:off x="1056686" y="4087368"/>
                <a:ext cx="2206366" cy="2248313"/>
              </a:xfrm>
              <a:prstGeom prst="rect">
                <a:avLst/>
              </a:prstGeom>
            </p:spPr>
          </p:pic>
          <p:pic>
            <p:nvPicPr>
              <p:cNvPr id="21" name="图片 20">
                <a:extLst>
                  <a:ext uri="{FF2B5EF4-FFF2-40B4-BE49-F238E27FC236}">
                    <a16:creationId xmlns:a16="http://schemas.microsoft.com/office/drawing/2014/main" id="{7EF1F640-340D-4DB0-8B9A-1E2DA0C7915C}"/>
                  </a:ext>
                </a:extLst>
              </p:cNvPr>
              <p:cNvPicPr>
                <a:picLocks noChangeAspect="1"/>
              </p:cNvPicPr>
              <p:nvPr/>
            </p:nvPicPr>
            <p:blipFill rotWithShape="1">
              <a:blip r:embed="rId3"/>
              <a:srcRect l="9542" t="11737" r="17914" b="38023"/>
              <a:stretch/>
            </p:blipFill>
            <p:spPr>
              <a:xfrm>
                <a:off x="3495054" y="4087368"/>
                <a:ext cx="2393682" cy="2250348"/>
              </a:xfrm>
              <a:prstGeom prst="rect">
                <a:avLst/>
              </a:prstGeom>
            </p:spPr>
          </p:pic>
          <p:pic>
            <p:nvPicPr>
              <p:cNvPr id="22" name="图片 21">
                <a:extLst>
                  <a:ext uri="{FF2B5EF4-FFF2-40B4-BE49-F238E27FC236}">
                    <a16:creationId xmlns:a16="http://schemas.microsoft.com/office/drawing/2014/main" id="{2A8D9342-9AA1-4A59-AF8E-313D628E17EB}"/>
                  </a:ext>
                </a:extLst>
              </p:cNvPr>
              <p:cNvPicPr>
                <a:picLocks noChangeAspect="1"/>
              </p:cNvPicPr>
              <p:nvPr/>
            </p:nvPicPr>
            <p:blipFill rotWithShape="1">
              <a:blip r:embed="rId4"/>
              <a:srcRect l="7864" t="10109" r="22306" b="33891"/>
              <a:stretch/>
            </p:blipFill>
            <p:spPr>
              <a:xfrm>
                <a:off x="3495054" y="1737360"/>
                <a:ext cx="2000902" cy="2178194"/>
              </a:xfrm>
              <a:prstGeom prst="rect">
                <a:avLst/>
              </a:prstGeom>
            </p:spPr>
          </p:pic>
          <p:pic>
            <p:nvPicPr>
              <p:cNvPr id="23" name="图片 22">
                <a:extLst>
                  <a:ext uri="{FF2B5EF4-FFF2-40B4-BE49-F238E27FC236}">
                    <a16:creationId xmlns:a16="http://schemas.microsoft.com/office/drawing/2014/main" id="{2EEE4896-49B8-4A93-B3A9-D09EC21DC30C}"/>
                  </a:ext>
                </a:extLst>
              </p:cNvPr>
              <p:cNvPicPr>
                <a:picLocks noChangeAspect="1"/>
              </p:cNvPicPr>
              <p:nvPr/>
            </p:nvPicPr>
            <p:blipFill rotWithShape="1">
              <a:blip r:embed="rId5"/>
              <a:srcRect l="7524" t="10082" r="21929" b="34565"/>
              <a:stretch/>
            </p:blipFill>
            <p:spPr>
              <a:xfrm>
                <a:off x="1056686" y="1737360"/>
                <a:ext cx="2206366" cy="2350008"/>
              </a:xfrm>
              <a:prstGeom prst="rect">
                <a:avLst/>
              </a:prstGeom>
            </p:spPr>
          </p:pic>
        </p:grpSp>
        <p:grpSp>
          <p:nvGrpSpPr>
            <p:cNvPr id="6" name="组合 5">
              <a:extLst>
                <a:ext uri="{FF2B5EF4-FFF2-40B4-BE49-F238E27FC236}">
                  <a16:creationId xmlns:a16="http://schemas.microsoft.com/office/drawing/2014/main" id="{12115367-17AD-4673-9FDA-0EE8550ACFF3}"/>
                </a:ext>
              </a:extLst>
            </p:cNvPr>
            <p:cNvGrpSpPr/>
            <p:nvPr/>
          </p:nvGrpSpPr>
          <p:grpSpPr>
            <a:xfrm>
              <a:off x="8923631" y="2868877"/>
              <a:ext cx="2933320" cy="3285035"/>
              <a:chOff x="7174063" y="1749097"/>
              <a:chExt cx="4016115" cy="4497662"/>
            </a:xfrm>
          </p:grpSpPr>
          <p:pic>
            <p:nvPicPr>
              <p:cNvPr id="11" name="图片 10">
                <a:extLst>
                  <a:ext uri="{FF2B5EF4-FFF2-40B4-BE49-F238E27FC236}">
                    <a16:creationId xmlns:a16="http://schemas.microsoft.com/office/drawing/2014/main" id="{B2BBDF21-F7E7-423B-AC85-48A22A2EAEFB}"/>
                  </a:ext>
                </a:extLst>
              </p:cNvPr>
              <p:cNvPicPr>
                <a:picLocks noChangeAspect="1"/>
              </p:cNvPicPr>
              <p:nvPr/>
            </p:nvPicPr>
            <p:blipFill rotWithShape="1">
              <a:blip r:embed="rId6"/>
              <a:srcRect l="17028" t="6680" r="19110" b="34960"/>
              <a:stretch/>
            </p:blipFill>
            <p:spPr>
              <a:xfrm>
                <a:off x="7174063" y="1749097"/>
                <a:ext cx="1756502" cy="2208934"/>
              </a:xfrm>
              <a:prstGeom prst="rect">
                <a:avLst/>
              </a:prstGeom>
            </p:spPr>
          </p:pic>
          <p:pic>
            <p:nvPicPr>
              <p:cNvPr id="12" name="图片 11">
                <a:extLst>
                  <a:ext uri="{FF2B5EF4-FFF2-40B4-BE49-F238E27FC236}">
                    <a16:creationId xmlns:a16="http://schemas.microsoft.com/office/drawing/2014/main" id="{41AB6BA1-CAF9-4CF4-A2EB-F8905691F497}"/>
                  </a:ext>
                </a:extLst>
              </p:cNvPr>
              <p:cNvPicPr>
                <a:picLocks noChangeAspect="1"/>
              </p:cNvPicPr>
              <p:nvPr/>
            </p:nvPicPr>
            <p:blipFill rotWithShape="1">
              <a:blip r:embed="rId7"/>
              <a:srcRect l="17994" t="5769" r="16691" b="35730"/>
              <a:stretch/>
            </p:blipFill>
            <p:spPr>
              <a:xfrm>
                <a:off x="9356298" y="1762539"/>
                <a:ext cx="1751584" cy="2139339"/>
              </a:xfrm>
              <a:prstGeom prst="rect">
                <a:avLst/>
              </a:prstGeom>
            </p:spPr>
          </p:pic>
          <p:pic>
            <p:nvPicPr>
              <p:cNvPr id="13" name="图片 12">
                <a:extLst>
                  <a:ext uri="{FF2B5EF4-FFF2-40B4-BE49-F238E27FC236}">
                    <a16:creationId xmlns:a16="http://schemas.microsoft.com/office/drawing/2014/main" id="{212AFBF8-EAC1-4D7A-9708-E7BFEE7088F9}"/>
                  </a:ext>
                </a:extLst>
              </p:cNvPr>
              <p:cNvPicPr>
                <a:picLocks noChangeAspect="1"/>
              </p:cNvPicPr>
              <p:nvPr/>
            </p:nvPicPr>
            <p:blipFill rotWithShape="1">
              <a:blip r:embed="rId8"/>
              <a:srcRect l="13660" t="6393" r="11088" b="34973"/>
              <a:stretch/>
            </p:blipFill>
            <p:spPr>
              <a:xfrm>
                <a:off x="7174063" y="4114443"/>
                <a:ext cx="1821529" cy="1935374"/>
              </a:xfrm>
              <a:prstGeom prst="rect">
                <a:avLst/>
              </a:prstGeom>
            </p:spPr>
          </p:pic>
          <p:pic>
            <p:nvPicPr>
              <p:cNvPr id="14" name="图片 13">
                <a:extLst>
                  <a:ext uri="{FF2B5EF4-FFF2-40B4-BE49-F238E27FC236}">
                    <a16:creationId xmlns:a16="http://schemas.microsoft.com/office/drawing/2014/main" id="{A4EEAF37-F952-426A-86F2-E49F1E2DB829}"/>
                  </a:ext>
                </a:extLst>
              </p:cNvPr>
              <p:cNvPicPr>
                <a:picLocks noChangeAspect="1"/>
              </p:cNvPicPr>
              <p:nvPr/>
            </p:nvPicPr>
            <p:blipFill rotWithShape="1">
              <a:blip r:embed="rId9"/>
              <a:srcRect l="13846" t="5997" r="14406" b="32932"/>
              <a:stretch/>
            </p:blipFill>
            <p:spPr>
              <a:xfrm>
                <a:off x="9266389" y="4028887"/>
                <a:ext cx="1923789" cy="2217872"/>
              </a:xfrm>
              <a:prstGeom prst="rect">
                <a:avLst/>
              </a:prstGeom>
            </p:spPr>
          </p:pic>
          <p:sp>
            <p:nvSpPr>
              <p:cNvPr id="15" name="矩形 14">
                <a:extLst>
                  <a:ext uri="{FF2B5EF4-FFF2-40B4-BE49-F238E27FC236}">
                    <a16:creationId xmlns:a16="http://schemas.microsoft.com/office/drawing/2014/main" id="{FB099914-0D3C-42E5-9A28-7DE05424C617}"/>
                  </a:ext>
                </a:extLst>
              </p:cNvPr>
              <p:cNvSpPr/>
              <p:nvPr/>
            </p:nvSpPr>
            <p:spPr bwMode="auto">
              <a:xfrm>
                <a:off x="9762448" y="3582149"/>
                <a:ext cx="833247" cy="248060"/>
              </a:xfrm>
              <a:prstGeom prst="rect">
                <a:avLst/>
              </a:prstGeom>
              <a:solidFill>
                <a:schemeClr val="accent1">
                  <a:alpha val="20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cs typeface="+mn-ea"/>
                  <a:sym typeface="+mn-lt"/>
                </a:endParaRPr>
              </a:p>
            </p:txBody>
          </p:sp>
          <p:sp>
            <p:nvSpPr>
              <p:cNvPr id="16" name="矩形 15">
                <a:extLst>
                  <a:ext uri="{FF2B5EF4-FFF2-40B4-BE49-F238E27FC236}">
                    <a16:creationId xmlns:a16="http://schemas.microsoft.com/office/drawing/2014/main" id="{5453AAB6-9433-4745-8B5F-9020131EC561}"/>
                  </a:ext>
                </a:extLst>
              </p:cNvPr>
              <p:cNvSpPr/>
              <p:nvPr/>
            </p:nvSpPr>
            <p:spPr bwMode="auto">
              <a:xfrm>
                <a:off x="7392164" y="3647861"/>
                <a:ext cx="877199" cy="254017"/>
              </a:xfrm>
              <a:prstGeom prst="rect">
                <a:avLst/>
              </a:prstGeom>
              <a:solidFill>
                <a:schemeClr val="accent1">
                  <a:alpha val="20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cs typeface="+mn-ea"/>
                  <a:sym typeface="+mn-lt"/>
                </a:endParaRPr>
              </a:p>
            </p:txBody>
          </p:sp>
          <p:sp>
            <p:nvSpPr>
              <p:cNvPr id="17" name="矩形 16">
                <a:extLst>
                  <a:ext uri="{FF2B5EF4-FFF2-40B4-BE49-F238E27FC236}">
                    <a16:creationId xmlns:a16="http://schemas.microsoft.com/office/drawing/2014/main" id="{F9039E03-E093-418A-84EB-D5BFCB024A54}"/>
                  </a:ext>
                </a:extLst>
              </p:cNvPr>
              <p:cNvSpPr/>
              <p:nvPr/>
            </p:nvSpPr>
            <p:spPr bwMode="auto">
              <a:xfrm>
                <a:off x="7289562" y="5736916"/>
                <a:ext cx="1166661" cy="253649"/>
              </a:xfrm>
              <a:prstGeom prst="rect">
                <a:avLst/>
              </a:prstGeom>
              <a:solidFill>
                <a:schemeClr val="accent1">
                  <a:alpha val="20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cs typeface="+mn-ea"/>
                  <a:sym typeface="+mn-lt"/>
                </a:endParaRPr>
              </a:p>
            </p:txBody>
          </p:sp>
          <p:sp>
            <p:nvSpPr>
              <p:cNvPr id="18" name="矩形 17">
                <a:extLst>
                  <a:ext uri="{FF2B5EF4-FFF2-40B4-BE49-F238E27FC236}">
                    <a16:creationId xmlns:a16="http://schemas.microsoft.com/office/drawing/2014/main" id="{FADD0BC6-9197-4B11-A6D8-735241EC1758}"/>
                  </a:ext>
                </a:extLst>
              </p:cNvPr>
              <p:cNvSpPr/>
              <p:nvPr/>
            </p:nvSpPr>
            <p:spPr bwMode="auto">
              <a:xfrm>
                <a:off x="9807983" y="5891753"/>
                <a:ext cx="1211951" cy="248060"/>
              </a:xfrm>
              <a:prstGeom prst="rect">
                <a:avLst/>
              </a:prstGeom>
              <a:solidFill>
                <a:schemeClr val="accent1">
                  <a:alpha val="20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cs typeface="+mn-ea"/>
                  <a:sym typeface="+mn-lt"/>
                </a:endParaRPr>
              </a:p>
            </p:txBody>
          </p:sp>
          <p:sp>
            <p:nvSpPr>
              <p:cNvPr id="19" name="矩形 18">
                <a:extLst>
                  <a:ext uri="{FF2B5EF4-FFF2-40B4-BE49-F238E27FC236}">
                    <a16:creationId xmlns:a16="http://schemas.microsoft.com/office/drawing/2014/main" id="{D6849758-34D7-4EC9-BC42-2963C1D227D1}"/>
                  </a:ext>
                </a:extLst>
              </p:cNvPr>
              <p:cNvSpPr/>
              <p:nvPr/>
            </p:nvSpPr>
            <p:spPr bwMode="auto">
              <a:xfrm>
                <a:off x="9643621" y="4588230"/>
                <a:ext cx="414779" cy="248060"/>
              </a:xfrm>
              <a:prstGeom prst="rect">
                <a:avLst/>
              </a:prstGeom>
              <a:solidFill>
                <a:schemeClr val="accent1">
                  <a:alpha val="20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cs typeface="+mn-ea"/>
                  <a:sym typeface="+mn-lt"/>
                </a:endParaRPr>
              </a:p>
            </p:txBody>
          </p:sp>
        </p:grpSp>
        <p:pic>
          <p:nvPicPr>
            <p:cNvPr id="7" name="图片 6">
              <a:extLst>
                <a:ext uri="{FF2B5EF4-FFF2-40B4-BE49-F238E27FC236}">
                  <a16:creationId xmlns:a16="http://schemas.microsoft.com/office/drawing/2014/main" id="{4AEC8DD2-F05C-4BE4-9F1C-BE45BFE3BB1B}"/>
                </a:ext>
              </a:extLst>
            </p:cNvPr>
            <p:cNvPicPr>
              <a:picLocks noChangeAspect="1"/>
            </p:cNvPicPr>
            <p:nvPr/>
          </p:nvPicPr>
          <p:blipFill>
            <a:blip r:embed="rId10"/>
            <a:stretch>
              <a:fillRect/>
            </a:stretch>
          </p:blipFill>
          <p:spPr>
            <a:xfrm>
              <a:off x="9883533" y="1850761"/>
              <a:ext cx="1687664" cy="875978"/>
            </a:xfrm>
            <a:prstGeom prst="rect">
              <a:avLst/>
            </a:prstGeom>
          </p:spPr>
        </p:pic>
        <p:pic>
          <p:nvPicPr>
            <p:cNvPr id="8" name="图片 7">
              <a:extLst>
                <a:ext uri="{FF2B5EF4-FFF2-40B4-BE49-F238E27FC236}">
                  <a16:creationId xmlns:a16="http://schemas.microsoft.com/office/drawing/2014/main" id="{9FD981F5-3F30-4652-9C58-68B997EF6EC6}"/>
                </a:ext>
              </a:extLst>
            </p:cNvPr>
            <p:cNvPicPr>
              <a:picLocks noChangeAspect="1"/>
            </p:cNvPicPr>
            <p:nvPr/>
          </p:nvPicPr>
          <p:blipFill>
            <a:blip r:embed="rId11"/>
            <a:stretch>
              <a:fillRect/>
            </a:stretch>
          </p:blipFill>
          <p:spPr>
            <a:xfrm>
              <a:off x="6367459" y="1895483"/>
              <a:ext cx="1580058" cy="930479"/>
            </a:xfrm>
            <a:prstGeom prst="rect">
              <a:avLst/>
            </a:prstGeom>
          </p:spPr>
        </p:pic>
        <p:sp>
          <p:nvSpPr>
            <p:cNvPr id="9" name="文本框 8">
              <a:extLst>
                <a:ext uri="{FF2B5EF4-FFF2-40B4-BE49-F238E27FC236}">
                  <a16:creationId xmlns:a16="http://schemas.microsoft.com/office/drawing/2014/main" id="{AF260A6D-E168-4D9B-B721-2FD41F7E58DF}"/>
                </a:ext>
              </a:extLst>
            </p:cNvPr>
            <p:cNvSpPr txBox="1"/>
            <p:nvPr/>
          </p:nvSpPr>
          <p:spPr>
            <a:xfrm>
              <a:off x="5926313" y="2237611"/>
              <a:ext cx="466794" cy="261610"/>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black"/>
                  </a:solidFill>
                  <a:effectLst/>
                  <a:uLnTx/>
                  <a:uFillTx/>
                  <a:latin typeface="+mn-lt"/>
                  <a:cs typeface="+mn-ea"/>
                  <a:sym typeface="+mn-lt"/>
                </a:rPr>
                <a:t>一期</a:t>
              </a:r>
            </a:p>
          </p:txBody>
        </p:sp>
        <p:sp>
          <p:nvSpPr>
            <p:cNvPr id="10" name="文本框 9">
              <a:extLst>
                <a:ext uri="{FF2B5EF4-FFF2-40B4-BE49-F238E27FC236}">
                  <a16:creationId xmlns:a16="http://schemas.microsoft.com/office/drawing/2014/main" id="{E530F155-89FA-42A6-A260-BC813DA772CC}"/>
                </a:ext>
              </a:extLst>
            </p:cNvPr>
            <p:cNvSpPr txBox="1"/>
            <p:nvPr/>
          </p:nvSpPr>
          <p:spPr>
            <a:xfrm>
              <a:off x="9434047" y="2237611"/>
              <a:ext cx="466794" cy="261610"/>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black"/>
                  </a:solidFill>
                  <a:effectLst/>
                  <a:uLnTx/>
                  <a:uFillTx/>
                  <a:latin typeface="+mn-lt"/>
                  <a:cs typeface="+mn-ea"/>
                  <a:sym typeface="+mn-lt"/>
                </a:rPr>
                <a:t>二期</a:t>
              </a:r>
            </a:p>
          </p:txBody>
        </p:sp>
      </p:grpSp>
    </p:spTree>
    <p:extLst>
      <p:ext uri="{BB962C8B-B14F-4D97-AF65-F5344CB8AC3E}">
        <p14:creationId xmlns:p14="http://schemas.microsoft.com/office/powerpoint/2010/main" val="1143234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A7BA46-D1D2-40F0-BD77-297C0E55C6D8}"/>
              </a:ext>
            </a:extLst>
          </p:cNvPr>
          <p:cNvSpPr>
            <a:spLocks noGrp="1"/>
          </p:cNvSpPr>
          <p:nvPr>
            <p:ph type="title"/>
          </p:nvPr>
        </p:nvSpPr>
        <p:spPr>
          <a:xfrm>
            <a:off x="442385" y="21855"/>
            <a:ext cx="9048749" cy="581304"/>
          </a:xfrm>
        </p:spPr>
        <p:txBody>
          <a:bodyPr/>
          <a:lstStyle/>
          <a:p>
            <a:r>
              <a:rPr lang="en-US" altLang="zh-CN" sz="1600" dirty="0">
                <a:solidFill>
                  <a:srgbClr val="000000"/>
                </a:solidFill>
                <a:latin typeface="+mn-lt"/>
                <a:ea typeface="+mn-ea"/>
                <a:cs typeface="+mn-ea"/>
                <a:sym typeface="+mn-lt"/>
              </a:rPr>
              <a:t>2.7 </a:t>
            </a:r>
            <a:r>
              <a:rPr lang="zh-CN" altLang="en-US" sz="1600" dirty="0">
                <a:solidFill>
                  <a:srgbClr val="000000"/>
                </a:solidFill>
                <a:cs typeface="+mn-ea"/>
                <a:sym typeface="+mn-lt"/>
              </a:rPr>
              <a:t>一级竞品</a:t>
            </a:r>
            <a:r>
              <a:rPr lang="zh-CN" altLang="en-US" sz="1600" dirty="0">
                <a:solidFill>
                  <a:srgbClr val="000000"/>
                </a:solidFill>
                <a:latin typeface="+mn-lt"/>
                <a:ea typeface="+mn-ea"/>
                <a:cs typeface="+mn-ea"/>
                <a:sym typeface="+mn-lt"/>
              </a:rPr>
              <a:t>：保利西郊和煦（一期）</a:t>
            </a:r>
            <a:r>
              <a:rPr lang="en-US" altLang="zh-CN" sz="1600" dirty="0">
                <a:solidFill>
                  <a:srgbClr val="000000"/>
                </a:solidFill>
                <a:latin typeface="+mn-lt"/>
                <a:ea typeface="+mn-ea"/>
                <a:cs typeface="+mn-ea"/>
                <a:sym typeface="+mn-lt"/>
              </a:rPr>
              <a:t>&amp;</a:t>
            </a:r>
            <a:r>
              <a:rPr lang="zh-CN" altLang="en-US" sz="1600" dirty="0">
                <a:solidFill>
                  <a:srgbClr val="000000"/>
                </a:solidFill>
                <a:latin typeface="+mn-lt"/>
                <a:ea typeface="+mn-ea"/>
                <a:cs typeface="+mn-ea"/>
                <a:sym typeface="+mn-lt"/>
              </a:rPr>
              <a:t>领墅（二期），板块标杆热销盘，二期对比一期去化热度及流速均有放缓，叠加精装新规产品板块首发，流速最快，实现热销</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46A4AFC9-654B-4C51-9607-53D28A94D0D3}"/>
              </a:ext>
            </a:extLst>
          </p:cNvPr>
          <p:cNvSpPr>
            <a:spLocks noGrp="1"/>
          </p:cNvSpPr>
          <p:nvPr>
            <p:ph idx="1"/>
          </p:nvPr>
        </p:nvSpPr>
        <p:spPr>
          <a:xfrm>
            <a:off x="609600" y="604851"/>
            <a:ext cx="10972800" cy="1246495"/>
          </a:xfrm>
        </p:spPr>
        <p:txBody>
          <a:bodyPr/>
          <a:lstStyle/>
          <a:p>
            <a:pPr>
              <a:spcBef>
                <a:spcPts val="600"/>
              </a:spcBef>
              <a:defRPr/>
            </a:pPr>
            <a:r>
              <a:rPr lang="zh-CN" altLang="en-US" dirty="0">
                <a:solidFill>
                  <a:prstClr val="black"/>
                </a:solidFill>
                <a:latin typeface="+mn-lt"/>
                <a:ea typeface="+mn-ea"/>
                <a:cs typeface="+mn-ea"/>
                <a:sym typeface="+mn-lt"/>
              </a:rPr>
              <a:t>项目位于松江洞泾</a:t>
            </a:r>
            <a:r>
              <a:rPr lang="zh-CN" altLang="zh-CN" dirty="0">
                <a:solidFill>
                  <a:prstClr val="black"/>
                </a:solidFill>
                <a:latin typeface="+mn-lt"/>
                <a:ea typeface="+mn-ea"/>
                <a:cs typeface="+mn-ea"/>
                <a:sym typeface="+mn-lt"/>
              </a:rPr>
              <a:t>低密墅区，周边轨交</a:t>
            </a:r>
            <a:r>
              <a:rPr lang="en-US" altLang="zh-CN" dirty="0">
                <a:solidFill>
                  <a:prstClr val="black"/>
                </a:solidFill>
                <a:latin typeface="+mn-lt"/>
                <a:ea typeface="+mn-ea"/>
                <a:cs typeface="+mn-ea"/>
                <a:sym typeface="+mn-lt"/>
              </a:rPr>
              <a:t>12</a:t>
            </a:r>
            <a:r>
              <a:rPr lang="zh-CN" altLang="zh-CN" dirty="0">
                <a:solidFill>
                  <a:prstClr val="black"/>
                </a:solidFill>
                <a:latin typeface="+mn-lt"/>
                <a:ea typeface="+mn-ea"/>
                <a:cs typeface="+mn-ea"/>
                <a:sym typeface="+mn-lt"/>
              </a:rPr>
              <a:t>号线延长线在建</a:t>
            </a:r>
            <a:r>
              <a:rPr lang="zh-CN" altLang="en-US" dirty="0">
                <a:solidFill>
                  <a:prstClr val="black"/>
                </a:solidFill>
                <a:latin typeface="+mn-lt"/>
                <a:ea typeface="+mn-ea"/>
                <a:cs typeface="+mn-ea"/>
                <a:sym typeface="+mn-lt"/>
              </a:rPr>
              <a:t>，近</a:t>
            </a:r>
            <a:r>
              <a:rPr lang="en-US" altLang="zh-CN" dirty="0">
                <a:solidFill>
                  <a:prstClr val="black"/>
                </a:solidFill>
                <a:latin typeface="+mn-lt"/>
                <a:ea typeface="+mn-ea"/>
                <a:cs typeface="+mn-ea"/>
                <a:sym typeface="+mn-lt"/>
              </a:rPr>
              <a:t>G60</a:t>
            </a:r>
            <a:r>
              <a:rPr lang="zh-CN" altLang="en-US" dirty="0">
                <a:solidFill>
                  <a:prstClr val="black"/>
                </a:solidFill>
                <a:latin typeface="+mn-lt"/>
                <a:ea typeface="+mn-ea"/>
                <a:cs typeface="+mn-ea"/>
                <a:sym typeface="+mn-lt"/>
              </a:rPr>
              <a:t>科创中心；一期</a:t>
            </a:r>
            <a:r>
              <a:rPr lang="en-US" altLang="zh-CN" dirty="0">
                <a:solidFill>
                  <a:prstClr val="black"/>
                </a:solidFill>
                <a:latin typeface="+mn-lt"/>
                <a:ea typeface="+mn-ea"/>
                <a:cs typeface="+mn-ea"/>
                <a:sym typeface="+mn-lt"/>
              </a:rPr>
              <a:t>2023/10/24</a:t>
            </a:r>
            <a:r>
              <a:rPr lang="zh-CN" altLang="en-US" dirty="0">
                <a:solidFill>
                  <a:prstClr val="black"/>
                </a:solidFill>
                <a:latin typeface="+mn-lt"/>
                <a:ea typeface="+mn-ea"/>
                <a:cs typeface="+mn-ea"/>
                <a:sym typeface="+mn-lt"/>
              </a:rPr>
              <a:t>拿地，</a:t>
            </a:r>
            <a:r>
              <a:rPr lang="en-US" altLang="zh-CN" dirty="0">
                <a:solidFill>
                  <a:prstClr val="black"/>
                </a:solidFill>
                <a:latin typeface="+mn-lt"/>
                <a:ea typeface="+mn-ea"/>
                <a:cs typeface="+mn-ea"/>
                <a:sym typeface="+mn-lt"/>
              </a:rPr>
              <a:t>2024/6/26</a:t>
            </a:r>
            <a:r>
              <a:rPr lang="zh-CN" altLang="en-US" dirty="0">
                <a:solidFill>
                  <a:prstClr val="black"/>
                </a:solidFill>
                <a:latin typeface="+mn-lt"/>
                <a:ea typeface="+mn-ea"/>
                <a:cs typeface="+mn-ea"/>
                <a:sym typeface="+mn-lt"/>
              </a:rPr>
              <a:t>首开，</a:t>
            </a:r>
            <a:r>
              <a:rPr lang="en-US" altLang="zh-CN" dirty="0">
                <a:solidFill>
                  <a:prstClr val="black"/>
                </a:solidFill>
                <a:latin typeface="+mn-lt"/>
                <a:ea typeface="+mn-ea"/>
                <a:cs typeface="+mn-ea"/>
                <a:sym typeface="+mn-lt"/>
              </a:rPr>
              <a:t>2025/05</a:t>
            </a:r>
            <a:r>
              <a:rPr lang="zh-CN" altLang="en-US" dirty="0">
                <a:solidFill>
                  <a:prstClr val="black"/>
                </a:solidFill>
                <a:latin typeface="+mn-lt"/>
                <a:ea typeface="+mn-ea"/>
                <a:cs typeface="+mn-ea"/>
                <a:sym typeface="+mn-lt"/>
              </a:rPr>
              <a:t>认购清盘，总销售期</a:t>
            </a:r>
            <a:r>
              <a:rPr lang="en-US" altLang="zh-CN" dirty="0">
                <a:solidFill>
                  <a:prstClr val="black"/>
                </a:solidFill>
                <a:latin typeface="+mn-lt"/>
                <a:ea typeface="+mn-ea"/>
                <a:cs typeface="+mn-ea"/>
                <a:sym typeface="+mn-lt"/>
              </a:rPr>
              <a:t>12</a:t>
            </a:r>
            <a:r>
              <a:rPr lang="zh-CN" altLang="en-US" dirty="0">
                <a:solidFill>
                  <a:prstClr val="black"/>
                </a:solidFill>
                <a:latin typeface="+mn-lt"/>
                <a:ea typeface="+mn-ea"/>
                <a:cs typeface="+mn-ea"/>
                <a:sym typeface="+mn-lt"/>
              </a:rPr>
              <a:t>个月，整盘流速</a:t>
            </a:r>
            <a:r>
              <a:rPr lang="en-US" altLang="zh-CN" dirty="0">
                <a:solidFill>
                  <a:prstClr val="black"/>
                </a:solidFill>
                <a:latin typeface="+mn-lt"/>
                <a:ea typeface="+mn-ea"/>
                <a:cs typeface="+mn-ea"/>
                <a:sym typeface="+mn-lt"/>
              </a:rPr>
              <a:t>44</a:t>
            </a:r>
            <a:r>
              <a:rPr lang="zh-CN" altLang="en-US" dirty="0">
                <a:solidFill>
                  <a:prstClr val="black"/>
                </a:solidFill>
                <a:latin typeface="+mn-lt"/>
                <a:ea typeface="+mn-ea"/>
                <a:cs typeface="+mn-ea"/>
                <a:sym typeface="+mn-lt"/>
              </a:rPr>
              <a:t>套</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月；二期</a:t>
            </a:r>
            <a:r>
              <a:rPr lang="en-US" altLang="zh-CN" dirty="0">
                <a:solidFill>
                  <a:prstClr val="black"/>
                </a:solidFill>
                <a:latin typeface="+mn-lt"/>
                <a:ea typeface="+mn-ea"/>
                <a:cs typeface="+mn-ea"/>
                <a:sym typeface="+mn-lt"/>
              </a:rPr>
              <a:t>2025/01/24</a:t>
            </a:r>
            <a:r>
              <a:rPr lang="zh-CN" altLang="en-US" dirty="0">
                <a:solidFill>
                  <a:prstClr val="black"/>
                </a:solidFill>
                <a:latin typeface="+mn-lt"/>
                <a:ea typeface="+mn-ea"/>
                <a:cs typeface="+mn-ea"/>
                <a:sym typeface="+mn-lt"/>
              </a:rPr>
              <a:t>拿地，</a:t>
            </a:r>
            <a:r>
              <a:rPr lang="en-US" altLang="zh-CN" dirty="0">
                <a:solidFill>
                  <a:prstClr val="black"/>
                </a:solidFill>
                <a:latin typeface="+mn-lt"/>
                <a:ea typeface="+mn-ea"/>
                <a:cs typeface="+mn-ea"/>
                <a:sym typeface="+mn-lt"/>
              </a:rPr>
              <a:t>2025/06/29</a:t>
            </a:r>
            <a:r>
              <a:rPr lang="zh-CN" altLang="en-US" dirty="0">
                <a:solidFill>
                  <a:prstClr val="black"/>
                </a:solidFill>
                <a:latin typeface="+mn-lt"/>
                <a:ea typeface="+mn-ea"/>
                <a:cs typeface="+mn-ea"/>
                <a:sym typeface="+mn-lt"/>
              </a:rPr>
              <a:t>首开</a:t>
            </a:r>
            <a:r>
              <a:rPr lang="en-US" altLang="zh-CN" dirty="0">
                <a:solidFill>
                  <a:prstClr val="black"/>
                </a:solidFill>
                <a:latin typeface="+mn-lt"/>
                <a:ea typeface="+mn-ea"/>
                <a:cs typeface="+mn-ea"/>
                <a:sym typeface="+mn-lt"/>
              </a:rPr>
              <a:t>191</a:t>
            </a:r>
            <a:r>
              <a:rPr lang="zh-CN" altLang="en-US" dirty="0">
                <a:solidFill>
                  <a:prstClr val="black"/>
                </a:solidFill>
                <a:latin typeface="+mn-lt"/>
                <a:ea typeface="+mn-ea"/>
                <a:cs typeface="+mn-ea"/>
                <a:sym typeface="+mn-lt"/>
              </a:rPr>
              <a:t>套，去化</a:t>
            </a:r>
            <a:r>
              <a:rPr lang="en-US" altLang="zh-CN" dirty="0">
                <a:solidFill>
                  <a:prstClr val="black"/>
                </a:solidFill>
                <a:latin typeface="+mn-lt"/>
                <a:ea typeface="+mn-ea"/>
                <a:cs typeface="+mn-ea"/>
                <a:sym typeface="+mn-lt"/>
              </a:rPr>
              <a:t>150</a:t>
            </a:r>
            <a:r>
              <a:rPr lang="zh-CN" altLang="en-US" dirty="0">
                <a:solidFill>
                  <a:prstClr val="black"/>
                </a:solidFill>
                <a:latin typeface="+mn-lt"/>
                <a:ea typeface="+mn-ea"/>
                <a:cs typeface="+mn-ea"/>
                <a:sym typeface="+mn-lt"/>
              </a:rPr>
              <a:t>套，去化率</a:t>
            </a:r>
            <a:r>
              <a:rPr lang="en-US" altLang="zh-CN" dirty="0">
                <a:solidFill>
                  <a:prstClr val="black"/>
                </a:solidFill>
                <a:latin typeface="+mn-lt"/>
                <a:ea typeface="+mn-ea"/>
                <a:cs typeface="+mn-ea"/>
                <a:sym typeface="+mn-lt"/>
              </a:rPr>
              <a:t>79%</a:t>
            </a:r>
            <a:r>
              <a:rPr lang="zh-CN" altLang="en-US" dirty="0">
                <a:solidFill>
                  <a:prstClr val="black"/>
                </a:solidFill>
                <a:latin typeface="+mn-lt"/>
                <a:ea typeface="+mn-ea"/>
                <a:cs typeface="+mn-ea"/>
                <a:sym typeface="+mn-lt"/>
              </a:rPr>
              <a:t>，</a:t>
            </a:r>
            <a:r>
              <a:rPr lang="en-US" altLang="zh-CN" dirty="0">
                <a:solidFill>
                  <a:prstClr val="black"/>
                </a:solidFill>
                <a:latin typeface="+mn-lt"/>
                <a:ea typeface="+mn-ea"/>
                <a:cs typeface="+mn-ea"/>
                <a:sym typeface="+mn-lt"/>
              </a:rPr>
              <a:t>8-10</a:t>
            </a:r>
            <a:r>
              <a:rPr lang="zh-CN" altLang="en-US" dirty="0">
                <a:solidFill>
                  <a:prstClr val="black"/>
                </a:solidFill>
                <a:latin typeface="+mn-lt"/>
                <a:ea typeface="+mn-ea"/>
                <a:cs typeface="+mn-ea"/>
                <a:sym typeface="+mn-lt"/>
              </a:rPr>
              <a:t>月分别加推</a:t>
            </a:r>
            <a:r>
              <a:rPr lang="en-US" altLang="zh-CN" dirty="0">
                <a:solidFill>
                  <a:prstClr val="black"/>
                </a:solidFill>
                <a:latin typeface="+mn-lt"/>
                <a:ea typeface="+mn-ea"/>
                <a:cs typeface="+mn-ea"/>
                <a:sym typeface="+mn-lt"/>
              </a:rPr>
              <a:t>3</a:t>
            </a:r>
            <a:r>
              <a:rPr lang="zh-CN" altLang="en-US" dirty="0">
                <a:solidFill>
                  <a:prstClr val="black"/>
                </a:solidFill>
                <a:latin typeface="+mn-lt"/>
                <a:ea typeface="+mn-ea"/>
                <a:cs typeface="+mn-ea"/>
                <a:sym typeface="+mn-lt"/>
              </a:rPr>
              <a:t>次，去化率</a:t>
            </a:r>
            <a:r>
              <a:rPr lang="en-US" altLang="zh-CN" dirty="0">
                <a:solidFill>
                  <a:prstClr val="black"/>
                </a:solidFill>
                <a:latin typeface="+mn-lt"/>
                <a:ea typeface="+mn-ea"/>
                <a:cs typeface="+mn-ea"/>
                <a:sym typeface="+mn-lt"/>
              </a:rPr>
              <a:t>50-57%</a:t>
            </a:r>
            <a:r>
              <a:rPr lang="zh-CN" altLang="en-US" dirty="0">
                <a:solidFill>
                  <a:prstClr val="black"/>
                </a:solidFill>
                <a:latin typeface="+mn-lt"/>
                <a:ea typeface="+mn-ea"/>
                <a:cs typeface="+mn-ea"/>
                <a:sym typeface="+mn-lt"/>
              </a:rPr>
              <a:t>，最近一次加推在</a:t>
            </a:r>
            <a:r>
              <a:rPr lang="en-US" altLang="zh-CN" dirty="0">
                <a:solidFill>
                  <a:prstClr val="black"/>
                </a:solidFill>
                <a:latin typeface="+mn-lt"/>
                <a:ea typeface="+mn-ea"/>
                <a:cs typeface="+mn-ea"/>
                <a:sym typeface="+mn-lt"/>
              </a:rPr>
              <a:t>11</a:t>
            </a:r>
            <a:r>
              <a:rPr lang="zh-CN" altLang="en-US" dirty="0">
                <a:solidFill>
                  <a:prstClr val="black"/>
                </a:solidFill>
                <a:latin typeface="+mn-lt"/>
                <a:ea typeface="+mn-ea"/>
                <a:cs typeface="+mn-ea"/>
                <a:sym typeface="+mn-lt"/>
              </a:rPr>
              <a:t>月</a:t>
            </a:r>
            <a:r>
              <a:rPr lang="en-US" altLang="zh-CN" dirty="0">
                <a:solidFill>
                  <a:prstClr val="black"/>
                </a:solidFill>
                <a:latin typeface="+mn-lt"/>
                <a:ea typeface="+mn-ea"/>
                <a:cs typeface="+mn-ea"/>
                <a:sym typeface="+mn-lt"/>
              </a:rPr>
              <a:t>29</a:t>
            </a:r>
            <a:r>
              <a:rPr lang="zh-CN" altLang="en-US" dirty="0">
                <a:solidFill>
                  <a:prstClr val="black"/>
                </a:solidFill>
                <a:latin typeface="+mn-lt"/>
                <a:ea typeface="+mn-ea"/>
                <a:cs typeface="+mn-ea"/>
                <a:sym typeface="+mn-lt"/>
              </a:rPr>
              <a:t>日，平推</a:t>
            </a:r>
            <a:r>
              <a:rPr lang="en-US" altLang="zh-CN" dirty="0">
                <a:solidFill>
                  <a:prstClr val="black"/>
                </a:solidFill>
                <a:latin typeface="+mn-lt"/>
                <a:ea typeface="+mn-ea"/>
                <a:cs typeface="+mn-ea"/>
                <a:sym typeface="+mn-lt"/>
              </a:rPr>
              <a:t>68</a:t>
            </a:r>
            <a:r>
              <a:rPr lang="zh-CN" altLang="en-US" dirty="0">
                <a:solidFill>
                  <a:prstClr val="black"/>
                </a:solidFill>
                <a:latin typeface="+mn-lt"/>
                <a:ea typeface="+mn-ea"/>
                <a:cs typeface="+mn-ea"/>
                <a:sym typeface="+mn-lt"/>
              </a:rPr>
              <a:t>套，去化</a:t>
            </a:r>
            <a:r>
              <a:rPr lang="en-US" altLang="zh-CN" dirty="0">
                <a:solidFill>
                  <a:prstClr val="black"/>
                </a:solidFill>
                <a:latin typeface="+mn-lt"/>
                <a:ea typeface="+mn-ea"/>
                <a:cs typeface="+mn-ea"/>
                <a:sym typeface="+mn-lt"/>
              </a:rPr>
              <a:t>8</a:t>
            </a:r>
            <a:r>
              <a:rPr lang="zh-CN" altLang="en-US" dirty="0">
                <a:solidFill>
                  <a:prstClr val="black"/>
                </a:solidFill>
                <a:latin typeface="+mn-lt"/>
                <a:ea typeface="+mn-ea"/>
                <a:cs typeface="+mn-ea"/>
                <a:sym typeface="+mn-lt"/>
              </a:rPr>
              <a:t>套。</a:t>
            </a:r>
            <a:r>
              <a:rPr lang="zh-CN" altLang="en-US" dirty="0">
                <a:solidFill>
                  <a:srgbClr val="C00000"/>
                </a:solidFill>
                <a:latin typeface="+mn-lt"/>
                <a:ea typeface="+mn-ea"/>
                <a:cs typeface="+mn-ea"/>
                <a:sym typeface="+mn-lt"/>
              </a:rPr>
              <a:t>二期</a:t>
            </a:r>
            <a:r>
              <a:rPr lang="zh-CN" altLang="en-US" dirty="0">
                <a:solidFill>
                  <a:schemeClr val="tx1"/>
                </a:solidFill>
                <a:latin typeface="+mn-lt"/>
                <a:ea typeface="+mn-ea"/>
                <a:cs typeface="+mn-ea"/>
                <a:sym typeface="+mn-lt"/>
              </a:rPr>
              <a:t>（洋房</a:t>
            </a:r>
            <a:r>
              <a:rPr lang="en-US" altLang="zh-CN" dirty="0">
                <a:solidFill>
                  <a:schemeClr val="tx1"/>
                </a:solidFill>
                <a:latin typeface="+mn-lt"/>
                <a:ea typeface="+mn-ea"/>
                <a:cs typeface="+mn-ea"/>
                <a:sym typeface="+mn-lt"/>
              </a:rPr>
              <a:t>32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月，叠加开盘</a:t>
            </a:r>
            <a:r>
              <a:rPr lang="en-US" altLang="zh-CN" dirty="0">
                <a:solidFill>
                  <a:schemeClr val="tx1"/>
                </a:solidFill>
                <a:latin typeface="+mn-lt"/>
                <a:ea typeface="+mn-ea"/>
                <a:cs typeface="+mn-ea"/>
                <a:sym typeface="+mn-lt"/>
              </a:rPr>
              <a:t>22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月，联排</a:t>
            </a:r>
            <a:r>
              <a:rPr lang="en-US" altLang="zh-CN" dirty="0">
                <a:solidFill>
                  <a:schemeClr val="tx1"/>
                </a:solidFill>
                <a:latin typeface="+mn-lt"/>
                <a:ea typeface="+mn-ea"/>
                <a:cs typeface="+mn-ea"/>
                <a:sym typeface="+mn-lt"/>
              </a:rPr>
              <a:t>12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a:t>
            </a:r>
            <a:r>
              <a:rPr lang="zh-CN" altLang="en-US" dirty="0">
                <a:solidFill>
                  <a:srgbClr val="C00000"/>
                </a:solidFill>
                <a:latin typeface="+mn-lt"/>
                <a:ea typeface="+mn-ea"/>
                <a:cs typeface="+mn-ea"/>
                <a:sym typeface="+mn-lt"/>
              </a:rPr>
              <a:t>对比一期</a:t>
            </a:r>
            <a:r>
              <a:rPr lang="zh-CN" altLang="en-US" dirty="0">
                <a:solidFill>
                  <a:schemeClr val="tx1"/>
                </a:solidFill>
                <a:latin typeface="+mn-lt"/>
                <a:ea typeface="+mn-ea"/>
                <a:cs typeface="+mn-ea"/>
                <a:sym typeface="+mn-lt"/>
              </a:rPr>
              <a:t>（一期整盘流速：小高</a:t>
            </a:r>
            <a:r>
              <a:rPr lang="en-US" altLang="zh-CN" dirty="0">
                <a:solidFill>
                  <a:schemeClr val="tx1"/>
                </a:solidFill>
                <a:latin typeface="+mn-lt"/>
                <a:ea typeface="+mn-ea"/>
                <a:cs typeface="+mn-ea"/>
                <a:sym typeface="+mn-lt"/>
              </a:rPr>
              <a:t>35</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月，联排</a:t>
            </a:r>
            <a:r>
              <a:rPr lang="en-US" altLang="zh-CN" dirty="0">
                <a:solidFill>
                  <a:schemeClr val="tx1"/>
                </a:solidFill>
                <a:latin typeface="+mn-lt"/>
                <a:ea typeface="+mn-ea"/>
                <a:cs typeface="+mn-ea"/>
                <a:sym typeface="+mn-lt"/>
              </a:rPr>
              <a:t>19</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a:t>
            </a:r>
            <a:r>
              <a:rPr lang="zh-CN" altLang="en-US" dirty="0">
                <a:solidFill>
                  <a:srgbClr val="C00000"/>
                </a:solidFill>
                <a:latin typeface="+mn-lt"/>
                <a:ea typeface="+mn-ea"/>
                <a:cs typeface="+mn-ea"/>
                <a:sym typeface="+mn-lt"/>
              </a:rPr>
              <a:t>洋房、联排流速有所放缓，但叠加产品市场首发，流速最快实现热销。</a:t>
            </a:r>
            <a:endParaRPr lang="en-US" altLang="zh-CN" dirty="0">
              <a:solidFill>
                <a:srgbClr val="C00000"/>
              </a:solidFill>
              <a:latin typeface="+mn-lt"/>
              <a:ea typeface="+mn-ea"/>
              <a:cs typeface="+mn-ea"/>
              <a:sym typeface="+mn-lt"/>
            </a:endParaRPr>
          </a:p>
          <a:p>
            <a:pPr>
              <a:spcBef>
                <a:spcPts val="600"/>
              </a:spcBef>
              <a:defRPr/>
            </a:pPr>
            <a:r>
              <a:rPr lang="zh-CN" altLang="en-US" dirty="0">
                <a:solidFill>
                  <a:srgbClr val="00B050"/>
                </a:solidFill>
                <a:latin typeface="+mn-lt"/>
                <a:ea typeface="+mn-ea"/>
                <a:cs typeface="+mn-ea"/>
                <a:sym typeface="+mn-lt"/>
              </a:rPr>
              <a:t>现阶段渠道返客户</a:t>
            </a:r>
            <a:r>
              <a:rPr lang="en-US" altLang="zh-CN" dirty="0">
                <a:solidFill>
                  <a:srgbClr val="00B050"/>
                </a:solidFill>
                <a:latin typeface="+mn-lt"/>
                <a:ea typeface="+mn-ea"/>
                <a:cs typeface="+mn-ea"/>
                <a:sym typeface="+mn-lt"/>
              </a:rPr>
              <a:t>6-8</a:t>
            </a:r>
            <a:r>
              <a:rPr lang="zh-CN" altLang="en-US" dirty="0">
                <a:solidFill>
                  <a:srgbClr val="00B050"/>
                </a:solidFill>
                <a:latin typeface="+mn-lt"/>
                <a:ea typeface="+mn-ea"/>
                <a:cs typeface="+mn-ea"/>
                <a:sym typeface="+mn-lt"/>
              </a:rPr>
              <a:t>万，享</a:t>
            </a:r>
            <a:r>
              <a:rPr lang="en-US" altLang="zh-CN" dirty="0">
                <a:solidFill>
                  <a:srgbClr val="00B050"/>
                </a:solidFill>
                <a:latin typeface="+mn-lt"/>
                <a:ea typeface="+mn-ea"/>
                <a:cs typeface="+mn-ea"/>
                <a:sym typeface="+mn-lt"/>
              </a:rPr>
              <a:t>3%</a:t>
            </a:r>
            <a:r>
              <a:rPr lang="zh-CN" altLang="en-US" dirty="0">
                <a:solidFill>
                  <a:srgbClr val="00B050"/>
                </a:solidFill>
                <a:latin typeface="+mn-lt"/>
                <a:ea typeface="+mn-ea"/>
                <a:cs typeface="+mn-ea"/>
                <a:sym typeface="+mn-lt"/>
              </a:rPr>
              <a:t>折扣优惠</a:t>
            </a:r>
          </a:p>
        </p:txBody>
      </p:sp>
      <p:pic>
        <p:nvPicPr>
          <p:cNvPr id="5" name="图片 4">
            <a:extLst>
              <a:ext uri="{FF2B5EF4-FFF2-40B4-BE49-F238E27FC236}">
                <a16:creationId xmlns:a16="http://schemas.microsoft.com/office/drawing/2014/main" id="{4D1A6154-3A6C-4CE0-A991-C36C7590EF95}"/>
              </a:ext>
            </a:extLst>
          </p:cNvPr>
          <p:cNvPicPr>
            <a:picLocks noChangeAspect="1"/>
          </p:cNvPicPr>
          <p:nvPr/>
        </p:nvPicPr>
        <p:blipFill>
          <a:blip r:embed="rId3"/>
          <a:stretch>
            <a:fillRect/>
          </a:stretch>
        </p:blipFill>
        <p:spPr>
          <a:xfrm>
            <a:off x="410763" y="2024588"/>
            <a:ext cx="3930593" cy="1917711"/>
          </a:xfrm>
          <a:prstGeom prst="rect">
            <a:avLst/>
          </a:prstGeom>
        </p:spPr>
      </p:pic>
      <p:graphicFrame>
        <p:nvGraphicFramePr>
          <p:cNvPr id="6" name="表格 5">
            <a:extLst>
              <a:ext uri="{FF2B5EF4-FFF2-40B4-BE49-F238E27FC236}">
                <a16:creationId xmlns:a16="http://schemas.microsoft.com/office/drawing/2014/main" id="{877C0440-06E0-408E-9E44-F6A11611DA53}"/>
              </a:ext>
            </a:extLst>
          </p:cNvPr>
          <p:cNvGraphicFramePr/>
          <p:nvPr/>
        </p:nvGraphicFramePr>
        <p:xfrm>
          <a:off x="410763" y="4042447"/>
          <a:ext cx="3930592" cy="1837546"/>
        </p:xfrm>
        <a:graphic>
          <a:graphicData uri="http://schemas.openxmlformats.org/drawingml/2006/table">
            <a:tbl>
              <a:tblPr firstRow="1" bandRow="1"/>
              <a:tblGrid>
                <a:gridCol w="627691">
                  <a:extLst>
                    <a:ext uri="{9D8B030D-6E8A-4147-A177-3AD203B41FA5}">
                      <a16:colId xmlns:a16="http://schemas.microsoft.com/office/drawing/2014/main" val="3156450829"/>
                    </a:ext>
                  </a:extLst>
                </a:gridCol>
                <a:gridCol w="627691">
                  <a:extLst>
                    <a:ext uri="{9D8B030D-6E8A-4147-A177-3AD203B41FA5}">
                      <a16:colId xmlns:a16="http://schemas.microsoft.com/office/drawing/2014/main" val="20000"/>
                    </a:ext>
                  </a:extLst>
                </a:gridCol>
                <a:gridCol w="686450">
                  <a:extLst>
                    <a:ext uri="{9D8B030D-6E8A-4147-A177-3AD203B41FA5}">
                      <a16:colId xmlns:a16="http://schemas.microsoft.com/office/drawing/2014/main" val="20001"/>
                    </a:ext>
                  </a:extLst>
                </a:gridCol>
                <a:gridCol w="662920">
                  <a:extLst>
                    <a:ext uri="{9D8B030D-6E8A-4147-A177-3AD203B41FA5}">
                      <a16:colId xmlns:a16="http://schemas.microsoft.com/office/drawing/2014/main" val="20003"/>
                    </a:ext>
                  </a:extLst>
                </a:gridCol>
                <a:gridCol w="662920">
                  <a:extLst>
                    <a:ext uri="{9D8B030D-6E8A-4147-A177-3AD203B41FA5}">
                      <a16:colId xmlns:a16="http://schemas.microsoft.com/office/drawing/2014/main" val="20004"/>
                    </a:ext>
                  </a:extLst>
                </a:gridCol>
                <a:gridCol w="662920">
                  <a:extLst>
                    <a:ext uri="{9D8B030D-6E8A-4147-A177-3AD203B41FA5}">
                      <a16:colId xmlns:a16="http://schemas.microsoft.com/office/drawing/2014/main" val="1504490822"/>
                    </a:ext>
                  </a:extLst>
                </a:gridCol>
              </a:tblGrid>
              <a:tr h="382845">
                <a:tc>
                  <a:txBody>
                    <a:body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业态</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800" b="1" dirty="0">
                          <a:solidFill>
                            <a:schemeClr val="tx1"/>
                          </a:solidFill>
                          <a:latin typeface="楷体" panose="02010609060101010101" pitchFamily="49" charset="-122"/>
                          <a:ea typeface="楷体" panose="02010609060101010101" pitchFamily="49" charset="-122"/>
                          <a:cs typeface="+mn-ea"/>
                          <a:sym typeface="+mn-lt"/>
                        </a:rPr>
                        <a:t>户型</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总</a:t>
                      </a:r>
                      <a:r>
                        <a:rPr lang="zh-CN" sz="800" b="1" dirty="0">
                          <a:solidFill>
                            <a:schemeClr val="tx1"/>
                          </a:solidFill>
                          <a:latin typeface="楷体" panose="02010609060101010101" pitchFamily="49" charset="-122"/>
                          <a:ea typeface="楷体" panose="02010609060101010101" pitchFamily="49" charset="-122"/>
                          <a:cs typeface="+mn-ea"/>
                          <a:sym typeface="+mn-lt"/>
                        </a:rPr>
                        <a:t>套数(套)</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套数</a:t>
                      </a:r>
                      <a:r>
                        <a:rPr lang="zh-CN" sz="800" b="1" dirty="0">
                          <a:solidFill>
                            <a:schemeClr val="tx1"/>
                          </a:solidFill>
                          <a:latin typeface="楷体" panose="02010609060101010101" pitchFamily="49" charset="-122"/>
                          <a:ea typeface="楷体" panose="02010609060101010101" pitchFamily="49" charset="-122"/>
                          <a:cs typeface="+mn-ea"/>
                          <a:sym typeface="+mn-lt"/>
                        </a:rPr>
                        <a:t>比例</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800" b="1" dirty="0">
                          <a:solidFill>
                            <a:schemeClr val="tx1"/>
                          </a:solidFill>
                          <a:latin typeface="楷体" panose="02010609060101010101" pitchFamily="49" charset="-122"/>
                          <a:ea typeface="楷体" panose="02010609060101010101" pitchFamily="49" charset="-122"/>
                          <a:cs typeface="+mn-ea"/>
                          <a:sym typeface="+mn-lt"/>
                        </a:rPr>
                        <a:t>成交均价(</a:t>
                      </a:r>
                      <a:r>
                        <a:rPr lang="zh-CN" altLang="en-US" sz="800" b="1" dirty="0">
                          <a:solidFill>
                            <a:schemeClr val="tx1"/>
                          </a:solidFill>
                          <a:latin typeface="楷体" panose="02010609060101010101" pitchFamily="49" charset="-122"/>
                          <a:ea typeface="楷体" panose="02010609060101010101" pitchFamily="49" charset="-122"/>
                          <a:cs typeface="+mn-ea"/>
                          <a:sym typeface="+mn-lt"/>
                        </a:rPr>
                        <a:t>万</a:t>
                      </a:r>
                      <a:r>
                        <a:rPr lang="zh-CN" sz="800" b="1" dirty="0">
                          <a:solidFill>
                            <a:schemeClr val="tx1"/>
                          </a:solidFill>
                          <a:latin typeface="楷体" panose="02010609060101010101" pitchFamily="49" charset="-122"/>
                          <a:ea typeface="楷体" panose="02010609060101010101" pitchFamily="49" charset="-122"/>
                          <a:cs typeface="+mn-ea"/>
                          <a:sym typeface="+mn-lt"/>
                        </a:rPr>
                        <a:t>元/㎡)</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总价段（万）</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245256">
                <a:tc rowSpan="2">
                  <a:txBody>
                    <a:bodyPr/>
                    <a:lstStyle/>
                    <a:p>
                      <a:pPr indent="0" algn="ctr">
                        <a:buNone/>
                      </a:pPr>
                      <a:r>
                        <a:rPr lang="zh-CN" altLang="en-US" sz="800" b="1" dirty="0">
                          <a:solidFill>
                            <a:srgbClr val="000000"/>
                          </a:solidFill>
                          <a:latin typeface="楷体" panose="02010609060101010101" pitchFamily="49" charset="-122"/>
                          <a:ea typeface="楷体" panose="02010609060101010101" pitchFamily="49" charset="-122"/>
                          <a:cs typeface="+mn-ea"/>
                          <a:sym typeface="+mn-lt"/>
                        </a:rPr>
                        <a:t>小高</a:t>
                      </a:r>
                      <a:endParaRPr lang="en-US"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dirty="0">
                          <a:solidFill>
                            <a:srgbClr val="000000"/>
                          </a:solidFill>
                          <a:latin typeface="楷体" panose="02010609060101010101" pitchFamily="49" charset="-122"/>
                          <a:ea typeface="楷体" panose="02010609060101010101" pitchFamily="49" charset="-122"/>
                          <a:cs typeface="+mn-ea"/>
                          <a:sym typeface="+mn-lt"/>
                        </a:rPr>
                        <a:t>96</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360</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0" kern="1200" dirty="0">
                          <a:solidFill>
                            <a:schemeClr val="tx1"/>
                          </a:solidFill>
                          <a:effectLst/>
                          <a:latin typeface="楷体" panose="02010609060101010101" pitchFamily="49" charset="-122"/>
                          <a:ea typeface="楷体" panose="02010609060101010101" pitchFamily="49" charset="-122"/>
                          <a:cs typeface="+mn-ea"/>
                          <a:sym typeface="+mn-lt"/>
                        </a:rPr>
                        <a:t>4.48</a:t>
                      </a:r>
                      <a:endParaRPr lang="zh-CN" altLang="en-US" sz="800" b="0"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430</a:t>
                      </a:r>
                      <a:endParaRPr lang="zh-CN" altLang="en-US"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5256">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i="0" u="none" strike="noStrike" kern="1200" cap="none" spc="0" baseline="0" dirty="0">
                          <a:solidFill>
                            <a:srgbClr val="000000"/>
                          </a:solidFill>
                          <a:latin typeface="楷体" panose="02010609060101010101" pitchFamily="49" charset="-122"/>
                          <a:ea typeface="楷体" panose="02010609060101010101" pitchFamily="49" charset="-122"/>
                          <a:cs typeface="+mn-ea"/>
                          <a:sym typeface="+mn-lt"/>
                        </a:rPr>
                        <a:t>119</a:t>
                      </a:r>
                      <a:endParaRPr lang="en-US"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57</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chemeClr val="tx1"/>
                          </a:solidFill>
                          <a:effectLst/>
                          <a:latin typeface="楷体" panose="02010609060101010101" pitchFamily="49" charset="-122"/>
                          <a:ea typeface="楷体" panose="02010609060101010101" pitchFamily="49" charset="-122"/>
                          <a:cs typeface="+mn-ea"/>
                          <a:sym typeface="+mn-lt"/>
                        </a:rPr>
                        <a:t>4.50</a:t>
                      </a:r>
                      <a:endParaRPr lang="zh-CN" altLang="en-US" sz="800" b="0"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540</a:t>
                      </a:r>
                      <a:endParaRPr lang="zh-CN" altLang="en-US"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0718191"/>
                  </a:ext>
                </a:extLst>
              </a:tr>
              <a:tr h="245256">
                <a:tc rowSpan="3">
                  <a:txBody>
                    <a:bodyPr/>
                    <a:lstStyle/>
                    <a:p>
                      <a:pPr indent="0" algn="ctr">
                        <a:buNone/>
                      </a:pPr>
                      <a:r>
                        <a:rPr lang="zh-CN" altLang="en-US" sz="800" b="1" dirty="0">
                          <a:solidFill>
                            <a:srgbClr val="C00000"/>
                          </a:solidFill>
                          <a:latin typeface="楷体" panose="02010609060101010101" pitchFamily="49" charset="-122"/>
                          <a:ea typeface="楷体" panose="02010609060101010101" pitchFamily="49" charset="-122"/>
                          <a:cs typeface="+mn-ea"/>
                          <a:sym typeface="+mn-lt"/>
                        </a:rPr>
                        <a:t>联排</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i="0" u="none" strike="noStrike" kern="1200" cap="none" spc="0" baseline="0" dirty="0">
                          <a:solidFill>
                            <a:srgbClr val="C00000"/>
                          </a:solidFill>
                          <a:latin typeface="楷体" panose="02010609060101010101" pitchFamily="49" charset="-122"/>
                          <a:ea typeface="楷体" panose="02010609060101010101" pitchFamily="49" charset="-122"/>
                          <a:cs typeface="+mn-ea"/>
                          <a:sym typeface="+mn-lt"/>
                        </a:rPr>
                        <a:t>126</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75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7.06</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900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4234961"/>
                  </a:ext>
                </a:extLst>
              </a:tr>
              <a:tr h="245256">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800" b="1" dirty="0">
                          <a:solidFill>
                            <a:srgbClr val="C00000"/>
                          </a:solidFill>
                          <a:latin typeface="楷体" panose="02010609060101010101" pitchFamily="49" charset="-122"/>
                          <a:ea typeface="楷体" panose="02010609060101010101" pitchFamily="49" charset="-122"/>
                          <a:cs typeface="+mn-ea"/>
                          <a:sym typeface="+mn-lt"/>
                        </a:rPr>
                        <a:t>145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24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6.91</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1020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8765495"/>
                  </a:ext>
                </a:extLst>
              </a:tr>
              <a:tr h="245256">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zh-CN" altLang="en-US" sz="800" b="1" dirty="0">
                          <a:solidFill>
                            <a:srgbClr val="C00000"/>
                          </a:solidFill>
                          <a:latin typeface="楷体" panose="02010609060101010101" pitchFamily="49" charset="-122"/>
                          <a:ea typeface="楷体" panose="02010609060101010101" pitchFamily="49" charset="-122"/>
                          <a:cs typeface="+mn-ea"/>
                          <a:sym typeface="+mn-lt"/>
                        </a:rPr>
                        <a:t>沿河</a:t>
                      </a:r>
                      <a:r>
                        <a:rPr lang="en-US" altLang="en-US" sz="800" b="1" dirty="0">
                          <a:solidFill>
                            <a:srgbClr val="C00000"/>
                          </a:solidFill>
                          <a:latin typeface="楷体" panose="02010609060101010101" pitchFamily="49" charset="-122"/>
                          <a:ea typeface="楷体" panose="02010609060101010101" pitchFamily="49" charset="-122"/>
                          <a:cs typeface="+mn-ea"/>
                          <a:sym typeface="+mn-lt"/>
                        </a:rPr>
                        <a:t>165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7.57</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1220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963296"/>
                  </a:ext>
                </a:extLst>
              </a:tr>
              <a:tr h="228421">
                <a:tc>
                  <a:txBody>
                    <a:bodyPr/>
                    <a:lstStyle/>
                    <a:p>
                      <a:pPr indent="0" algn="ctr">
                        <a:buNone/>
                      </a:pPr>
                      <a:endParaRPr lang="zh-CN"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zh-CN" altLang="en-US" sz="800" b="1" dirty="0">
                          <a:solidFill>
                            <a:srgbClr val="000000"/>
                          </a:solidFill>
                          <a:latin typeface="楷体" panose="02010609060101010101" pitchFamily="49" charset="-122"/>
                          <a:ea typeface="楷体" panose="02010609060101010101" pitchFamily="49" charset="-122"/>
                          <a:cs typeface="+mn-ea"/>
                          <a:sym typeface="+mn-lt"/>
                        </a:rPr>
                        <a:t>合计</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524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5.30</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7" name="表格 6">
            <a:extLst>
              <a:ext uri="{FF2B5EF4-FFF2-40B4-BE49-F238E27FC236}">
                <a16:creationId xmlns:a16="http://schemas.microsoft.com/office/drawing/2014/main" id="{DE4AF0DA-9B5E-4D7D-AE7E-E0CA107BE9FC}"/>
              </a:ext>
            </a:extLst>
          </p:cNvPr>
          <p:cNvGraphicFramePr/>
          <p:nvPr/>
        </p:nvGraphicFramePr>
        <p:xfrm>
          <a:off x="4511054" y="4041967"/>
          <a:ext cx="3448753" cy="1838024"/>
        </p:xfrm>
        <a:graphic>
          <a:graphicData uri="http://schemas.openxmlformats.org/drawingml/2006/table">
            <a:tbl>
              <a:tblPr firstRow="1" bandRow="1"/>
              <a:tblGrid>
                <a:gridCol w="443502">
                  <a:extLst>
                    <a:ext uri="{9D8B030D-6E8A-4147-A177-3AD203B41FA5}">
                      <a16:colId xmlns:a16="http://schemas.microsoft.com/office/drawing/2014/main" val="3156450829"/>
                    </a:ext>
                  </a:extLst>
                </a:gridCol>
                <a:gridCol w="657986">
                  <a:extLst>
                    <a:ext uri="{9D8B030D-6E8A-4147-A177-3AD203B41FA5}">
                      <a16:colId xmlns:a16="http://schemas.microsoft.com/office/drawing/2014/main" val="20000"/>
                    </a:ext>
                  </a:extLst>
                </a:gridCol>
                <a:gridCol w="602300">
                  <a:extLst>
                    <a:ext uri="{9D8B030D-6E8A-4147-A177-3AD203B41FA5}">
                      <a16:colId xmlns:a16="http://schemas.microsoft.com/office/drawing/2014/main" val="20001"/>
                    </a:ext>
                  </a:extLst>
                </a:gridCol>
                <a:gridCol w="581655">
                  <a:extLst>
                    <a:ext uri="{9D8B030D-6E8A-4147-A177-3AD203B41FA5}">
                      <a16:colId xmlns:a16="http://schemas.microsoft.com/office/drawing/2014/main" val="20003"/>
                    </a:ext>
                  </a:extLst>
                </a:gridCol>
                <a:gridCol w="581655">
                  <a:extLst>
                    <a:ext uri="{9D8B030D-6E8A-4147-A177-3AD203B41FA5}">
                      <a16:colId xmlns:a16="http://schemas.microsoft.com/office/drawing/2014/main" val="20004"/>
                    </a:ext>
                  </a:extLst>
                </a:gridCol>
                <a:gridCol w="581655">
                  <a:extLst>
                    <a:ext uri="{9D8B030D-6E8A-4147-A177-3AD203B41FA5}">
                      <a16:colId xmlns:a16="http://schemas.microsoft.com/office/drawing/2014/main" val="1504490822"/>
                    </a:ext>
                  </a:extLst>
                </a:gridCol>
              </a:tblGrid>
              <a:tr h="302181">
                <a:tc>
                  <a:txBody>
                    <a:body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业态</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800" b="1" dirty="0">
                          <a:solidFill>
                            <a:schemeClr val="tx1"/>
                          </a:solidFill>
                          <a:latin typeface="楷体" panose="02010609060101010101" pitchFamily="49" charset="-122"/>
                          <a:ea typeface="楷体" panose="02010609060101010101" pitchFamily="49" charset="-122"/>
                          <a:cs typeface="+mn-ea"/>
                          <a:sym typeface="+mn-lt"/>
                        </a:rPr>
                        <a:t>户型</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总</a:t>
                      </a:r>
                      <a:r>
                        <a:rPr lang="zh-CN" sz="800" b="1" dirty="0">
                          <a:solidFill>
                            <a:schemeClr val="tx1"/>
                          </a:solidFill>
                          <a:latin typeface="楷体" panose="02010609060101010101" pitchFamily="49" charset="-122"/>
                          <a:ea typeface="楷体" panose="02010609060101010101" pitchFamily="49" charset="-122"/>
                          <a:cs typeface="+mn-ea"/>
                          <a:sym typeface="+mn-lt"/>
                        </a:rPr>
                        <a:t>套数(套)</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套数</a:t>
                      </a:r>
                      <a:r>
                        <a:rPr lang="zh-CN" sz="800" b="1" dirty="0">
                          <a:solidFill>
                            <a:schemeClr val="tx1"/>
                          </a:solidFill>
                          <a:latin typeface="楷体" panose="02010609060101010101" pitchFamily="49" charset="-122"/>
                          <a:ea typeface="楷体" panose="02010609060101010101" pitchFamily="49" charset="-122"/>
                          <a:cs typeface="+mn-ea"/>
                          <a:sym typeface="+mn-lt"/>
                        </a:rPr>
                        <a:t>比例</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800" b="1" dirty="0">
                          <a:solidFill>
                            <a:schemeClr val="tx1"/>
                          </a:solidFill>
                          <a:latin typeface="楷体" panose="02010609060101010101" pitchFamily="49" charset="-122"/>
                          <a:ea typeface="楷体" panose="02010609060101010101" pitchFamily="49" charset="-122"/>
                          <a:cs typeface="+mn-ea"/>
                          <a:sym typeface="+mn-lt"/>
                        </a:rPr>
                        <a:t>成交均价(元/㎡)</a:t>
                      </a:r>
                      <a:endParaRPr lang="zh-CN" altLang="en-US" sz="800" b="1" dirty="0">
                        <a:solidFill>
                          <a:schemeClr val="tx1"/>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indent="0" algn="ctr">
                        <a:buNone/>
                      </a:pPr>
                      <a:r>
                        <a:rPr lang="zh-CN" altLang="en-US" sz="800" b="1" dirty="0">
                          <a:solidFill>
                            <a:schemeClr val="tx1"/>
                          </a:solidFill>
                          <a:latin typeface="楷体" panose="02010609060101010101" pitchFamily="49" charset="-122"/>
                          <a:ea typeface="楷体" panose="02010609060101010101" pitchFamily="49" charset="-122"/>
                          <a:cs typeface="+mn-ea"/>
                          <a:sym typeface="+mn-lt"/>
                        </a:rPr>
                        <a:t>总价段（万）</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193582">
                <a:tc rowSpan="2">
                  <a:txBody>
                    <a:bodyPr/>
                    <a:lstStyle/>
                    <a:p>
                      <a:pPr indent="0" algn="ctr">
                        <a:buNone/>
                      </a:pPr>
                      <a:r>
                        <a:rPr lang="zh-CN" altLang="en-US" sz="800" b="1" dirty="0">
                          <a:solidFill>
                            <a:srgbClr val="000000"/>
                          </a:solidFill>
                          <a:latin typeface="楷体" panose="02010609060101010101" pitchFamily="49" charset="-122"/>
                          <a:ea typeface="楷体" panose="02010609060101010101" pitchFamily="49" charset="-122"/>
                          <a:cs typeface="+mn-ea"/>
                          <a:sym typeface="+mn-lt"/>
                        </a:rPr>
                        <a:t>洋房</a:t>
                      </a:r>
                      <a:endParaRPr lang="en-US"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dirty="0">
                          <a:solidFill>
                            <a:srgbClr val="000000"/>
                          </a:solidFill>
                          <a:latin typeface="楷体" panose="02010609060101010101" pitchFamily="49" charset="-122"/>
                          <a:ea typeface="楷体" panose="02010609060101010101" pitchFamily="49" charset="-122"/>
                          <a:cs typeface="+mn-ea"/>
                          <a:sym typeface="+mn-lt"/>
                        </a:rPr>
                        <a:t>96</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75</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0" kern="1200" dirty="0">
                          <a:solidFill>
                            <a:schemeClr val="tx1"/>
                          </a:solidFill>
                          <a:effectLst/>
                          <a:latin typeface="楷体" panose="02010609060101010101" pitchFamily="49" charset="-122"/>
                          <a:ea typeface="楷体" panose="02010609060101010101" pitchFamily="49" charset="-122"/>
                          <a:cs typeface="+mn-ea"/>
                          <a:sym typeface="+mn-lt"/>
                        </a:rPr>
                        <a:t>4.40</a:t>
                      </a:r>
                      <a:endParaRPr lang="zh-CN" altLang="en-US" sz="800" b="0"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430</a:t>
                      </a:r>
                      <a:endParaRPr lang="zh-CN" altLang="en-US"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3582">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i="0" u="none" strike="noStrike" kern="1200" cap="none" spc="0" baseline="0" dirty="0">
                          <a:solidFill>
                            <a:srgbClr val="000000"/>
                          </a:solidFill>
                          <a:latin typeface="楷体" panose="02010609060101010101" pitchFamily="49" charset="-122"/>
                          <a:ea typeface="楷体" panose="02010609060101010101" pitchFamily="49" charset="-122"/>
                          <a:cs typeface="+mn-ea"/>
                          <a:sym typeface="+mn-lt"/>
                        </a:rPr>
                        <a:t>122</a:t>
                      </a:r>
                      <a:endParaRPr lang="en-US"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152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000000"/>
                          </a:solidFill>
                          <a:effectLst/>
                          <a:latin typeface="楷体" panose="02010609060101010101" pitchFamily="49" charset="-122"/>
                          <a:ea typeface="楷体" panose="02010609060101010101" pitchFamily="49" charset="-122"/>
                          <a:cs typeface="+mn-ea"/>
                          <a:sym typeface="+mn-lt"/>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chemeClr val="tx1"/>
                          </a:solidFill>
                          <a:effectLst/>
                          <a:latin typeface="楷体" panose="02010609060101010101" pitchFamily="49" charset="-122"/>
                          <a:ea typeface="楷体" panose="02010609060101010101" pitchFamily="49" charset="-122"/>
                          <a:cs typeface="+mn-ea"/>
                          <a:sym typeface="+mn-lt"/>
                        </a:rPr>
                        <a:t>4.54</a:t>
                      </a:r>
                      <a:endParaRPr lang="zh-CN" altLang="en-US" sz="800" b="0"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555</a:t>
                      </a:r>
                      <a:endParaRPr lang="zh-CN" altLang="en-US"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0718191"/>
                  </a:ext>
                </a:extLst>
              </a:tr>
              <a:tr h="193582">
                <a:tc rowSpan="2">
                  <a:txBody>
                    <a:bodyPr/>
                    <a:lstStyle/>
                    <a:p>
                      <a:pPr indent="0" algn="ctr">
                        <a:buNone/>
                      </a:pPr>
                      <a:r>
                        <a:rPr lang="zh-CN" altLang="en-US" sz="800" b="1" dirty="0">
                          <a:solidFill>
                            <a:srgbClr val="C00000"/>
                          </a:solidFill>
                          <a:latin typeface="楷体" panose="02010609060101010101" pitchFamily="49" charset="-122"/>
                          <a:ea typeface="楷体" panose="02010609060101010101" pitchFamily="49" charset="-122"/>
                          <a:cs typeface="+mn-ea"/>
                          <a:sym typeface="+mn-lt"/>
                        </a:rPr>
                        <a:t>叠加</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800" b="1" dirty="0">
                          <a:solidFill>
                            <a:srgbClr val="C00000"/>
                          </a:solidFill>
                          <a:latin typeface="楷体" panose="02010609060101010101" pitchFamily="49" charset="-122"/>
                          <a:ea typeface="楷体" panose="02010609060101010101" pitchFamily="49" charset="-122"/>
                          <a:cs typeface="+mn-ea"/>
                          <a:sym typeface="+mn-lt"/>
                        </a:rPr>
                        <a:t>139</a:t>
                      </a:r>
                      <a:r>
                        <a:rPr lang="zh-CN" altLang="en-US" sz="800" b="1" dirty="0">
                          <a:solidFill>
                            <a:srgbClr val="C00000"/>
                          </a:solidFill>
                          <a:latin typeface="楷体" panose="02010609060101010101" pitchFamily="49" charset="-122"/>
                          <a:ea typeface="楷体" panose="02010609060101010101" pitchFamily="49" charset="-122"/>
                          <a:cs typeface="+mn-ea"/>
                          <a:sym typeface="+mn-lt"/>
                        </a:rPr>
                        <a:t>上</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5.66</a:t>
                      </a:r>
                      <a:endParaRPr lang="zh-CN" altLang="en-US" sz="800" b="0"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790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660067"/>
                  </a:ext>
                </a:extLst>
              </a:tr>
              <a:tr h="193582">
                <a:tc vMerge="1">
                  <a:txBody>
                    <a:bodyPr/>
                    <a:lstStyle/>
                    <a:p>
                      <a:pPr indent="0" algn="ctr">
                        <a:buNone/>
                      </a:pPr>
                      <a:endParaRPr lang="en-US" altLang="en-US" sz="10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800" b="1" dirty="0">
                          <a:solidFill>
                            <a:srgbClr val="C00000"/>
                          </a:solidFill>
                          <a:latin typeface="楷体" panose="02010609060101010101" pitchFamily="49" charset="-122"/>
                          <a:ea typeface="楷体" panose="02010609060101010101" pitchFamily="49" charset="-122"/>
                          <a:cs typeface="+mn-ea"/>
                          <a:sym typeface="+mn-lt"/>
                        </a:rPr>
                        <a:t>145</a:t>
                      </a:r>
                      <a:r>
                        <a:rPr lang="zh-CN" altLang="en-US" sz="800" b="1" dirty="0">
                          <a:solidFill>
                            <a:srgbClr val="C00000"/>
                          </a:solidFill>
                          <a:latin typeface="楷体" panose="02010609060101010101" pitchFamily="49" charset="-122"/>
                          <a:ea typeface="楷体" panose="02010609060101010101" pitchFamily="49" charset="-122"/>
                          <a:cs typeface="+mn-ea"/>
                          <a:sym typeface="+mn-lt"/>
                        </a:rPr>
                        <a:t>下</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6.08</a:t>
                      </a:r>
                      <a:endParaRPr lang="zh-CN" altLang="en-US" sz="800" b="0"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880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2140939"/>
                  </a:ext>
                </a:extLst>
              </a:tr>
              <a:tr h="193582">
                <a:tc rowSpan="3">
                  <a:txBody>
                    <a:bodyPr/>
                    <a:lstStyle/>
                    <a:p>
                      <a:pPr indent="0" algn="ctr">
                        <a:buNone/>
                      </a:pPr>
                      <a:r>
                        <a:rPr lang="zh-CN" altLang="en-US" sz="800" b="1" dirty="0">
                          <a:solidFill>
                            <a:srgbClr val="C00000"/>
                          </a:solidFill>
                          <a:latin typeface="楷体" panose="02010609060101010101" pitchFamily="49" charset="-122"/>
                          <a:ea typeface="楷体" panose="02010609060101010101" pitchFamily="49" charset="-122"/>
                          <a:cs typeface="+mn-ea"/>
                          <a:sym typeface="+mn-lt"/>
                        </a:rPr>
                        <a:t>联排</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800" b="1" i="0" u="none" strike="noStrike" kern="1200" cap="none" spc="0" baseline="0" dirty="0">
                          <a:solidFill>
                            <a:srgbClr val="C00000"/>
                          </a:solidFill>
                          <a:latin typeface="楷体" panose="02010609060101010101" pitchFamily="49" charset="-122"/>
                          <a:ea typeface="楷体" panose="02010609060101010101" pitchFamily="49" charset="-122"/>
                          <a:cs typeface="+mn-ea"/>
                          <a:sym typeface="+mn-lt"/>
                        </a:rPr>
                        <a:t>132</a:t>
                      </a:r>
                      <a:endParaRPr lang="en-US" altLang="en-US" sz="800" b="1" dirty="0">
                        <a:solidFill>
                          <a:srgbClr val="C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112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7.29</a:t>
                      </a:r>
                      <a:endParaRPr lang="zh-CN" altLang="en-US" sz="800" b="0"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966</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04234961"/>
                  </a:ext>
                </a:extLst>
              </a:tr>
              <a:tr h="193582">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800" b="1" dirty="0">
                          <a:solidFill>
                            <a:srgbClr val="C00000"/>
                          </a:solidFill>
                          <a:latin typeface="楷体" panose="02010609060101010101" pitchFamily="49" charset="-122"/>
                          <a:ea typeface="楷体" panose="02010609060101010101" pitchFamily="49" charset="-122"/>
                          <a:cs typeface="+mn-ea"/>
                          <a:sym typeface="+mn-lt"/>
                        </a:rPr>
                        <a:t>155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9</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7.43</a:t>
                      </a:r>
                      <a:endParaRPr lang="zh-CN" altLang="en-US" sz="800" b="0"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1120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98765495"/>
                  </a:ext>
                </a:extLst>
              </a:tr>
              <a:tr h="193582">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zh-CN" altLang="en-US" sz="800" b="1" dirty="0">
                          <a:solidFill>
                            <a:srgbClr val="C00000"/>
                          </a:solidFill>
                          <a:latin typeface="楷体" panose="02010609060101010101" pitchFamily="49" charset="-122"/>
                          <a:ea typeface="楷体" panose="02010609060101010101" pitchFamily="49" charset="-122"/>
                          <a:cs typeface="+mn-ea"/>
                          <a:sym typeface="+mn-lt"/>
                        </a:rPr>
                        <a:t>沿河</a:t>
                      </a:r>
                      <a:r>
                        <a:rPr lang="en-US" altLang="en-US" sz="800" b="1" dirty="0">
                          <a:solidFill>
                            <a:srgbClr val="C00000"/>
                          </a:solidFill>
                          <a:latin typeface="楷体" panose="02010609060101010101" pitchFamily="49" charset="-122"/>
                          <a:ea typeface="楷体" panose="02010609060101010101" pitchFamily="49" charset="-122"/>
                          <a:cs typeface="+mn-ea"/>
                          <a:sym typeface="+mn-lt"/>
                        </a:rPr>
                        <a:t>195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20</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0" kern="1200" dirty="0">
                          <a:solidFill>
                            <a:srgbClr val="C00000"/>
                          </a:solidFill>
                          <a:effectLst/>
                          <a:latin typeface="楷体" panose="02010609060101010101" pitchFamily="49" charset="-122"/>
                          <a:ea typeface="楷体" panose="02010609060101010101" pitchFamily="49" charset="-122"/>
                          <a:cs typeface="+mn-ea"/>
                          <a:sym typeface="+mn-lt"/>
                        </a:rPr>
                        <a:t>7.60</a:t>
                      </a:r>
                      <a:endParaRPr lang="zh-CN" altLang="en-US" sz="800" b="0"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楷体" panose="02010609060101010101" pitchFamily="49" charset="-122"/>
                          <a:ea typeface="楷体" panose="02010609060101010101" pitchFamily="49" charset="-122"/>
                          <a:cs typeface="+mn-ea"/>
                          <a:sym typeface="+mn-lt"/>
                        </a:rPr>
                        <a:t>1480</a:t>
                      </a:r>
                      <a:endParaRPr lang="zh-CN" altLang="en-US" sz="800" b="1" kern="1200" dirty="0">
                        <a:solidFill>
                          <a:srgbClr val="C00000"/>
                        </a:solidFill>
                        <a:effectLst/>
                        <a:latin typeface="楷体" panose="02010609060101010101" pitchFamily="49" charset="-122"/>
                        <a:ea typeface="楷体" panose="02010609060101010101" pitchFamily="49" charset="-122"/>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256963296"/>
                  </a:ext>
                </a:extLst>
              </a:tr>
              <a:tr h="180293">
                <a:tc>
                  <a:txBody>
                    <a:bodyPr/>
                    <a:lstStyle/>
                    <a:p>
                      <a:pPr indent="0" algn="ctr">
                        <a:buNone/>
                      </a:pPr>
                      <a:endParaRPr lang="zh-CN" altLang="en-US" sz="800" b="1" dirty="0">
                        <a:solidFill>
                          <a:srgbClr val="000000"/>
                        </a:solidFill>
                        <a:latin typeface="楷体" panose="02010609060101010101" pitchFamily="49" charset="-122"/>
                        <a:ea typeface="楷体" panose="02010609060101010101" pitchFamily="49" charset="-122"/>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zh-CN" altLang="en-US" sz="800" b="1" dirty="0">
                          <a:solidFill>
                            <a:srgbClr val="000000"/>
                          </a:solidFill>
                          <a:latin typeface="楷体" panose="02010609060101010101" pitchFamily="49" charset="-122"/>
                          <a:ea typeface="楷体" panose="02010609060101010101" pitchFamily="49" charset="-122"/>
                          <a:cs typeface="+mn-ea"/>
                          <a:sym typeface="+mn-lt"/>
                        </a:rPr>
                        <a:t>合计</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rPr>
                        <a:t>496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800" b="1" kern="1200" dirty="0">
                        <a:solidFill>
                          <a:schemeClr val="tx1"/>
                        </a:solidFill>
                        <a:effectLst/>
                        <a:latin typeface="楷体" panose="02010609060101010101" pitchFamily="49" charset="-122"/>
                        <a:ea typeface="楷体" panose="02010609060101010101" pitchFamily="49" charset="-122"/>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4F66C448-2981-4F58-87A7-999D590A555B}"/>
              </a:ext>
            </a:extLst>
          </p:cNvPr>
          <p:cNvSpPr txBox="1"/>
          <p:nvPr/>
        </p:nvSpPr>
        <p:spPr>
          <a:xfrm>
            <a:off x="1872677" y="1776727"/>
            <a:ext cx="10067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一期</a:t>
            </a:r>
          </a:p>
        </p:txBody>
      </p:sp>
      <p:sp>
        <p:nvSpPr>
          <p:cNvPr id="9" name="文本框 8">
            <a:extLst>
              <a:ext uri="{FF2B5EF4-FFF2-40B4-BE49-F238E27FC236}">
                <a16:creationId xmlns:a16="http://schemas.microsoft.com/office/drawing/2014/main" id="{8BFB1DD0-4D2C-4F48-A40B-D410E12FD7DD}"/>
              </a:ext>
            </a:extLst>
          </p:cNvPr>
          <p:cNvSpPr txBox="1"/>
          <p:nvPr/>
        </p:nvSpPr>
        <p:spPr>
          <a:xfrm>
            <a:off x="5634429" y="1769298"/>
            <a:ext cx="10067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二期领墅</a:t>
            </a:r>
          </a:p>
        </p:txBody>
      </p:sp>
      <p:pic>
        <p:nvPicPr>
          <p:cNvPr id="10" name="图片 9">
            <a:extLst>
              <a:ext uri="{FF2B5EF4-FFF2-40B4-BE49-F238E27FC236}">
                <a16:creationId xmlns:a16="http://schemas.microsoft.com/office/drawing/2014/main" id="{0AFD27F7-B6AD-438C-AD17-6950B70A8E23}"/>
              </a:ext>
            </a:extLst>
          </p:cNvPr>
          <p:cNvPicPr>
            <a:picLocks noChangeAspect="1"/>
          </p:cNvPicPr>
          <p:nvPr/>
        </p:nvPicPr>
        <p:blipFill>
          <a:blip r:embed="rId4"/>
          <a:stretch>
            <a:fillRect/>
          </a:stretch>
        </p:blipFill>
        <p:spPr>
          <a:xfrm>
            <a:off x="4511053" y="2020325"/>
            <a:ext cx="3448753" cy="1942480"/>
          </a:xfrm>
          <a:prstGeom prst="rect">
            <a:avLst/>
          </a:prstGeom>
        </p:spPr>
      </p:pic>
      <p:pic>
        <p:nvPicPr>
          <p:cNvPr id="11" name="图片 10">
            <a:extLst>
              <a:ext uri="{FF2B5EF4-FFF2-40B4-BE49-F238E27FC236}">
                <a16:creationId xmlns:a16="http://schemas.microsoft.com/office/drawing/2014/main" id="{22C845AB-1337-43EB-B6BB-19889522A2AC}"/>
              </a:ext>
            </a:extLst>
          </p:cNvPr>
          <p:cNvPicPr>
            <a:picLocks noChangeAspect="1"/>
          </p:cNvPicPr>
          <p:nvPr/>
        </p:nvPicPr>
        <p:blipFill>
          <a:blip r:embed="rId5"/>
          <a:stretch>
            <a:fillRect/>
          </a:stretch>
        </p:blipFill>
        <p:spPr>
          <a:xfrm>
            <a:off x="8277046" y="3931163"/>
            <a:ext cx="3584759" cy="2017951"/>
          </a:xfrm>
          <a:prstGeom prst="rect">
            <a:avLst/>
          </a:prstGeom>
        </p:spPr>
      </p:pic>
      <p:pic>
        <p:nvPicPr>
          <p:cNvPr id="12" name="图片 11">
            <a:extLst>
              <a:ext uri="{FF2B5EF4-FFF2-40B4-BE49-F238E27FC236}">
                <a16:creationId xmlns:a16="http://schemas.microsoft.com/office/drawing/2014/main" id="{65B99768-B93D-4651-9712-6BF145618E26}"/>
              </a:ext>
            </a:extLst>
          </p:cNvPr>
          <p:cNvPicPr>
            <a:picLocks noChangeAspect="1"/>
          </p:cNvPicPr>
          <p:nvPr/>
        </p:nvPicPr>
        <p:blipFill>
          <a:blip r:embed="rId6"/>
          <a:stretch>
            <a:fillRect/>
          </a:stretch>
        </p:blipFill>
        <p:spPr>
          <a:xfrm>
            <a:off x="8277046" y="1944335"/>
            <a:ext cx="3584759" cy="1730268"/>
          </a:xfrm>
          <a:prstGeom prst="rect">
            <a:avLst/>
          </a:prstGeom>
        </p:spPr>
      </p:pic>
      <p:sp>
        <p:nvSpPr>
          <p:cNvPr id="13" name="文本框 12">
            <a:extLst>
              <a:ext uri="{FF2B5EF4-FFF2-40B4-BE49-F238E27FC236}">
                <a16:creationId xmlns:a16="http://schemas.microsoft.com/office/drawing/2014/main" id="{00298FA5-C8D3-466B-A5BA-9D8B9D6B0882}"/>
              </a:ext>
            </a:extLst>
          </p:cNvPr>
          <p:cNvSpPr txBox="1"/>
          <p:nvPr/>
        </p:nvSpPr>
        <p:spPr>
          <a:xfrm>
            <a:off x="9563349" y="1709983"/>
            <a:ext cx="10067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联排立面</a:t>
            </a:r>
          </a:p>
        </p:txBody>
      </p:sp>
      <p:sp>
        <p:nvSpPr>
          <p:cNvPr id="14" name="文本框 13">
            <a:extLst>
              <a:ext uri="{FF2B5EF4-FFF2-40B4-BE49-F238E27FC236}">
                <a16:creationId xmlns:a16="http://schemas.microsoft.com/office/drawing/2014/main" id="{65FE4BDA-ACF9-42C2-8CC8-8B0D40E13982}"/>
              </a:ext>
            </a:extLst>
          </p:cNvPr>
          <p:cNvSpPr txBox="1"/>
          <p:nvPr/>
        </p:nvSpPr>
        <p:spPr>
          <a:xfrm>
            <a:off x="9563349" y="3677831"/>
            <a:ext cx="10067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洋房立面</a:t>
            </a:r>
          </a:p>
        </p:txBody>
      </p:sp>
    </p:spTree>
    <p:extLst>
      <p:ext uri="{BB962C8B-B14F-4D97-AF65-F5344CB8AC3E}">
        <p14:creationId xmlns:p14="http://schemas.microsoft.com/office/powerpoint/2010/main" val="186526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A7BA46-D1D2-40F0-BD77-297C0E55C6D8}"/>
              </a:ext>
            </a:extLst>
          </p:cNvPr>
          <p:cNvSpPr>
            <a:spLocks noGrp="1"/>
          </p:cNvSpPr>
          <p:nvPr>
            <p:ph type="title"/>
          </p:nvPr>
        </p:nvSpPr>
        <p:spPr>
          <a:xfrm>
            <a:off x="442385" y="25360"/>
            <a:ext cx="9048749" cy="581304"/>
          </a:xfrm>
        </p:spPr>
        <p:txBody>
          <a:bodyPr/>
          <a:lstStyle/>
          <a:p>
            <a:r>
              <a:rPr lang="en-US" altLang="zh-CN" sz="1600" dirty="0">
                <a:solidFill>
                  <a:srgbClr val="000000"/>
                </a:solidFill>
                <a:latin typeface="+mn-lt"/>
                <a:ea typeface="+mn-ea"/>
                <a:cs typeface="+mn-ea"/>
                <a:sym typeface="+mn-lt"/>
              </a:rPr>
              <a:t>2.7 </a:t>
            </a:r>
            <a:r>
              <a:rPr lang="zh-CN" altLang="en-US" sz="1600" dirty="0">
                <a:solidFill>
                  <a:srgbClr val="000000"/>
                </a:solidFill>
                <a:cs typeface="+mn-ea"/>
                <a:sym typeface="+mn-lt"/>
              </a:rPr>
              <a:t>一级竞品</a:t>
            </a:r>
            <a:r>
              <a:rPr lang="zh-CN" altLang="en-US" sz="1600" dirty="0">
                <a:solidFill>
                  <a:srgbClr val="000000"/>
                </a:solidFill>
                <a:latin typeface="+mn-lt"/>
                <a:ea typeface="+mn-ea"/>
                <a:cs typeface="+mn-ea"/>
                <a:sym typeface="+mn-lt"/>
              </a:rPr>
              <a:t>：保利西郊和煦（一期）</a:t>
            </a:r>
            <a:r>
              <a:rPr lang="en-US" altLang="zh-CN" sz="1600" dirty="0">
                <a:solidFill>
                  <a:srgbClr val="000000"/>
                </a:solidFill>
                <a:latin typeface="+mn-lt"/>
                <a:ea typeface="+mn-ea"/>
                <a:cs typeface="+mn-ea"/>
                <a:sym typeface="+mn-lt"/>
              </a:rPr>
              <a:t>&amp;</a:t>
            </a:r>
            <a:r>
              <a:rPr lang="zh-CN" altLang="en-US" sz="1600" dirty="0">
                <a:solidFill>
                  <a:srgbClr val="000000"/>
                </a:solidFill>
                <a:latin typeface="+mn-lt"/>
                <a:ea typeface="+mn-ea"/>
                <a:cs typeface="+mn-ea"/>
                <a:sym typeface="+mn-lt"/>
              </a:rPr>
              <a:t>领墅（二期），二期</a:t>
            </a:r>
            <a:r>
              <a:rPr lang="zh-CN" altLang="en-US" sz="1600" dirty="0">
                <a:solidFill>
                  <a:srgbClr val="C00000"/>
                </a:solidFill>
                <a:latin typeface="+mn-lt"/>
                <a:ea typeface="+mn-ea"/>
                <a:cs typeface="+mn-ea"/>
                <a:sym typeface="+mn-lt"/>
              </a:rPr>
              <a:t>新增精装叠加产品去化表现优异，上叠流速快于下叠</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46A4AFC9-654B-4C51-9607-53D28A94D0D3}"/>
              </a:ext>
            </a:extLst>
          </p:cNvPr>
          <p:cNvSpPr>
            <a:spLocks noGrp="1"/>
          </p:cNvSpPr>
          <p:nvPr>
            <p:ph idx="1"/>
          </p:nvPr>
        </p:nvSpPr>
        <p:spPr>
          <a:xfrm>
            <a:off x="609600" y="604851"/>
            <a:ext cx="10972800" cy="1969770"/>
          </a:xfrm>
        </p:spPr>
        <p:txBody>
          <a:bodyPr/>
          <a:lstStyle/>
          <a:p>
            <a:pPr lvl="0">
              <a:spcBef>
                <a:spcPts val="600"/>
              </a:spcBef>
              <a:defRPr/>
            </a:pPr>
            <a:r>
              <a:rPr lang="zh-CN" altLang="en-US" dirty="0">
                <a:solidFill>
                  <a:prstClr val="black"/>
                </a:solidFill>
                <a:latin typeface="+mn-lt"/>
                <a:ea typeface="+mn-ea"/>
                <a:cs typeface="+mn-ea"/>
                <a:sym typeface="+mn-lt"/>
              </a:rPr>
              <a:t>一期产品为小高</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联排，</a:t>
            </a:r>
            <a:r>
              <a:rPr lang="zh-CN" altLang="en-US" dirty="0">
                <a:solidFill>
                  <a:srgbClr val="C00000"/>
                </a:solidFill>
                <a:latin typeface="+mn-lt"/>
                <a:ea typeface="+mn-ea"/>
                <a:cs typeface="+mn-ea"/>
                <a:sym typeface="+mn-lt"/>
              </a:rPr>
              <a:t>联排主力</a:t>
            </a:r>
            <a:r>
              <a:rPr lang="en-US" altLang="zh-CN" dirty="0">
                <a:solidFill>
                  <a:srgbClr val="C00000"/>
                </a:solidFill>
                <a:latin typeface="+mn-lt"/>
                <a:ea typeface="+mn-ea"/>
                <a:cs typeface="+mn-ea"/>
                <a:sym typeface="+mn-lt"/>
              </a:rPr>
              <a:t>126/145</a:t>
            </a:r>
            <a:r>
              <a:rPr lang="zh-CN" altLang="en-US" dirty="0">
                <a:solidFill>
                  <a:srgbClr val="C00000"/>
                </a:solidFill>
                <a:latin typeface="+mn-lt"/>
                <a:ea typeface="+mn-ea"/>
                <a:cs typeface="+mn-ea"/>
                <a:sym typeface="+mn-lt"/>
              </a:rPr>
              <a:t>平，采取强控面积、提升单价、控制总价的策略，总价</a:t>
            </a:r>
            <a:r>
              <a:rPr lang="en-US" altLang="zh-CN" dirty="0">
                <a:solidFill>
                  <a:srgbClr val="C00000"/>
                </a:solidFill>
                <a:latin typeface="+mn-lt"/>
                <a:ea typeface="+mn-ea"/>
                <a:cs typeface="+mn-ea"/>
                <a:sym typeface="+mn-lt"/>
              </a:rPr>
              <a:t>900/1000</a:t>
            </a:r>
            <a:r>
              <a:rPr lang="zh-CN" altLang="en-US" dirty="0">
                <a:solidFill>
                  <a:srgbClr val="C00000"/>
                </a:solidFill>
                <a:latin typeface="+mn-lt"/>
                <a:ea typeface="+mn-ea"/>
                <a:cs typeface="+mn-ea"/>
                <a:sym typeface="+mn-lt"/>
              </a:rPr>
              <a:t>万，实现单价跃升至</a:t>
            </a:r>
            <a:r>
              <a:rPr lang="en-US" altLang="zh-CN" dirty="0">
                <a:solidFill>
                  <a:srgbClr val="C00000"/>
                </a:solidFill>
                <a:latin typeface="+mn-lt"/>
                <a:ea typeface="+mn-ea"/>
                <a:cs typeface="+mn-ea"/>
                <a:sym typeface="+mn-lt"/>
              </a:rPr>
              <a:t>7.0</a:t>
            </a:r>
            <a:r>
              <a:rPr lang="zh-CN" altLang="en-US" dirty="0">
                <a:solidFill>
                  <a:srgbClr val="C00000"/>
                </a:solidFill>
                <a:latin typeface="+mn-lt"/>
                <a:ea typeface="+mn-ea"/>
                <a:cs typeface="+mn-ea"/>
                <a:sym typeface="+mn-lt"/>
              </a:rPr>
              <a:t>万，联排开盘即清</a:t>
            </a:r>
            <a:r>
              <a:rPr lang="zh-CN" altLang="en-US" dirty="0">
                <a:solidFill>
                  <a:prstClr val="black"/>
                </a:solidFill>
                <a:latin typeface="+mn-lt"/>
                <a:ea typeface="+mn-ea"/>
                <a:cs typeface="+mn-ea"/>
                <a:sym typeface="+mn-lt"/>
              </a:rPr>
              <a:t>。（比较</a:t>
            </a:r>
            <a:r>
              <a:rPr lang="en-US" altLang="zh-CN" dirty="0">
                <a:solidFill>
                  <a:prstClr val="black"/>
                </a:solidFill>
                <a:latin typeface="+mn-lt"/>
                <a:ea typeface="+mn-ea"/>
                <a:cs typeface="+mn-ea"/>
                <a:sym typeface="+mn-lt"/>
              </a:rPr>
              <a:t>23</a:t>
            </a:r>
            <a:r>
              <a:rPr lang="zh-CN" altLang="en-US" dirty="0">
                <a:solidFill>
                  <a:prstClr val="black"/>
                </a:solidFill>
                <a:latin typeface="+mn-lt"/>
                <a:ea typeface="+mn-ea"/>
                <a:cs typeface="+mn-ea"/>
                <a:sym typeface="+mn-lt"/>
              </a:rPr>
              <a:t>年泗泾花语天境</a:t>
            </a:r>
            <a:r>
              <a:rPr lang="en-US" altLang="zh-CN" dirty="0">
                <a:solidFill>
                  <a:prstClr val="black"/>
                </a:solidFill>
                <a:latin typeface="+mn-lt"/>
                <a:ea typeface="+mn-ea"/>
                <a:cs typeface="+mn-ea"/>
                <a:sym typeface="+mn-lt"/>
              </a:rPr>
              <a:t>159</a:t>
            </a:r>
            <a:r>
              <a:rPr lang="zh-CN" altLang="en-US" dirty="0">
                <a:solidFill>
                  <a:prstClr val="black"/>
                </a:solidFill>
                <a:latin typeface="+mn-lt"/>
                <a:ea typeface="+mn-ea"/>
                <a:cs typeface="+mn-ea"/>
                <a:sym typeface="+mn-lt"/>
              </a:rPr>
              <a:t>平，同总价</a:t>
            </a:r>
            <a:r>
              <a:rPr lang="en-US" altLang="zh-CN" dirty="0">
                <a:solidFill>
                  <a:prstClr val="black"/>
                </a:solidFill>
                <a:latin typeface="+mn-lt"/>
                <a:ea typeface="+mn-ea"/>
                <a:cs typeface="+mn-ea"/>
                <a:sym typeface="+mn-lt"/>
              </a:rPr>
              <a:t>1000</a:t>
            </a:r>
            <a:r>
              <a:rPr lang="zh-CN" altLang="en-US" dirty="0">
                <a:solidFill>
                  <a:prstClr val="black"/>
                </a:solidFill>
                <a:latin typeface="+mn-lt"/>
                <a:ea typeface="+mn-ea"/>
                <a:cs typeface="+mn-ea"/>
                <a:sym typeface="+mn-lt"/>
              </a:rPr>
              <a:t>万，单价</a:t>
            </a:r>
            <a:r>
              <a:rPr lang="en-US" altLang="zh-CN" dirty="0">
                <a:solidFill>
                  <a:prstClr val="black"/>
                </a:solidFill>
                <a:latin typeface="+mn-lt"/>
                <a:ea typeface="+mn-ea"/>
                <a:cs typeface="+mn-ea"/>
                <a:sym typeface="+mn-lt"/>
              </a:rPr>
              <a:t>6.1</a:t>
            </a:r>
            <a:r>
              <a:rPr lang="zh-CN" altLang="en-US" dirty="0">
                <a:solidFill>
                  <a:prstClr val="black"/>
                </a:solidFill>
                <a:latin typeface="+mn-lt"/>
                <a:ea typeface="+mn-ea"/>
                <a:cs typeface="+mn-ea"/>
                <a:sym typeface="+mn-lt"/>
              </a:rPr>
              <a:t>万），小高单价</a:t>
            </a:r>
            <a:r>
              <a:rPr lang="en-US" altLang="zh-CN" dirty="0">
                <a:solidFill>
                  <a:prstClr val="black"/>
                </a:solidFill>
                <a:latin typeface="+mn-lt"/>
                <a:ea typeface="+mn-ea"/>
                <a:cs typeface="+mn-ea"/>
                <a:sym typeface="+mn-lt"/>
              </a:rPr>
              <a:t>4.5</a:t>
            </a:r>
            <a:r>
              <a:rPr lang="zh-CN" altLang="en-US" dirty="0">
                <a:solidFill>
                  <a:prstClr val="black"/>
                </a:solidFill>
                <a:latin typeface="+mn-lt"/>
                <a:ea typeface="+mn-ea"/>
                <a:cs typeface="+mn-ea"/>
                <a:sym typeface="+mn-lt"/>
              </a:rPr>
              <a:t>万，一期整盘流速：小高</a:t>
            </a:r>
            <a:r>
              <a:rPr lang="en-US" altLang="zh-CN" dirty="0">
                <a:solidFill>
                  <a:prstClr val="black"/>
                </a:solidFill>
                <a:latin typeface="+mn-lt"/>
                <a:ea typeface="+mn-ea"/>
                <a:cs typeface="+mn-ea"/>
                <a:sym typeface="+mn-lt"/>
              </a:rPr>
              <a:t>35</a:t>
            </a:r>
            <a:r>
              <a:rPr lang="zh-CN" altLang="en-US" dirty="0">
                <a:solidFill>
                  <a:prstClr val="black"/>
                </a:solidFill>
                <a:latin typeface="+mn-lt"/>
                <a:ea typeface="+mn-ea"/>
                <a:cs typeface="+mn-ea"/>
                <a:sym typeface="+mn-lt"/>
              </a:rPr>
              <a:t>套</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月，联排</a:t>
            </a:r>
            <a:r>
              <a:rPr lang="en-US" altLang="zh-CN" dirty="0">
                <a:solidFill>
                  <a:prstClr val="black"/>
                </a:solidFill>
                <a:latin typeface="+mn-lt"/>
                <a:ea typeface="+mn-ea"/>
                <a:cs typeface="+mn-ea"/>
                <a:sym typeface="+mn-lt"/>
              </a:rPr>
              <a:t>19</a:t>
            </a:r>
            <a:r>
              <a:rPr lang="zh-CN" altLang="en-US" dirty="0">
                <a:solidFill>
                  <a:prstClr val="black"/>
                </a:solidFill>
                <a:latin typeface="+mn-lt"/>
                <a:ea typeface="+mn-ea"/>
                <a:cs typeface="+mn-ea"/>
                <a:sym typeface="+mn-lt"/>
              </a:rPr>
              <a:t>套</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月。</a:t>
            </a:r>
            <a:endParaRPr lang="en-US" altLang="zh-CN" dirty="0">
              <a:solidFill>
                <a:prstClr val="black"/>
              </a:solidFill>
              <a:latin typeface="+mn-lt"/>
              <a:ea typeface="+mn-ea"/>
              <a:cs typeface="+mn-ea"/>
              <a:sym typeface="+mn-lt"/>
            </a:endParaRPr>
          </a:p>
          <a:p>
            <a:pPr>
              <a:spcBef>
                <a:spcPts val="600"/>
              </a:spcBef>
              <a:defRPr/>
            </a:pPr>
            <a:r>
              <a:rPr lang="zh-CN" altLang="en-US" dirty="0">
                <a:solidFill>
                  <a:prstClr val="black"/>
                </a:solidFill>
                <a:latin typeface="+mn-lt"/>
                <a:ea typeface="+mn-ea"/>
                <a:cs typeface="+mn-ea"/>
                <a:sym typeface="+mn-lt"/>
              </a:rPr>
              <a:t>二期延续一期产品策略，</a:t>
            </a:r>
            <a:r>
              <a:rPr lang="zh-CN" altLang="en-US" dirty="0">
                <a:solidFill>
                  <a:srgbClr val="C00000"/>
                </a:solidFill>
                <a:latin typeface="+mn-lt"/>
                <a:ea typeface="+mn-ea"/>
                <a:cs typeface="+mn-ea"/>
                <a:sym typeface="+mn-lt"/>
              </a:rPr>
              <a:t>联排主力</a:t>
            </a:r>
            <a:r>
              <a:rPr lang="en-US" altLang="zh-CN" dirty="0">
                <a:solidFill>
                  <a:srgbClr val="C00000"/>
                </a:solidFill>
                <a:latin typeface="+mn-lt"/>
                <a:ea typeface="+mn-ea"/>
                <a:cs typeface="+mn-ea"/>
                <a:sym typeface="+mn-lt"/>
              </a:rPr>
              <a:t>132</a:t>
            </a:r>
            <a:r>
              <a:rPr lang="zh-CN" altLang="en-US" dirty="0">
                <a:solidFill>
                  <a:srgbClr val="C00000"/>
                </a:solidFill>
                <a:latin typeface="+mn-lt"/>
                <a:ea typeface="+mn-ea"/>
                <a:cs typeface="+mn-ea"/>
                <a:sym typeface="+mn-lt"/>
              </a:rPr>
              <a:t>平，单价</a:t>
            </a:r>
            <a:r>
              <a:rPr lang="en-US" altLang="zh-CN" dirty="0">
                <a:solidFill>
                  <a:srgbClr val="C00000"/>
                </a:solidFill>
                <a:latin typeface="+mn-lt"/>
                <a:ea typeface="+mn-ea"/>
                <a:cs typeface="+mn-ea"/>
                <a:sym typeface="+mn-lt"/>
              </a:rPr>
              <a:t>7.3</a:t>
            </a:r>
            <a:r>
              <a:rPr lang="zh-CN" altLang="en-US" dirty="0">
                <a:solidFill>
                  <a:srgbClr val="C00000"/>
                </a:solidFill>
                <a:latin typeface="+mn-lt"/>
                <a:ea typeface="+mn-ea"/>
                <a:cs typeface="+mn-ea"/>
                <a:sym typeface="+mn-lt"/>
              </a:rPr>
              <a:t>万，总价</a:t>
            </a:r>
            <a:r>
              <a:rPr lang="en-US" altLang="zh-CN" dirty="0">
                <a:solidFill>
                  <a:srgbClr val="C00000"/>
                </a:solidFill>
                <a:latin typeface="+mn-lt"/>
                <a:ea typeface="+mn-ea"/>
                <a:cs typeface="+mn-ea"/>
                <a:sym typeface="+mn-lt"/>
              </a:rPr>
              <a:t>966</a:t>
            </a:r>
            <a:r>
              <a:rPr lang="zh-CN" altLang="en-US" dirty="0">
                <a:solidFill>
                  <a:srgbClr val="C00000"/>
                </a:solidFill>
                <a:latin typeface="+mn-lt"/>
                <a:ea typeface="+mn-ea"/>
                <a:cs typeface="+mn-ea"/>
                <a:sym typeface="+mn-lt"/>
              </a:rPr>
              <a:t>万</a:t>
            </a:r>
            <a:r>
              <a:rPr lang="zh-CN" altLang="en-US" dirty="0">
                <a:solidFill>
                  <a:prstClr val="black"/>
                </a:solidFill>
                <a:latin typeface="+mn-lt"/>
                <a:ea typeface="+mn-ea"/>
                <a:cs typeface="+mn-ea"/>
                <a:sym typeface="+mn-lt"/>
              </a:rPr>
              <a:t>；沿河资源联排从</a:t>
            </a:r>
            <a:r>
              <a:rPr lang="en-US" altLang="zh-CN" dirty="0">
                <a:solidFill>
                  <a:prstClr val="black"/>
                </a:solidFill>
                <a:latin typeface="+mn-lt"/>
                <a:ea typeface="+mn-ea"/>
                <a:cs typeface="+mn-ea"/>
                <a:sym typeface="+mn-lt"/>
              </a:rPr>
              <a:t>165</a:t>
            </a:r>
            <a:r>
              <a:rPr lang="zh-CN" altLang="en-US" dirty="0">
                <a:solidFill>
                  <a:prstClr val="black"/>
                </a:solidFill>
                <a:latin typeface="+mn-lt"/>
                <a:ea typeface="+mn-ea"/>
                <a:cs typeface="+mn-ea"/>
                <a:sym typeface="+mn-lt"/>
              </a:rPr>
              <a:t>平扩大至</a:t>
            </a:r>
            <a:r>
              <a:rPr lang="en-US" altLang="zh-CN" dirty="0">
                <a:solidFill>
                  <a:prstClr val="black"/>
                </a:solidFill>
                <a:latin typeface="+mn-lt"/>
                <a:ea typeface="+mn-ea"/>
                <a:cs typeface="+mn-ea"/>
                <a:sym typeface="+mn-lt"/>
              </a:rPr>
              <a:t>195</a:t>
            </a:r>
            <a:r>
              <a:rPr lang="zh-CN" altLang="en-US" dirty="0">
                <a:solidFill>
                  <a:prstClr val="black"/>
                </a:solidFill>
                <a:latin typeface="+mn-lt"/>
                <a:ea typeface="+mn-ea"/>
                <a:cs typeface="+mn-ea"/>
                <a:sym typeface="+mn-lt"/>
              </a:rPr>
              <a:t>平，总价上探至</a:t>
            </a:r>
            <a:r>
              <a:rPr lang="en-US" altLang="zh-CN" dirty="0">
                <a:solidFill>
                  <a:prstClr val="black"/>
                </a:solidFill>
                <a:latin typeface="+mn-lt"/>
                <a:ea typeface="+mn-ea"/>
                <a:cs typeface="+mn-ea"/>
                <a:sym typeface="+mn-lt"/>
              </a:rPr>
              <a:t>1500</a:t>
            </a:r>
            <a:r>
              <a:rPr lang="zh-CN" altLang="en-US" dirty="0">
                <a:solidFill>
                  <a:prstClr val="black"/>
                </a:solidFill>
                <a:latin typeface="+mn-lt"/>
                <a:ea typeface="+mn-ea"/>
                <a:cs typeface="+mn-ea"/>
                <a:sym typeface="+mn-lt"/>
              </a:rPr>
              <a:t>万，靠强资源支撑。二期增加叠加</a:t>
            </a:r>
            <a:r>
              <a:rPr lang="en-US" altLang="zh-CN" dirty="0">
                <a:solidFill>
                  <a:prstClr val="black"/>
                </a:solidFill>
                <a:latin typeface="+mn-lt"/>
                <a:ea typeface="+mn-ea"/>
                <a:cs typeface="+mn-ea"/>
                <a:sym typeface="+mn-lt"/>
              </a:rPr>
              <a:t>139/145</a:t>
            </a:r>
            <a:r>
              <a:rPr lang="zh-CN" altLang="en-US" dirty="0">
                <a:solidFill>
                  <a:prstClr val="black"/>
                </a:solidFill>
                <a:latin typeface="+mn-lt"/>
                <a:ea typeface="+mn-ea"/>
                <a:cs typeface="+mn-ea"/>
                <a:sym typeface="+mn-lt"/>
              </a:rPr>
              <a:t>平，均价</a:t>
            </a:r>
            <a:r>
              <a:rPr lang="en-US" altLang="zh-CN" dirty="0">
                <a:solidFill>
                  <a:prstClr val="black"/>
                </a:solidFill>
                <a:latin typeface="+mn-lt"/>
                <a:ea typeface="+mn-ea"/>
                <a:cs typeface="+mn-ea"/>
                <a:sym typeface="+mn-lt"/>
              </a:rPr>
              <a:t>5.86</a:t>
            </a:r>
            <a:r>
              <a:rPr lang="zh-CN" altLang="en-US" dirty="0">
                <a:solidFill>
                  <a:prstClr val="black"/>
                </a:solidFill>
                <a:latin typeface="+mn-lt"/>
                <a:ea typeface="+mn-ea"/>
                <a:cs typeface="+mn-ea"/>
                <a:sym typeface="+mn-lt"/>
              </a:rPr>
              <a:t>万，主要目的：</a:t>
            </a:r>
            <a:r>
              <a:rPr lang="en-US" altLang="zh-CN" dirty="0">
                <a:solidFill>
                  <a:prstClr val="black"/>
                </a:solidFill>
                <a:latin typeface="+mn-lt"/>
                <a:ea typeface="+mn-ea"/>
                <a:cs typeface="+mn-ea"/>
                <a:sym typeface="+mn-lt"/>
              </a:rPr>
              <a:t>1</a:t>
            </a:r>
            <a:r>
              <a:rPr lang="zh-CN" altLang="en-US" dirty="0">
                <a:solidFill>
                  <a:prstClr val="black"/>
                </a:solidFill>
                <a:latin typeface="+mn-lt"/>
                <a:ea typeface="+mn-ea"/>
                <a:cs typeface="+mn-ea"/>
                <a:sym typeface="+mn-lt"/>
              </a:rPr>
              <a:t>）大幅降低整盘洋房占比（一期</a:t>
            </a:r>
            <a:r>
              <a:rPr lang="en-US" altLang="zh-CN" dirty="0">
                <a:solidFill>
                  <a:prstClr val="black"/>
                </a:solidFill>
                <a:latin typeface="+mn-lt"/>
                <a:ea typeface="+mn-ea"/>
                <a:cs typeface="+mn-ea"/>
                <a:sym typeface="+mn-lt"/>
              </a:rPr>
              <a:t>80%</a:t>
            </a:r>
            <a:r>
              <a:rPr lang="zh-CN" altLang="en-US" dirty="0">
                <a:solidFill>
                  <a:prstClr val="black"/>
                </a:solidFill>
                <a:latin typeface="+mn-lt"/>
                <a:ea typeface="+mn-ea"/>
                <a:cs typeface="+mn-ea"/>
                <a:sym typeface="+mn-lt"/>
              </a:rPr>
              <a:t>，二期</a:t>
            </a:r>
            <a:r>
              <a:rPr lang="en-US" altLang="zh-CN" dirty="0">
                <a:solidFill>
                  <a:prstClr val="black"/>
                </a:solidFill>
                <a:latin typeface="+mn-lt"/>
                <a:ea typeface="+mn-ea"/>
                <a:cs typeface="+mn-ea"/>
                <a:sym typeface="+mn-lt"/>
              </a:rPr>
              <a:t>46%</a:t>
            </a:r>
            <a:r>
              <a:rPr lang="zh-CN" altLang="en-US" dirty="0">
                <a:solidFill>
                  <a:prstClr val="black"/>
                </a:solidFill>
                <a:latin typeface="+mn-lt"/>
                <a:ea typeface="+mn-ea"/>
                <a:cs typeface="+mn-ea"/>
                <a:sym typeface="+mn-lt"/>
              </a:rPr>
              <a:t>）；</a:t>
            </a:r>
            <a:r>
              <a:rPr lang="en-US" altLang="zh-CN" dirty="0">
                <a:solidFill>
                  <a:prstClr val="black"/>
                </a:solidFill>
                <a:latin typeface="+mn-lt"/>
                <a:ea typeface="+mn-ea"/>
                <a:cs typeface="+mn-ea"/>
                <a:sym typeface="+mn-lt"/>
              </a:rPr>
              <a:t>2</a:t>
            </a:r>
            <a:r>
              <a:rPr lang="zh-CN" altLang="en-US" dirty="0">
                <a:solidFill>
                  <a:prstClr val="black"/>
                </a:solidFill>
                <a:latin typeface="+mn-lt"/>
                <a:ea typeface="+mn-ea"/>
                <a:cs typeface="+mn-ea"/>
                <a:sym typeface="+mn-lt"/>
              </a:rPr>
              <a:t>）一期</a:t>
            </a:r>
            <a:r>
              <a:rPr lang="en-US" altLang="zh-CN" dirty="0">
                <a:solidFill>
                  <a:prstClr val="black"/>
                </a:solidFill>
                <a:latin typeface="+mn-lt"/>
                <a:ea typeface="+mn-ea"/>
                <a:cs typeface="+mn-ea"/>
                <a:sym typeface="+mn-lt"/>
              </a:rPr>
              <a:t>+</a:t>
            </a:r>
            <a:r>
              <a:rPr lang="zh-CN" altLang="en-US" dirty="0">
                <a:solidFill>
                  <a:schemeClr val="tx1"/>
                </a:solidFill>
                <a:latin typeface="+mn-lt"/>
                <a:ea typeface="+mn-ea"/>
                <a:cs typeface="+mn-ea"/>
                <a:sym typeface="+mn-lt"/>
              </a:rPr>
              <a:t>二期共</a:t>
            </a:r>
            <a:r>
              <a:rPr lang="en-US" altLang="zh-CN" dirty="0">
                <a:solidFill>
                  <a:schemeClr val="tx1"/>
                </a:solidFill>
                <a:latin typeface="+mn-lt"/>
                <a:ea typeface="+mn-ea"/>
                <a:cs typeface="+mn-ea"/>
                <a:sym typeface="+mn-lt"/>
              </a:rPr>
              <a:t>1000</a:t>
            </a:r>
            <a:r>
              <a:rPr lang="zh-CN" altLang="en-US" dirty="0">
                <a:solidFill>
                  <a:schemeClr val="tx1"/>
                </a:solidFill>
                <a:latin typeface="+mn-lt"/>
                <a:ea typeface="+mn-ea"/>
                <a:cs typeface="+mn-ea"/>
                <a:sym typeface="+mn-lt"/>
              </a:rPr>
              <a:t>户，增加别墅类型的丰富性。二期洋房成交均价</a:t>
            </a:r>
            <a:r>
              <a:rPr lang="en-US" altLang="zh-CN" dirty="0">
                <a:solidFill>
                  <a:schemeClr val="tx1"/>
                </a:solidFill>
                <a:latin typeface="+mn-lt"/>
                <a:ea typeface="+mn-ea"/>
                <a:cs typeface="+mn-ea"/>
                <a:sym typeface="+mn-lt"/>
              </a:rPr>
              <a:t>4.5</a:t>
            </a:r>
            <a:r>
              <a:rPr lang="zh-CN" altLang="en-US" dirty="0">
                <a:solidFill>
                  <a:schemeClr val="tx1"/>
                </a:solidFill>
                <a:latin typeface="+mn-lt"/>
                <a:ea typeface="+mn-ea"/>
                <a:cs typeface="+mn-ea"/>
                <a:sym typeface="+mn-lt"/>
              </a:rPr>
              <a:t>万。二期整盘流速：洋房</a:t>
            </a:r>
            <a:r>
              <a:rPr lang="en-US" altLang="zh-CN" dirty="0">
                <a:solidFill>
                  <a:schemeClr val="tx1"/>
                </a:solidFill>
                <a:latin typeface="+mn-lt"/>
                <a:ea typeface="+mn-ea"/>
                <a:cs typeface="+mn-ea"/>
                <a:sym typeface="+mn-lt"/>
              </a:rPr>
              <a:t>32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月，叠加</a:t>
            </a:r>
            <a:r>
              <a:rPr lang="en-US" altLang="zh-CN" dirty="0">
                <a:solidFill>
                  <a:schemeClr val="tx1"/>
                </a:solidFill>
                <a:latin typeface="+mn-lt"/>
                <a:ea typeface="+mn-ea"/>
                <a:cs typeface="+mn-ea"/>
                <a:sym typeface="+mn-lt"/>
              </a:rPr>
              <a:t>22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月，联排</a:t>
            </a:r>
            <a:r>
              <a:rPr lang="en-US" altLang="zh-CN" dirty="0">
                <a:solidFill>
                  <a:schemeClr val="tx1"/>
                </a:solidFill>
                <a:latin typeface="+mn-lt"/>
                <a:ea typeface="+mn-ea"/>
                <a:cs typeface="+mn-ea"/>
                <a:sym typeface="+mn-lt"/>
              </a:rPr>
              <a:t>12</a:t>
            </a:r>
            <a:r>
              <a:rPr lang="zh-CN" altLang="en-US" dirty="0">
                <a:solidFill>
                  <a:schemeClr val="tx1"/>
                </a:solidFill>
                <a:latin typeface="+mn-lt"/>
                <a:ea typeface="+mn-ea"/>
                <a:cs typeface="+mn-ea"/>
                <a:sym typeface="+mn-lt"/>
              </a:rPr>
              <a:t>套</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月，</a:t>
            </a:r>
            <a:r>
              <a:rPr lang="zh-CN" altLang="en-US" dirty="0">
                <a:solidFill>
                  <a:srgbClr val="C00000"/>
                </a:solidFill>
                <a:latin typeface="+mn-lt"/>
                <a:ea typeface="+mn-ea"/>
                <a:cs typeface="+mn-ea"/>
                <a:sym typeface="+mn-lt"/>
              </a:rPr>
              <a:t>新增精装叠加产品去化表现优异，上叠流速快于下叠。</a:t>
            </a:r>
            <a:endParaRPr lang="en-US" altLang="zh-CN" dirty="0">
              <a:solidFill>
                <a:prstClr val="black"/>
              </a:solidFill>
              <a:latin typeface="+mn-lt"/>
              <a:ea typeface="+mn-ea"/>
              <a:cs typeface="+mn-ea"/>
              <a:sym typeface="+mn-lt"/>
            </a:endParaRPr>
          </a:p>
          <a:p>
            <a:pPr lvl="0">
              <a:spcBef>
                <a:spcPts val="600"/>
              </a:spcBef>
              <a:defRPr/>
            </a:pPr>
            <a:endParaRPr lang="en-US" altLang="zh-CN" dirty="0">
              <a:solidFill>
                <a:schemeClr val="tx1"/>
              </a:solidFill>
              <a:latin typeface="+mn-lt"/>
              <a:ea typeface="+mn-ea"/>
              <a:cs typeface="+mn-ea"/>
              <a:sym typeface="+mn-lt"/>
            </a:endParaRPr>
          </a:p>
        </p:txBody>
      </p:sp>
      <p:graphicFrame>
        <p:nvGraphicFramePr>
          <p:cNvPr id="7" name="表格 6">
            <a:extLst>
              <a:ext uri="{FF2B5EF4-FFF2-40B4-BE49-F238E27FC236}">
                <a16:creationId xmlns:a16="http://schemas.microsoft.com/office/drawing/2014/main" id="{DE4AF0DA-9B5E-4D7D-AE7E-E0CA107BE9FC}"/>
              </a:ext>
            </a:extLst>
          </p:cNvPr>
          <p:cNvGraphicFramePr/>
          <p:nvPr/>
        </p:nvGraphicFramePr>
        <p:xfrm>
          <a:off x="6230109" y="4316505"/>
          <a:ext cx="4903097" cy="2080260"/>
        </p:xfrm>
        <a:graphic>
          <a:graphicData uri="http://schemas.openxmlformats.org/drawingml/2006/table">
            <a:tbl>
              <a:tblPr firstRow="1" bandRow="1"/>
              <a:tblGrid>
                <a:gridCol w="519926">
                  <a:extLst>
                    <a:ext uri="{9D8B030D-6E8A-4147-A177-3AD203B41FA5}">
                      <a16:colId xmlns:a16="http://schemas.microsoft.com/office/drawing/2014/main" val="3156450829"/>
                    </a:ext>
                  </a:extLst>
                </a:gridCol>
                <a:gridCol w="519926">
                  <a:extLst>
                    <a:ext uri="{9D8B030D-6E8A-4147-A177-3AD203B41FA5}">
                      <a16:colId xmlns:a16="http://schemas.microsoft.com/office/drawing/2014/main" val="20000"/>
                    </a:ext>
                  </a:extLst>
                </a:gridCol>
                <a:gridCol w="568597">
                  <a:extLst>
                    <a:ext uri="{9D8B030D-6E8A-4147-A177-3AD203B41FA5}">
                      <a16:colId xmlns:a16="http://schemas.microsoft.com/office/drawing/2014/main" val="20001"/>
                    </a:ext>
                  </a:extLst>
                </a:gridCol>
                <a:gridCol w="549108">
                  <a:extLst>
                    <a:ext uri="{9D8B030D-6E8A-4147-A177-3AD203B41FA5}">
                      <a16:colId xmlns:a16="http://schemas.microsoft.com/office/drawing/2014/main" val="20003"/>
                    </a:ext>
                  </a:extLst>
                </a:gridCol>
                <a:gridCol w="549108">
                  <a:extLst>
                    <a:ext uri="{9D8B030D-6E8A-4147-A177-3AD203B41FA5}">
                      <a16:colId xmlns:a16="http://schemas.microsoft.com/office/drawing/2014/main" val="3317947645"/>
                    </a:ext>
                  </a:extLst>
                </a:gridCol>
                <a:gridCol w="549108">
                  <a:extLst>
                    <a:ext uri="{9D8B030D-6E8A-4147-A177-3AD203B41FA5}">
                      <a16:colId xmlns:a16="http://schemas.microsoft.com/office/drawing/2014/main" val="1260746726"/>
                    </a:ext>
                  </a:extLst>
                </a:gridCol>
                <a:gridCol w="549108">
                  <a:extLst>
                    <a:ext uri="{9D8B030D-6E8A-4147-A177-3AD203B41FA5}">
                      <a16:colId xmlns:a16="http://schemas.microsoft.com/office/drawing/2014/main" val="20004"/>
                    </a:ext>
                  </a:extLst>
                </a:gridCol>
                <a:gridCol w="549108">
                  <a:extLst>
                    <a:ext uri="{9D8B030D-6E8A-4147-A177-3AD203B41FA5}">
                      <a16:colId xmlns:a16="http://schemas.microsoft.com/office/drawing/2014/main" val="560167183"/>
                    </a:ext>
                  </a:extLst>
                </a:gridCol>
                <a:gridCol w="549108">
                  <a:extLst>
                    <a:ext uri="{9D8B030D-6E8A-4147-A177-3AD203B41FA5}">
                      <a16:colId xmlns:a16="http://schemas.microsoft.com/office/drawing/2014/main" val="1504490822"/>
                    </a:ext>
                  </a:extLst>
                </a:gridCol>
              </a:tblGrid>
              <a:tr h="474572">
                <a:tc>
                  <a:txBody>
                    <a:bodyPr/>
                    <a:lstStyle/>
                    <a:p>
                      <a:pPr indent="0" algn="ctr">
                        <a:buNone/>
                      </a:pPr>
                      <a:r>
                        <a:rPr lang="zh-CN" altLang="en-US" sz="1000" b="1" dirty="0">
                          <a:solidFill>
                            <a:schemeClr val="tx1"/>
                          </a:solidFill>
                          <a:latin typeface="+mn-lt"/>
                          <a:ea typeface="+mn-ea"/>
                          <a:cs typeface="+mn-ea"/>
                          <a:sym typeface="+mn-lt"/>
                        </a:rPr>
                        <a:t>业态</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1000" b="1" dirty="0">
                          <a:solidFill>
                            <a:schemeClr val="tx1"/>
                          </a:solidFill>
                          <a:latin typeface="+mn-lt"/>
                          <a:ea typeface="+mn-ea"/>
                          <a:cs typeface="+mn-ea"/>
                          <a:sym typeface="+mn-lt"/>
                        </a:rPr>
                        <a:t>户型</a:t>
                      </a:r>
                      <a:endParaRPr lang="zh-CN" altLang="en-US" sz="1000" b="1" dirty="0">
                        <a:solidFill>
                          <a:schemeClr val="tx1"/>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1000" b="1" dirty="0">
                          <a:solidFill>
                            <a:schemeClr val="tx1"/>
                          </a:solidFill>
                          <a:latin typeface="+mn-lt"/>
                          <a:ea typeface="+mn-ea"/>
                          <a:cs typeface="+mn-ea"/>
                          <a:sym typeface="+mn-lt"/>
                        </a:rPr>
                        <a:t>总</a:t>
                      </a:r>
                      <a:r>
                        <a:rPr lang="zh-CN" sz="1000" b="1" dirty="0">
                          <a:solidFill>
                            <a:schemeClr val="tx1"/>
                          </a:solidFill>
                          <a:latin typeface="+mn-lt"/>
                          <a:ea typeface="+mn-ea"/>
                          <a:cs typeface="+mn-ea"/>
                          <a:sym typeface="+mn-lt"/>
                        </a:rPr>
                        <a:t>套数(套)</a:t>
                      </a:r>
                      <a:endParaRPr lang="zh-CN" altLang="en-US" sz="1000" b="1" dirty="0">
                        <a:solidFill>
                          <a:schemeClr val="tx1"/>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altLang="en-US" sz="1000" b="1" dirty="0">
                          <a:solidFill>
                            <a:schemeClr val="tx1"/>
                          </a:solidFill>
                          <a:latin typeface="+mn-lt"/>
                          <a:ea typeface="+mn-ea"/>
                          <a:cs typeface="+mn-ea"/>
                          <a:sym typeface="+mn-lt"/>
                        </a:rPr>
                        <a:t>供应套数</a:t>
                      </a: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indent="0" algn="ctr">
                        <a:buNone/>
                      </a:pPr>
                      <a:r>
                        <a:rPr lang="zh-CN" altLang="en-US" sz="1000" b="1" dirty="0">
                          <a:solidFill>
                            <a:schemeClr val="tx1"/>
                          </a:solidFill>
                          <a:latin typeface="+mn-lt"/>
                          <a:ea typeface="+mn-ea"/>
                          <a:cs typeface="+mn-ea"/>
                          <a:sym typeface="+mn-lt"/>
                        </a:rPr>
                        <a:t>成交套数</a:t>
                      </a: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indent="0" algn="ctr">
                        <a:buNone/>
                      </a:pPr>
                      <a:r>
                        <a:rPr lang="zh-CN" altLang="en-US" sz="1000" b="1" dirty="0">
                          <a:solidFill>
                            <a:schemeClr val="tx1"/>
                          </a:solidFill>
                          <a:latin typeface="+mn-lt"/>
                          <a:ea typeface="+mn-ea"/>
                          <a:cs typeface="+mn-ea"/>
                          <a:sym typeface="+mn-lt"/>
                        </a:rPr>
                        <a:t>去化率</a:t>
                      </a: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1000" b="1" dirty="0">
                          <a:solidFill>
                            <a:schemeClr val="tx1"/>
                          </a:solidFill>
                          <a:latin typeface="+mn-lt"/>
                          <a:ea typeface="+mn-ea"/>
                          <a:cs typeface="+mn-ea"/>
                          <a:sym typeface="+mn-lt"/>
                        </a:rPr>
                        <a:t>成交均价(元/㎡)</a:t>
                      </a:r>
                      <a:endParaRPr lang="zh-CN" altLang="en-US" sz="1000" b="1" dirty="0">
                        <a:solidFill>
                          <a:schemeClr val="tx1"/>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00" b="1" dirty="0">
                          <a:solidFill>
                            <a:schemeClr val="tx1"/>
                          </a:solidFill>
                          <a:latin typeface="+mn-lt"/>
                          <a:ea typeface="+mn-ea"/>
                          <a:cs typeface="+mn-ea"/>
                          <a:sym typeface="+mn-lt"/>
                        </a:rPr>
                        <a:t>成交</a:t>
                      </a:r>
                      <a:r>
                        <a:rPr lang="zh-CN" altLang="en-US" sz="1000" b="1" dirty="0">
                          <a:solidFill>
                            <a:schemeClr val="tx1"/>
                          </a:solidFill>
                          <a:latin typeface="+mn-lt"/>
                          <a:ea typeface="+mn-ea"/>
                          <a:cs typeface="+mn-ea"/>
                          <a:sym typeface="+mn-lt"/>
                        </a:rPr>
                        <a:t>综合</a:t>
                      </a:r>
                      <a:r>
                        <a:rPr lang="zh-CN" altLang="zh-CN" sz="1000" b="1" dirty="0">
                          <a:solidFill>
                            <a:schemeClr val="tx1"/>
                          </a:solidFill>
                          <a:latin typeface="+mn-lt"/>
                          <a:ea typeface="+mn-ea"/>
                          <a:cs typeface="+mn-ea"/>
                          <a:sym typeface="+mn-lt"/>
                        </a:rPr>
                        <a:t>均价(</a:t>
                      </a:r>
                      <a:r>
                        <a:rPr lang="zh-CN" altLang="en-US" sz="1000" b="1" dirty="0">
                          <a:solidFill>
                            <a:schemeClr val="tx1"/>
                          </a:solidFill>
                          <a:latin typeface="+mn-lt"/>
                          <a:ea typeface="+mn-ea"/>
                          <a:cs typeface="+mn-ea"/>
                          <a:sym typeface="+mn-lt"/>
                        </a:rPr>
                        <a:t>万</a:t>
                      </a:r>
                      <a:r>
                        <a:rPr lang="zh-CN" altLang="zh-CN" sz="1000" b="1" dirty="0">
                          <a:solidFill>
                            <a:schemeClr val="tx1"/>
                          </a:solidFill>
                          <a:latin typeface="+mn-lt"/>
                          <a:ea typeface="+mn-ea"/>
                          <a:cs typeface="+mn-ea"/>
                          <a:sym typeface="+mn-lt"/>
                        </a:rPr>
                        <a:t>元/㎡)</a:t>
                      </a:r>
                      <a:endParaRPr lang="zh-CN" altLang="en-US" sz="1000" b="1" dirty="0">
                        <a:solidFill>
                          <a:schemeClr val="tx1"/>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indent="0" algn="ctr">
                        <a:buNone/>
                      </a:pPr>
                      <a:r>
                        <a:rPr lang="zh-CN" altLang="en-US" sz="1000" b="1" dirty="0">
                          <a:solidFill>
                            <a:schemeClr val="tx1"/>
                          </a:solidFill>
                          <a:latin typeface="+mn-lt"/>
                          <a:ea typeface="+mn-ea"/>
                          <a:cs typeface="+mn-ea"/>
                          <a:sym typeface="+mn-lt"/>
                        </a:rPr>
                        <a:t>成交总价（万）</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192244">
                <a:tc rowSpan="2">
                  <a:txBody>
                    <a:bodyPr/>
                    <a:lstStyle/>
                    <a:p>
                      <a:pPr indent="0" algn="ctr">
                        <a:buNone/>
                      </a:pPr>
                      <a:r>
                        <a:rPr lang="zh-CN" altLang="en-US" sz="900" b="1" dirty="0">
                          <a:solidFill>
                            <a:srgbClr val="000000"/>
                          </a:solidFill>
                          <a:latin typeface="+mn-lt"/>
                          <a:ea typeface="+mn-ea"/>
                          <a:cs typeface="+mn-ea"/>
                          <a:sym typeface="+mn-lt"/>
                        </a:rPr>
                        <a:t>洋房</a:t>
                      </a:r>
                      <a:endParaRPr lang="en-US" altLang="en-US" sz="900" b="1" dirty="0">
                        <a:solidFill>
                          <a:srgbClr val="0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dirty="0">
                          <a:solidFill>
                            <a:srgbClr val="000000"/>
                          </a:solidFill>
                          <a:latin typeface="+mn-lt"/>
                          <a:ea typeface="+mn-ea"/>
                          <a:cs typeface="+mn-ea"/>
                          <a:sym typeface="+mn-lt"/>
                        </a:rPr>
                        <a:t>96</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75</a:t>
                      </a: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75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0" kern="1200" dirty="0">
                          <a:solidFill>
                            <a:schemeClr val="tx1"/>
                          </a:solidFill>
                          <a:effectLst/>
                          <a:latin typeface="+mn-lt"/>
                          <a:ea typeface="+mn-ea"/>
                          <a:cs typeface="+mn-ea"/>
                          <a:sym typeface="+mn-lt"/>
                        </a:rPr>
                        <a:t>4.40</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900" b="0" kern="1200" dirty="0">
                          <a:solidFill>
                            <a:schemeClr val="tx1"/>
                          </a:solidFill>
                          <a:effectLst/>
                          <a:latin typeface="+mn-lt"/>
                          <a:ea typeface="+mn-ea"/>
                          <a:cs typeface="+mn-ea"/>
                          <a:sym typeface="+mn-lt"/>
                        </a:rPr>
                        <a:t>4.50</a:t>
                      </a: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800" b="1" kern="1200" dirty="0">
                          <a:solidFill>
                            <a:schemeClr val="tx1"/>
                          </a:solidFill>
                          <a:effectLst/>
                          <a:latin typeface="+mn-lt"/>
                          <a:ea typeface="+mn-ea"/>
                          <a:cs typeface="+mn-ea"/>
                          <a:sym typeface="+mn-lt"/>
                        </a:rPr>
                        <a:t>430</a:t>
                      </a:r>
                      <a:endParaRPr lang="zh-CN" altLang="en-US" sz="800" b="1"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2244">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i="0" u="none" strike="noStrike" kern="1200" cap="none" spc="0" baseline="0" dirty="0">
                          <a:solidFill>
                            <a:srgbClr val="000000"/>
                          </a:solidFill>
                          <a:latin typeface="+mn-lt"/>
                          <a:ea typeface="+mn-ea"/>
                          <a:cs typeface="+mn-ea"/>
                          <a:sym typeface="+mn-lt"/>
                        </a:rPr>
                        <a:t>122</a:t>
                      </a:r>
                      <a:endParaRPr lang="en-US" altLang="en-US" sz="900" b="1" dirty="0">
                        <a:solidFill>
                          <a:srgbClr val="0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152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152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142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chemeClr val="tx1"/>
                          </a:solidFill>
                          <a:effectLst/>
                          <a:latin typeface="+mn-lt"/>
                          <a:ea typeface="+mn-ea"/>
                          <a:cs typeface="+mn-ea"/>
                          <a:sym typeface="+mn-lt"/>
                        </a:rPr>
                        <a:t>4.54</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algn="ctr" defTabSz="914400" rtl="0" eaLnBrk="1" fontAlgn="ctr" latinLnBrk="0" hangingPunct="1">
                        <a:buClrTx/>
                        <a:buSzTx/>
                        <a:buFontTx/>
                        <a:buNone/>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mn-lt"/>
                          <a:ea typeface="+mn-ea"/>
                          <a:cs typeface="+mn-ea"/>
                          <a:sym typeface="+mn-lt"/>
                        </a:rPr>
                        <a:t>555</a:t>
                      </a:r>
                      <a:endParaRPr lang="zh-CN" altLang="en-US" sz="800" b="1"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0718191"/>
                  </a:ext>
                </a:extLst>
              </a:tr>
              <a:tr h="192244">
                <a:tc rowSpan="2">
                  <a:txBody>
                    <a:bodyPr/>
                    <a:lstStyle/>
                    <a:p>
                      <a:pPr indent="0" algn="ctr">
                        <a:buNone/>
                      </a:pPr>
                      <a:r>
                        <a:rPr lang="zh-CN" altLang="en-US" sz="900" b="1" dirty="0">
                          <a:solidFill>
                            <a:srgbClr val="000000"/>
                          </a:solidFill>
                          <a:latin typeface="+mn-lt"/>
                          <a:ea typeface="+mn-ea"/>
                          <a:cs typeface="+mn-ea"/>
                          <a:sym typeface="+mn-lt"/>
                        </a:rPr>
                        <a:t>叠加</a:t>
                      </a:r>
                      <a:endParaRPr lang="en-US" altLang="en-US" sz="900" b="1" dirty="0">
                        <a:solidFill>
                          <a:srgbClr val="0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900" b="1" dirty="0">
                          <a:solidFill>
                            <a:srgbClr val="000000"/>
                          </a:solidFill>
                          <a:latin typeface="+mn-lt"/>
                          <a:ea typeface="+mn-ea"/>
                          <a:cs typeface="+mn-ea"/>
                          <a:sym typeface="+mn-lt"/>
                        </a:rPr>
                        <a:t>139</a:t>
                      </a:r>
                      <a:r>
                        <a:rPr lang="zh-CN" altLang="en-US" sz="900" b="1" dirty="0">
                          <a:solidFill>
                            <a:srgbClr val="000000"/>
                          </a:solidFill>
                          <a:latin typeface="+mn-lt"/>
                          <a:ea typeface="+mn-ea"/>
                          <a:cs typeface="+mn-ea"/>
                          <a:sym typeface="+mn-lt"/>
                        </a:rPr>
                        <a:t>上</a:t>
                      </a:r>
                      <a:endParaRPr lang="en-US" altLang="en-US" sz="900" b="1" dirty="0">
                        <a:solidFill>
                          <a:srgbClr val="0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chemeClr val="tx1"/>
                          </a:solidFill>
                          <a:effectLst/>
                          <a:latin typeface="+mn-lt"/>
                          <a:ea typeface="+mn-ea"/>
                          <a:cs typeface="+mn-ea"/>
                          <a:sym typeface="+mn-lt"/>
                        </a:rPr>
                        <a:t>5.66</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algn="ctr" defTabSz="914400" rtl="0" eaLnBrk="1" fontAlgn="ctr" latinLnBrk="0" hangingPunct="1">
                        <a:buClrTx/>
                        <a:buSzTx/>
                        <a:buFontTx/>
                        <a:buNone/>
                      </a:pPr>
                      <a:r>
                        <a:rPr lang="en-US" altLang="zh-CN" sz="900" b="0" kern="1200" dirty="0">
                          <a:solidFill>
                            <a:schemeClr val="tx1"/>
                          </a:solidFill>
                          <a:effectLst/>
                          <a:latin typeface="+mn-lt"/>
                          <a:ea typeface="+mn-ea"/>
                          <a:cs typeface="+mn-ea"/>
                          <a:sym typeface="+mn-lt"/>
                        </a:rPr>
                        <a:t>5.86</a:t>
                      </a: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mn-lt"/>
                          <a:ea typeface="+mn-ea"/>
                          <a:cs typeface="+mn-ea"/>
                          <a:sym typeface="+mn-lt"/>
                        </a:rPr>
                        <a:t>790</a:t>
                      </a:r>
                      <a:endParaRPr lang="zh-CN" altLang="en-US" sz="800" b="1"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660067"/>
                  </a:ext>
                </a:extLst>
              </a:tr>
              <a:tr h="192244">
                <a:tc vMerge="1">
                  <a:txBody>
                    <a:bodyPr/>
                    <a:lstStyle/>
                    <a:p>
                      <a:pPr indent="0" algn="ctr">
                        <a:buNone/>
                      </a:pPr>
                      <a:endParaRPr lang="en-US" altLang="en-US" sz="10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900" b="1" dirty="0">
                          <a:solidFill>
                            <a:srgbClr val="000000"/>
                          </a:solidFill>
                          <a:latin typeface="+mn-lt"/>
                          <a:ea typeface="+mn-ea"/>
                          <a:cs typeface="+mn-ea"/>
                          <a:sym typeface="+mn-lt"/>
                        </a:rPr>
                        <a:t>145</a:t>
                      </a:r>
                      <a:r>
                        <a:rPr lang="zh-CN" altLang="en-US" sz="900" b="1" dirty="0">
                          <a:solidFill>
                            <a:srgbClr val="000000"/>
                          </a:solidFill>
                          <a:latin typeface="+mn-lt"/>
                          <a:ea typeface="+mn-ea"/>
                          <a:cs typeface="+mn-ea"/>
                          <a:sym typeface="+mn-lt"/>
                        </a:rPr>
                        <a:t>下</a:t>
                      </a:r>
                      <a:endParaRPr lang="en-US" altLang="en-US" sz="900" b="1" dirty="0">
                        <a:solidFill>
                          <a:srgbClr val="0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64</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chemeClr val="tx1"/>
                          </a:solidFill>
                          <a:effectLst/>
                          <a:latin typeface="+mn-lt"/>
                          <a:ea typeface="+mn-ea"/>
                          <a:cs typeface="+mn-ea"/>
                          <a:sym typeface="+mn-lt"/>
                        </a:rPr>
                        <a:t>6.08</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algn="ctr" defTabSz="914400" rtl="0" eaLnBrk="1" fontAlgn="ctr" latinLnBrk="0" hangingPunct="1">
                        <a:buClrTx/>
                        <a:buSzTx/>
                        <a:buFontTx/>
                        <a:buNone/>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mn-lt"/>
                          <a:ea typeface="+mn-ea"/>
                          <a:cs typeface="+mn-ea"/>
                          <a:sym typeface="+mn-lt"/>
                        </a:rPr>
                        <a:t>880</a:t>
                      </a:r>
                      <a:endParaRPr lang="zh-CN" altLang="en-US" sz="800" b="1"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2140939"/>
                  </a:ext>
                </a:extLst>
              </a:tr>
              <a:tr h="192244">
                <a:tc rowSpan="3">
                  <a:txBody>
                    <a:bodyPr/>
                    <a:lstStyle/>
                    <a:p>
                      <a:pPr indent="0" algn="ctr">
                        <a:buNone/>
                      </a:pPr>
                      <a:r>
                        <a:rPr lang="zh-CN" altLang="en-US" sz="900" b="1" dirty="0">
                          <a:solidFill>
                            <a:srgbClr val="C00000"/>
                          </a:solidFill>
                          <a:latin typeface="+mn-lt"/>
                          <a:ea typeface="+mn-ea"/>
                          <a:cs typeface="+mn-ea"/>
                          <a:sym typeface="+mn-lt"/>
                        </a:rPr>
                        <a:t>联排</a:t>
                      </a:r>
                      <a:endParaRPr lang="en-US" altLang="en-US" sz="900" b="1" dirty="0">
                        <a:solidFill>
                          <a:srgbClr val="C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i="0" u="none" strike="noStrike" kern="1200" cap="none" spc="0" baseline="0" dirty="0">
                          <a:solidFill>
                            <a:srgbClr val="C00000"/>
                          </a:solidFill>
                          <a:latin typeface="+mn-lt"/>
                          <a:ea typeface="+mn-ea"/>
                          <a:cs typeface="+mn-ea"/>
                          <a:sym typeface="+mn-lt"/>
                        </a:rPr>
                        <a:t>132</a:t>
                      </a:r>
                      <a:endParaRPr lang="en-US" altLang="en-US" sz="900" b="1" dirty="0">
                        <a:solidFill>
                          <a:srgbClr val="C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112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112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72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800" b="0" kern="1200" dirty="0">
                          <a:solidFill>
                            <a:schemeClr val="tx1"/>
                          </a:solidFill>
                          <a:effectLst/>
                          <a:latin typeface="+mn-lt"/>
                          <a:ea typeface="+mn-ea"/>
                          <a:cs typeface="+mn-ea"/>
                          <a:sym typeface="+mn-lt"/>
                        </a:rPr>
                        <a:t>7.29</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algn="ctr" defTabSz="914400" rtl="0" eaLnBrk="1" fontAlgn="ctr" latinLnBrk="0" hangingPunct="1">
                        <a:buClrTx/>
                        <a:buSzTx/>
                        <a:buFontTx/>
                        <a:buNone/>
                      </a:pPr>
                      <a:r>
                        <a:rPr lang="en-US" altLang="zh-CN" sz="900" b="0" kern="1200" dirty="0">
                          <a:solidFill>
                            <a:srgbClr val="C00000"/>
                          </a:solidFill>
                          <a:effectLst/>
                          <a:latin typeface="+mn-lt"/>
                          <a:ea typeface="+mn-ea"/>
                          <a:cs typeface="+mn-ea"/>
                          <a:sym typeface="+mn-lt"/>
                        </a:rPr>
                        <a:t>7.33</a:t>
                      </a:r>
                      <a:endParaRPr lang="zh-CN" altLang="en-US" sz="900" b="0" kern="1200" dirty="0">
                        <a:solidFill>
                          <a:srgbClr val="C00000"/>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mn-lt"/>
                          <a:ea typeface="+mn-ea"/>
                          <a:cs typeface="+mn-ea"/>
                          <a:sym typeface="+mn-lt"/>
                        </a:rPr>
                        <a:t>966</a:t>
                      </a:r>
                      <a:endParaRPr lang="zh-CN" altLang="en-US" sz="800" b="1" kern="1200" dirty="0">
                        <a:solidFill>
                          <a:srgbClr val="C00000"/>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4234961"/>
                  </a:ext>
                </a:extLst>
              </a:tr>
              <a:tr h="192244">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900" b="1" dirty="0">
                          <a:solidFill>
                            <a:srgbClr val="C00000"/>
                          </a:solidFill>
                          <a:latin typeface="+mn-lt"/>
                          <a:ea typeface="+mn-ea"/>
                          <a:cs typeface="+mn-ea"/>
                          <a:sym typeface="+mn-lt"/>
                        </a:rPr>
                        <a:t>155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9</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9</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0" kern="1200" dirty="0">
                          <a:solidFill>
                            <a:schemeClr val="tx1"/>
                          </a:solidFill>
                          <a:effectLst/>
                          <a:latin typeface="+mn-lt"/>
                          <a:ea typeface="+mn-ea"/>
                          <a:cs typeface="+mn-ea"/>
                          <a:sym typeface="+mn-lt"/>
                        </a:rPr>
                        <a:t>7.43</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rgbClr val="C00000"/>
                          </a:solidFill>
                          <a:effectLst/>
                          <a:latin typeface="+mn-lt"/>
                          <a:ea typeface="+mn-ea"/>
                          <a:cs typeface="+mn-ea"/>
                          <a:sym typeface="+mn-lt"/>
                        </a:rPr>
                        <a:t>1120</a:t>
                      </a:r>
                      <a:endParaRPr lang="zh-CN" altLang="en-US" sz="800" b="1" kern="1200" dirty="0">
                        <a:solidFill>
                          <a:srgbClr val="C00000"/>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8765495"/>
                  </a:ext>
                </a:extLst>
              </a:tr>
              <a:tr h="192244">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zh-CN" altLang="en-US" sz="900" b="1" dirty="0">
                          <a:solidFill>
                            <a:srgbClr val="C00000"/>
                          </a:solidFill>
                          <a:latin typeface="+mn-lt"/>
                          <a:ea typeface="+mn-ea"/>
                          <a:cs typeface="+mn-ea"/>
                          <a:sym typeface="+mn-lt"/>
                        </a:rPr>
                        <a:t>沿河</a:t>
                      </a:r>
                      <a:r>
                        <a:rPr lang="en-US" altLang="en-US" sz="900" b="1" dirty="0">
                          <a:solidFill>
                            <a:srgbClr val="C00000"/>
                          </a:solidFill>
                          <a:latin typeface="+mn-lt"/>
                          <a:ea typeface="+mn-ea"/>
                          <a:cs typeface="+mn-ea"/>
                          <a:sym typeface="+mn-lt"/>
                        </a:rPr>
                        <a:t>195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20</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20</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sym typeface="+mn-lt"/>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0" kern="1200" dirty="0">
                          <a:solidFill>
                            <a:schemeClr val="tx1"/>
                          </a:solidFill>
                          <a:effectLst/>
                          <a:latin typeface="+mn-lt"/>
                          <a:ea typeface="+mn-ea"/>
                          <a:cs typeface="+mn-ea"/>
                          <a:sym typeface="+mn-lt"/>
                        </a:rPr>
                        <a:t>7.60</a:t>
                      </a:r>
                      <a:endParaRPr lang="zh-CN" altLang="en-US" sz="8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algn="ctr" defTabSz="914400" rtl="0" eaLnBrk="1" fontAlgn="ctr" latinLnBrk="0" hangingPunct="1">
                        <a:buClrTx/>
                        <a:buSzTx/>
                        <a:buFontTx/>
                        <a:buNone/>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800" b="1" kern="1200" dirty="0">
                          <a:solidFill>
                            <a:schemeClr val="tx1"/>
                          </a:solidFill>
                          <a:effectLst/>
                          <a:latin typeface="+mn-lt"/>
                          <a:ea typeface="+mn-ea"/>
                          <a:cs typeface="+mn-ea"/>
                          <a:sym typeface="+mn-lt"/>
                        </a:rPr>
                        <a:t>1480</a:t>
                      </a:r>
                      <a:endParaRPr lang="zh-CN" altLang="en-US" sz="800" b="1"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963296"/>
                  </a:ext>
                </a:extLst>
              </a:tr>
              <a:tr h="180010">
                <a:tc>
                  <a:txBody>
                    <a:bodyPr/>
                    <a:lstStyle/>
                    <a:p>
                      <a:pPr indent="0" algn="ctr">
                        <a:buNone/>
                      </a:pPr>
                      <a:endParaRPr lang="zh-CN" altLang="en-US" sz="900" b="1" dirty="0">
                        <a:solidFill>
                          <a:srgbClr val="0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zh-CN" altLang="en-US" sz="900" b="1" dirty="0">
                          <a:solidFill>
                            <a:srgbClr val="000000"/>
                          </a:solidFill>
                          <a:latin typeface="+mn-lt"/>
                          <a:ea typeface="+mn-ea"/>
                          <a:cs typeface="+mn-ea"/>
                          <a:sym typeface="+mn-lt"/>
                        </a:rPr>
                        <a:t>合计</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1" kern="1200" dirty="0">
                          <a:solidFill>
                            <a:schemeClr val="tx1"/>
                          </a:solidFill>
                          <a:effectLst/>
                          <a:latin typeface="+mn-lt"/>
                          <a:ea typeface="+mn-ea"/>
                          <a:cs typeface="+mn-ea"/>
                          <a:sym typeface="+mn-lt"/>
                        </a:rPr>
                        <a:t>496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1" kern="1200" dirty="0">
                          <a:solidFill>
                            <a:schemeClr val="tx1"/>
                          </a:solidFill>
                          <a:effectLst/>
                          <a:latin typeface="+mn-lt"/>
                          <a:ea typeface="+mn-ea"/>
                          <a:cs typeface="+mn-ea"/>
                          <a:sym typeface="+mn-lt"/>
                        </a:rPr>
                        <a:t>496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1" kern="1200" dirty="0">
                          <a:solidFill>
                            <a:schemeClr val="tx1"/>
                          </a:solidFill>
                          <a:effectLst/>
                          <a:latin typeface="+mn-lt"/>
                          <a:ea typeface="+mn-ea"/>
                          <a:cs typeface="+mn-ea"/>
                          <a:sym typeface="+mn-lt"/>
                        </a:rPr>
                        <a:t>386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algn="ctr" defTabSz="914400" rtl="0" eaLnBrk="1" fontAlgn="ctr" latinLnBrk="0" hangingPunct="1">
                        <a:buClrTx/>
                        <a:buSzTx/>
                        <a:buFontTx/>
                        <a:buNone/>
                      </a:pPr>
                      <a:r>
                        <a:rPr lang="en-US" altLang="zh-CN" sz="900" b="0" kern="1200" dirty="0">
                          <a:solidFill>
                            <a:srgbClr val="000000"/>
                          </a:solidFill>
                          <a:effectLst/>
                          <a:latin typeface="+mn-lt"/>
                          <a:ea typeface="+mn-ea"/>
                          <a:cs typeface="+mn-ea"/>
                        </a:rPr>
                        <a:t>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1" kern="1200" dirty="0">
                          <a:solidFill>
                            <a:schemeClr val="tx1"/>
                          </a:solidFill>
                          <a:effectLst/>
                          <a:latin typeface="+mn-lt"/>
                          <a:ea typeface="+mn-ea"/>
                          <a:cs typeface="+mn-ea"/>
                          <a:sym typeface="+mn-lt"/>
                        </a:rPr>
                        <a:t>——</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900" b="1" i="0" u="none" strike="noStrike" kern="1200" cap="none" spc="0" normalizeH="0" baseline="0" noProof="0" dirty="0">
                        <a:ln>
                          <a:noFill/>
                        </a:ln>
                        <a:solidFill>
                          <a:srgbClr val="000000"/>
                        </a:solidFill>
                        <a:effectLst/>
                        <a:uLnTx/>
                        <a:uFillTx/>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latin typeface="+mn-lt"/>
                          <a:ea typeface="+mn-ea"/>
                          <a:cs typeface="+mn-ea"/>
                          <a:sym typeface="+mn-lt"/>
                        </a:rPr>
                        <a:t>——</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表格 8">
            <a:extLst>
              <a:ext uri="{FF2B5EF4-FFF2-40B4-BE49-F238E27FC236}">
                <a16:creationId xmlns:a16="http://schemas.microsoft.com/office/drawing/2014/main" id="{6C45A27C-F1EA-4E7A-B606-10914BDD32FB}"/>
              </a:ext>
            </a:extLst>
          </p:cNvPr>
          <p:cNvGraphicFramePr/>
          <p:nvPr/>
        </p:nvGraphicFramePr>
        <p:xfrm>
          <a:off x="796578" y="4492208"/>
          <a:ext cx="4800924" cy="1821899"/>
        </p:xfrm>
        <a:graphic>
          <a:graphicData uri="http://schemas.openxmlformats.org/drawingml/2006/table">
            <a:tbl>
              <a:tblPr firstRow="1" bandRow="1"/>
              <a:tblGrid>
                <a:gridCol w="1570919">
                  <a:extLst>
                    <a:ext uri="{9D8B030D-6E8A-4147-A177-3AD203B41FA5}">
                      <a16:colId xmlns:a16="http://schemas.microsoft.com/office/drawing/2014/main" val="3156450829"/>
                    </a:ext>
                  </a:extLst>
                </a:gridCol>
                <a:gridCol w="1570919">
                  <a:extLst>
                    <a:ext uri="{9D8B030D-6E8A-4147-A177-3AD203B41FA5}">
                      <a16:colId xmlns:a16="http://schemas.microsoft.com/office/drawing/2014/main" val="20000"/>
                    </a:ext>
                  </a:extLst>
                </a:gridCol>
                <a:gridCol w="1659086">
                  <a:extLst>
                    <a:ext uri="{9D8B030D-6E8A-4147-A177-3AD203B41FA5}">
                      <a16:colId xmlns:a16="http://schemas.microsoft.com/office/drawing/2014/main" val="20004"/>
                    </a:ext>
                  </a:extLst>
                </a:gridCol>
              </a:tblGrid>
              <a:tr h="298386">
                <a:tc>
                  <a:txBody>
                    <a:bodyPr/>
                    <a:lstStyle/>
                    <a:p>
                      <a:pPr indent="0" algn="ctr">
                        <a:buNone/>
                      </a:pPr>
                      <a:r>
                        <a:rPr lang="zh-CN" altLang="en-US" sz="900" b="1" dirty="0">
                          <a:solidFill>
                            <a:schemeClr val="tx1"/>
                          </a:solidFill>
                          <a:latin typeface="+mn-lt"/>
                          <a:ea typeface="+mn-ea"/>
                          <a:cs typeface="+mn-ea"/>
                          <a:sym typeface="+mn-lt"/>
                        </a:rPr>
                        <a:t>业态</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900" b="1" dirty="0">
                          <a:solidFill>
                            <a:schemeClr val="tx1"/>
                          </a:solidFill>
                          <a:latin typeface="+mn-lt"/>
                          <a:ea typeface="+mn-ea"/>
                          <a:cs typeface="+mn-ea"/>
                          <a:sym typeface="+mn-lt"/>
                        </a:rPr>
                        <a:t>户型</a:t>
                      </a:r>
                      <a:endParaRPr lang="zh-CN" altLang="en-US" sz="900" b="1" dirty="0">
                        <a:solidFill>
                          <a:schemeClr val="tx1"/>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indent="0" algn="ctr">
                        <a:buNone/>
                      </a:pPr>
                      <a:r>
                        <a:rPr lang="zh-CN" sz="900" b="1" dirty="0">
                          <a:solidFill>
                            <a:schemeClr val="tx1"/>
                          </a:solidFill>
                          <a:latin typeface="+mn-lt"/>
                          <a:ea typeface="+mn-ea"/>
                          <a:cs typeface="+mn-ea"/>
                          <a:sym typeface="+mn-lt"/>
                        </a:rPr>
                        <a:t>成交</a:t>
                      </a:r>
                      <a:r>
                        <a:rPr lang="zh-CN" altLang="en-US" sz="900" b="1" dirty="0">
                          <a:solidFill>
                            <a:schemeClr val="tx1"/>
                          </a:solidFill>
                          <a:latin typeface="+mn-lt"/>
                          <a:ea typeface="+mn-ea"/>
                          <a:cs typeface="+mn-ea"/>
                          <a:sym typeface="+mn-lt"/>
                        </a:rPr>
                        <a:t>综合</a:t>
                      </a:r>
                      <a:r>
                        <a:rPr lang="zh-CN" sz="900" b="1" dirty="0">
                          <a:solidFill>
                            <a:schemeClr val="tx1"/>
                          </a:solidFill>
                          <a:latin typeface="+mn-lt"/>
                          <a:ea typeface="+mn-ea"/>
                          <a:cs typeface="+mn-ea"/>
                          <a:sym typeface="+mn-lt"/>
                        </a:rPr>
                        <a:t>均价(</a:t>
                      </a:r>
                      <a:r>
                        <a:rPr lang="zh-CN" altLang="en-US" sz="900" b="1" dirty="0">
                          <a:solidFill>
                            <a:schemeClr val="tx1"/>
                          </a:solidFill>
                          <a:latin typeface="+mn-lt"/>
                          <a:ea typeface="+mn-ea"/>
                          <a:cs typeface="+mn-ea"/>
                          <a:sym typeface="+mn-lt"/>
                        </a:rPr>
                        <a:t>万</a:t>
                      </a:r>
                      <a:r>
                        <a:rPr lang="zh-CN" sz="900" b="1" dirty="0">
                          <a:solidFill>
                            <a:schemeClr val="tx1"/>
                          </a:solidFill>
                          <a:latin typeface="+mn-lt"/>
                          <a:ea typeface="+mn-ea"/>
                          <a:cs typeface="+mn-ea"/>
                          <a:sym typeface="+mn-lt"/>
                        </a:rPr>
                        <a:t>元/㎡)</a:t>
                      </a:r>
                      <a:endParaRPr lang="zh-CN" altLang="en-US" sz="900" b="1" dirty="0">
                        <a:solidFill>
                          <a:schemeClr val="tx1"/>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298386">
                <a:tc rowSpan="2">
                  <a:txBody>
                    <a:bodyPr/>
                    <a:lstStyle/>
                    <a:p>
                      <a:pPr indent="0" algn="ctr">
                        <a:buNone/>
                      </a:pPr>
                      <a:r>
                        <a:rPr lang="zh-CN" altLang="en-US" sz="900" b="1" dirty="0">
                          <a:solidFill>
                            <a:srgbClr val="000000"/>
                          </a:solidFill>
                          <a:latin typeface="+mn-lt"/>
                          <a:ea typeface="+mn-ea"/>
                          <a:cs typeface="+mn-ea"/>
                          <a:sym typeface="+mn-lt"/>
                        </a:rPr>
                        <a:t>小高</a:t>
                      </a:r>
                      <a:endParaRPr lang="en-US" altLang="en-US" sz="900" b="1" dirty="0">
                        <a:solidFill>
                          <a:srgbClr val="0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dirty="0">
                          <a:solidFill>
                            <a:srgbClr val="000000"/>
                          </a:solidFill>
                          <a:latin typeface="+mn-lt"/>
                          <a:ea typeface="+mn-ea"/>
                          <a:cs typeface="+mn-ea"/>
                          <a:sym typeface="+mn-lt"/>
                        </a:rPr>
                        <a:t>96</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900" b="0" kern="1200" dirty="0">
                          <a:solidFill>
                            <a:schemeClr val="tx1"/>
                          </a:solidFill>
                          <a:effectLst/>
                          <a:latin typeface="+mn-lt"/>
                          <a:ea typeface="+mn-ea"/>
                          <a:cs typeface="+mn-ea"/>
                          <a:sym typeface="+mn-lt"/>
                        </a:rPr>
                        <a:t>4.48</a:t>
                      </a: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386">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i="0" u="none" strike="noStrike" kern="1200" cap="none" spc="0" baseline="0" dirty="0">
                          <a:solidFill>
                            <a:srgbClr val="000000"/>
                          </a:solidFill>
                          <a:latin typeface="+mn-lt"/>
                          <a:ea typeface="+mn-ea"/>
                          <a:cs typeface="+mn-ea"/>
                          <a:sym typeface="+mn-lt"/>
                        </a:rPr>
                        <a:t>119</a:t>
                      </a:r>
                      <a:endParaRPr lang="en-US" altLang="en-US" sz="900" b="1" dirty="0">
                        <a:solidFill>
                          <a:srgbClr val="0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0718191"/>
                  </a:ext>
                </a:extLst>
              </a:tr>
              <a:tr h="298386">
                <a:tc rowSpan="3">
                  <a:txBody>
                    <a:bodyPr/>
                    <a:lstStyle/>
                    <a:p>
                      <a:pPr indent="0" algn="ctr">
                        <a:buNone/>
                      </a:pPr>
                      <a:r>
                        <a:rPr lang="zh-CN" altLang="en-US" sz="900" b="1" dirty="0">
                          <a:solidFill>
                            <a:srgbClr val="C00000"/>
                          </a:solidFill>
                          <a:latin typeface="+mn-lt"/>
                          <a:ea typeface="+mn-ea"/>
                          <a:cs typeface="+mn-ea"/>
                          <a:sym typeface="+mn-lt"/>
                        </a:rPr>
                        <a:t>联排</a:t>
                      </a:r>
                      <a:endParaRPr lang="en-US" altLang="en-US" sz="900" b="1" dirty="0">
                        <a:solidFill>
                          <a:srgbClr val="C00000"/>
                        </a:solidFill>
                        <a:latin typeface="+mn-lt"/>
                        <a:ea typeface="+mn-ea"/>
                        <a:cs typeface="+mn-ea"/>
                        <a:sym typeface="+mn-lt"/>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indent="0" algn="ctr">
                        <a:buNone/>
                      </a:pPr>
                      <a:r>
                        <a:rPr lang="en-US" altLang="en-US" sz="900" b="1" i="0" u="none" strike="noStrike" kern="1200" cap="none" spc="0" baseline="0" dirty="0">
                          <a:solidFill>
                            <a:srgbClr val="C00000"/>
                          </a:solidFill>
                          <a:latin typeface="+mn-lt"/>
                          <a:ea typeface="+mn-ea"/>
                          <a:cs typeface="+mn-ea"/>
                          <a:sym typeface="+mn-lt"/>
                        </a:rPr>
                        <a:t>126</a:t>
                      </a:r>
                      <a:endParaRPr lang="en-US" altLang="en-US" sz="900" b="1" dirty="0">
                        <a:solidFill>
                          <a:srgbClr val="C00000"/>
                        </a:solidFill>
                        <a:latin typeface="+mn-lt"/>
                        <a:ea typeface="+mn-ea"/>
                        <a:cs typeface="+mn-ea"/>
                        <a:sym typeface="+mn-lt"/>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ctr" latinLnBrk="0" hangingPunct="1">
                        <a:buClrTx/>
                        <a:buSzTx/>
                        <a:buFontTx/>
                        <a:buNone/>
                      </a:pPr>
                      <a:r>
                        <a:rPr lang="en-US" altLang="zh-CN" sz="900" b="0" kern="1200" dirty="0">
                          <a:solidFill>
                            <a:srgbClr val="C00000"/>
                          </a:solidFill>
                          <a:effectLst/>
                          <a:latin typeface="+mn-lt"/>
                          <a:ea typeface="+mn-ea"/>
                          <a:cs typeface="+mn-ea"/>
                          <a:sym typeface="+mn-lt"/>
                        </a:rPr>
                        <a:t>7.05</a:t>
                      </a:r>
                      <a:endParaRPr lang="zh-CN" altLang="en-US" sz="900" b="0" kern="1200" dirty="0">
                        <a:solidFill>
                          <a:srgbClr val="C00000"/>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4234961"/>
                  </a:ext>
                </a:extLst>
              </a:tr>
              <a:tr h="298386">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en-US" altLang="en-US" sz="900" b="1" dirty="0">
                          <a:solidFill>
                            <a:srgbClr val="C00000"/>
                          </a:solidFill>
                          <a:latin typeface="+mn-lt"/>
                          <a:ea typeface="+mn-ea"/>
                          <a:cs typeface="+mn-ea"/>
                          <a:sym typeface="+mn-lt"/>
                        </a:rPr>
                        <a:t>145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algn="ctr" defTabSz="914400" rtl="0" eaLnBrk="1" fontAlgn="ctr" latinLnBrk="0" hangingPunct="1">
                        <a:buClrTx/>
                        <a:buSzTx/>
                        <a:buFontTx/>
                        <a:buNone/>
                      </a:pPr>
                      <a:endParaRPr lang="zh-CN" altLang="en-US" sz="900" b="0" kern="1200" dirty="0">
                        <a:solidFill>
                          <a:srgbClr val="C00000"/>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8765495"/>
                  </a:ext>
                </a:extLst>
              </a:tr>
              <a:tr h="329969">
                <a:tc vMerge="1">
                  <a:txBody>
                    <a:bodyPr/>
                    <a:lstStyle/>
                    <a:p>
                      <a:pPr indent="0" algn="ctr">
                        <a:buNone/>
                      </a:pPr>
                      <a:endParaRPr lang="en-US" altLang="en-US" sz="10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lgn="ctr">
                        <a:buNone/>
                      </a:pPr>
                      <a:r>
                        <a:rPr lang="zh-CN" altLang="en-US" sz="900" b="1" dirty="0">
                          <a:solidFill>
                            <a:srgbClr val="C00000"/>
                          </a:solidFill>
                          <a:latin typeface="+mn-lt"/>
                          <a:ea typeface="+mn-ea"/>
                          <a:cs typeface="+mn-ea"/>
                          <a:sym typeface="+mn-lt"/>
                        </a:rPr>
                        <a:t>沿河</a:t>
                      </a:r>
                      <a:r>
                        <a:rPr lang="en-US" altLang="en-US" sz="900" b="1" dirty="0">
                          <a:solidFill>
                            <a:srgbClr val="C00000"/>
                          </a:solidFill>
                          <a:latin typeface="+mn-lt"/>
                          <a:ea typeface="+mn-ea"/>
                          <a:cs typeface="+mn-ea"/>
                          <a:sym typeface="+mn-lt"/>
                        </a:rPr>
                        <a:t>165</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algn="ctr" defTabSz="914400" rtl="0" eaLnBrk="1" fontAlgn="ctr" latinLnBrk="0" hangingPunct="1">
                        <a:buClrTx/>
                        <a:buSzTx/>
                        <a:buFontTx/>
                        <a:buNone/>
                      </a:pPr>
                      <a:endParaRPr lang="zh-CN" altLang="en-US" sz="900" b="0" kern="1200" dirty="0">
                        <a:solidFill>
                          <a:schemeClr val="tx1"/>
                        </a:solidFill>
                        <a:effectLst/>
                        <a:latin typeface="+mn-lt"/>
                        <a:ea typeface="+mn-ea"/>
                        <a:cs typeface="+mn-ea"/>
                        <a:sym typeface="+mn-lt"/>
                      </a:endParaRPr>
                    </a:p>
                  </a:txBody>
                  <a:tcPr marL="35856" marR="35856" marT="35856" marB="3585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963296"/>
                  </a:ext>
                </a:extLst>
              </a:tr>
            </a:tbl>
          </a:graphicData>
        </a:graphic>
      </p:graphicFrame>
      <p:graphicFrame>
        <p:nvGraphicFramePr>
          <p:cNvPr id="10" name="图表 9">
            <a:extLst>
              <a:ext uri="{FF2B5EF4-FFF2-40B4-BE49-F238E27FC236}">
                <a16:creationId xmlns:a16="http://schemas.microsoft.com/office/drawing/2014/main" id="{B79C652B-73B6-46E0-9FDA-4EA8A4A26F26}"/>
              </a:ext>
            </a:extLst>
          </p:cNvPr>
          <p:cNvGraphicFramePr>
            <a:graphicFrameLocks/>
          </p:cNvGraphicFramePr>
          <p:nvPr/>
        </p:nvGraphicFramePr>
        <p:xfrm>
          <a:off x="5888125" y="2172875"/>
          <a:ext cx="5486400" cy="22043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图表 11">
            <a:extLst>
              <a:ext uri="{FF2B5EF4-FFF2-40B4-BE49-F238E27FC236}">
                <a16:creationId xmlns:a16="http://schemas.microsoft.com/office/drawing/2014/main" id="{45E97DC4-9088-4F2E-A85B-B2560018948B}"/>
              </a:ext>
            </a:extLst>
          </p:cNvPr>
          <p:cNvGraphicFramePr>
            <a:graphicFrameLocks/>
          </p:cNvGraphicFramePr>
          <p:nvPr/>
        </p:nvGraphicFramePr>
        <p:xfrm>
          <a:off x="725177" y="2210377"/>
          <a:ext cx="4903097" cy="22845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3622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24425-87AE-4E1E-8204-86AF03EC72AB}"/>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2.7 </a:t>
            </a:r>
            <a:r>
              <a:rPr lang="zh-CN" altLang="en-US" dirty="0">
                <a:solidFill>
                  <a:srgbClr val="000000"/>
                </a:solidFill>
                <a:latin typeface="+mn-lt"/>
                <a:ea typeface="+mn-ea"/>
                <a:cs typeface="+mn-ea"/>
                <a:sym typeface="+mn-lt"/>
              </a:rPr>
              <a:t>一级竞品：保利西郊和煦领墅</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户型面积控制小、功能强、赠送面积多</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C30F0E4C-1F01-4A61-8742-624FAF2E6424}"/>
              </a:ext>
            </a:extLst>
          </p:cNvPr>
          <p:cNvSpPr>
            <a:spLocks noGrp="1"/>
          </p:cNvSpPr>
          <p:nvPr>
            <p:ph idx="1"/>
          </p:nvPr>
        </p:nvSpPr>
        <p:spPr>
          <a:xfrm>
            <a:off x="609601" y="730796"/>
            <a:ext cx="10972800" cy="1040285"/>
          </a:xfrm>
        </p:spPr>
        <p:txBody>
          <a:bodyPr/>
          <a:lstStyle/>
          <a:p>
            <a:pPr lvl="0" indent="-285750" eaLnBrk="1" fontAlgn="auto" hangingPunct="1">
              <a:spcAft>
                <a:spcPts val="0"/>
              </a:spcAft>
              <a:buSzTx/>
              <a:defRPr/>
            </a:pPr>
            <a:r>
              <a:rPr lang="zh-CN" altLang="en-US" dirty="0">
                <a:solidFill>
                  <a:srgbClr val="C00000"/>
                </a:solidFill>
                <a:latin typeface="+mn-lt"/>
                <a:ea typeface="+mn-ea"/>
                <a:cs typeface="+mn-ea"/>
                <a:sym typeface="+mn-lt"/>
              </a:rPr>
              <a:t>小高层赠送全飘窗、电梯前厅，得房率</a:t>
            </a:r>
            <a:r>
              <a:rPr lang="en-US" altLang="zh-CN" dirty="0">
                <a:solidFill>
                  <a:srgbClr val="C00000"/>
                </a:solidFill>
                <a:latin typeface="+mn-lt"/>
                <a:ea typeface="+mn-ea"/>
                <a:cs typeface="+mn-ea"/>
                <a:sym typeface="+mn-lt"/>
              </a:rPr>
              <a:t>77-80%</a:t>
            </a:r>
            <a:r>
              <a:rPr lang="zh-CN" altLang="en-US" dirty="0">
                <a:solidFill>
                  <a:prstClr val="black"/>
                </a:solidFill>
                <a:latin typeface="+mn-lt"/>
                <a:ea typeface="+mn-ea"/>
                <a:cs typeface="+mn-ea"/>
                <a:sym typeface="+mn-lt"/>
              </a:rPr>
              <a:t>：</a:t>
            </a:r>
            <a:r>
              <a:rPr lang="en-US" altLang="zh-CN" dirty="0">
                <a:solidFill>
                  <a:prstClr val="black"/>
                </a:solidFill>
                <a:latin typeface="+mn-lt"/>
                <a:ea typeface="+mn-ea"/>
                <a:cs typeface="+mn-ea"/>
                <a:sym typeface="+mn-lt"/>
              </a:rPr>
              <a:t>96㎡3</a:t>
            </a:r>
            <a:r>
              <a:rPr lang="zh-CN" altLang="en-US" dirty="0">
                <a:solidFill>
                  <a:prstClr val="black"/>
                </a:solidFill>
                <a:latin typeface="+mn-lt"/>
                <a:ea typeface="+mn-ea"/>
                <a:cs typeface="+mn-ea"/>
                <a:sym typeface="+mn-lt"/>
              </a:rPr>
              <a:t>房</a:t>
            </a:r>
            <a:r>
              <a:rPr lang="en-US" altLang="zh-CN" dirty="0">
                <a:solidFill>
                  <a:prstClr val="black"/>
                </a:solidFill>
                <a:latin typeface="+mn-lt"/>
                <a:ea typeface="+mn-ea"/>
                <a:cs typeface="+mn-ea"/>
                <a:sym typeface="+mn-lt"/>
              </a:rPr>
              <a:t>2</a:t>
            </a:r>
            <a:r>
              <a:rPr lang="zh-CN" altLang="en-US" dirty="0">
                <a:solidFill>
                  <a:prstClr val="black"/>
                </a:solidFill>
                <a:latin typeface="+mn-lt"/>
                <a:ea typeface="+mn-ea"/>
                <a:cs typeface="+mn-ea"/>
                <a:sym typeface="+mn-lt"/>
              </a:rPr>
              <a:t>厅</a:t>
            </a:r>
            <a:r>
              <a:rPr lang="en-US" altLang="zh-CN" dirty="0">
                <a:solidFill>
                  <a:prstClr val="black"/>
                </a:solidFill>
                <a:latin typeface="+mn-lt"/>
                <a:ea typeface="+mn-ea"/>
                <a:cs typeface="+mn-ea"/>
                <a:sym typeface="+mn-lt"/>
              </a:rPr>
              <a:t>2</a:t>
            </a:r>
            <a:r>
              <a:rPr lang="zh-CN" altLang="en-US" dirty="0">
                <a:solidFill>
                  <a:prstClr val="black"/>
                </a:solidFill>
                <a:latin typeface="+mn-lt"/>
                <a:ea typeface="+mn-ea"/>
                <a:cs typeface="+mn-ea"/>
                <a:sym typeface="+mn-lt"/>
              </a:rPr>
              <a:t>卫，所有房间</a:t>
            </a:r>
            <a:r>
              <a:rPr lang="en-US" altLang="zh-CN" dirty="0">
                <a:solidFill>
                  <a:prstClr val="black"/>
                </a:solidFill>
                <a:latin typeface="+mn-lt"/>
                <a:ea typeface="+mn-ea"/>
                <a:cs typeface="+mn-ea"/>
                <a:sym typeface="+mn-lt"/>
              </a:rPr>
              <a:t>+</a:t>
            </a:r>
            <a:r>
              <a:rPr lang="zh-CN" altLang="en-US" dirty="0">
                <a:solidFill>
                  <a:prstClr val="black"/>
                </a:solidFill>
                <a:latin typeface="+mn-lt"/>
                <a:ea typeface="+mn-ea"/>
                <a:cs typeface="+mn-ea"/>
                <a:sym typeface="+mn-lt"/>
              </a:rPr>
              <a:t>厨房共赠送“</a:t>
            </a:r>
            <a:r>
              <a:rPr lang="en-US" altLang="zh-CN" dirty="0">
                <a:solidFill>
                  <a:prstClr val="black"/>
                </a:solidFill>
                <a:latin typeface="+mn-lt"/>
                <a:ea typeface="+mn-ea"/>
                <a:cs typeface="+mn-ea"/>
                <a:sym typeface="+mn-lt"/>
              </a:rPr>
              <a:t>3</a:t>
            </a:r>
            <a:r>
              <a:rPr lang="zh-CN" altLang="en-US" dirty="0">
                <a:solidFill>
                  <a:prstClr val="black"/>
                </a:solidFill>
                <a:latin typeface="+mn-lt"/>
                <a:ea typeface="+mn-ea"/>
                <a:cs typeface="+mn-ea"/>
                <a:sym typeface="+mn-lt"/>
              </a:rPr>
              <a:t>个飘窗</a:t>
            </a:r>
            <a:r>
              <a:rPr lang="en-US" altLang="zh-CN" dirty="0">
                <a:solidFill>
                  <a:prstClr val="black"/>
                </a:solidFill>
                <a:latin typeface="+mn-lt"/>
                <a:ea typeface="+mn-ea"/>
                <a:cs typeface="+mn-ea"/>
                <a:sym typeface="+mn-lt"/>
              </a:rPr>
              <a:t>+1</a:t>
            </a:r>
            <a:r>
              <a:rPr lang="zh-CN" altLang="en-US" dirty="0">
                <a:solidFill>
                  <a:prstClr val="black"/>
                </a:solidFill>
                <a:latin typeface="+mn-lt"/>
                <a:ea typeface="+mn-ea"/>
                <a:cs typeface="+mn-ea"/>
                <a:sym typeface="+mn-lt"/>
              </a:rPr>
              <a:t>个</a:t>
            </a:r>
            <a:r>
              <a:rPr lang="en-US" altLang="zh-CN" dirty="0">
                <a:solidFill>
                  <a:prstClr val="black"/>
                </a:solidFill>
                <a:latin typeface="+mn-lt"/>
                <a:ea typeface="+mn-ea"/>
                <a:cs typeface="+mn-ea"/>
                <a:sym typeface="+mn-lt"/>
              </a:rPr>
              <a:t>270°</a:t>
            </a:r>
            <a:r>
              <a:rPr lang="zh-CN" altLang="en-US" dirty="0">
                <a:solidFill>
                  <a:prstClr val="black"/>
                </a:solidFill>
                <a:latin typeface="+mn-lt"/>
                <a:ea typeface="+mn-ea"/>
                <a:cs typeface="+mn-ea"/>
                <a:sym typeface="+mn-lt"/>
              </a:rPr>
              <a:t>采光窗面”；</a:t>
            </a:r>
            <a:r>
              <a:rPr lang="en-US" altLang="zh-CN" dirty="0">
                <a:solidFill>
                  <a:prstClr val="black"/>
                </a:solidFill>
                <a:latin typeface="+mn-lt"/>
                <a:ea typeface="+mn-ea"/>
                <a:cs typeface="+mn-ea"/>
                <a:sym typeface="+mn-lt"/>
              </a:rPr>
              <a:t>122</a:t>
            </a:r>
            <a:r>
              <a:rPr lang="zh-CN" altLang="en-US" dirty="0">
                <a:solidFill>
                  <a:prstClr val="black"/>
                </a:solidFill>
                <a:latin typeface="+mn-lt"/>
                <a:ea typeface="+mn-ea"/>
                <a:cs typeface="+mn-ea"/>
                <a:sym typeface="+mn-lt"/>
              </a:rPr>
              <a:t>㎡</a:t>
            </a:r>
            <a:r>
              <a:rPr lang="en-US" altLang="zh-CN" dirty="0">
                <a:solidFill>
                  <a:prstClr val="black"/>
                </a:solidFill>
                <a:latin typeface="+mn-lt"/>
                <a:ea typeface="+mn-ea"/>
                <a:cs typeface="+mn-ea"/>
                <a:sym typeface="+mn-lt"/>
              </a:rPr>
              <a:t>4</a:t>
            </a:r>
            <a:r>
              <a:rPr lang="zh-CN" altLang="en-US" dirty="0">
                <a:solidFill>
                  <a:prstClr val="black"/>
                </a:solidFill>
                <a:latin typeface="+mn-lt"/>
                <a:ea typeface="+mn-ea"/>
                <a:cs typeface="+mn-ea"/>
                <a:sym typeface="+mn-lt"/>
              </a:rPr>
              <a:t>房</a:t>
            </a:r>
            <a:r>
              <a:rPr lang="en-US" altLang="zh-CN" dirty="0">
                <a:solidFill>
                  <a:prstClr val="black"/>
                </a:solidFill>
                <a:latin typeface="+mn-lt"/>
                <a:ea typeface="+mn-ea"/>
                <a:cs typeface="+mn-ea"/>
                <a:sym typeface="+mn-lt"/>
              </a:rPr>
              <a:t>2</a:t>
            </a:r>
            <a:r>
              <a:rPr lang="zh-CN" altLang="en-US" dirty="0">
                <a:solidFill>
                  <a:prstClr val="black"/>
                </a:solidFill>
                <a:latin typeface="+mn-lt"/>
                <a:ea typeface="+mn-ea"/>
                <a:cs typeface="+mn-ea"/>
                <a:sym typeface="+mn-lt"/>
              </a:rPr>
              <a:t>卫，除了全飘窗外，还赠送了私享电梯前厅，做到玄关外置。</a:t>
            </a:r>
            <a:endParaRPr lang="en-US" altLang="zh-CN" dirty="0">
              <a:solidFill>
                <a:prstClr val="black"/>
              </a:solidFill>
              <a:latin typeface="+mn-lt"/>
              <a:ea typeface="+mn-ea"/>
              <a:cs typeface="+mn-ea"/>
              <a:sym typeface="+mn-lt"/>
            </a:endParaRPr>
          </a:p>
          <a:p>
            <a:pPr lvl="0" indent="-285750" eaLnBrk="1" fontAlgn="auto" hangingPunct="1">
              <a:spcAft>
                <a:spcPts val="0"/>
              </a:spcAft>
              <a:buSzTx/>
              <a:defRPr/>
            </a:pPr>
            <a:r>
              <a:rPr lang="zh-CN" altLang="en-US" dirty="0">
                <a:solidFill>
                  <a:prstClr val="black"/>
                </a:solidFill>
                <a:latin typeface="+mn-lt"/>
                <a:ea typeface="+mn-ea"/>
                <a:cs typeface="+mn-ea"/>
                <a:sym typeface="+mn-lt"/>
              </a:rPr>
              <a:t>叠加整体做到了三面宽，下叠赠送二层挑空、地下室、花园，上叠赠送露台，</a:t>
            </a:r>
            <a:r>
              <a:rPr lang="zh-CN" altLang="en-US" dirty="0">
                <a:solidFill>
                  <a:srgbClr val="C00000"/>
                </a:solidFill>
                <a:latin typeface="+mn-lt"/>
                <a:ea typeface="+mn-ea"/>
                <a:cs typeface="+mn-ea"/>
                <a:sym typeface="+mn-lt"/>
              </a:rPr>
              <a:t>整体得房率</a:t>
            </a:r>
            <a:r>
              <a:rPr lang="en-US" altLang="zh-CN" dirty="0">
                <a:solidFill>
                  <a:srgbClr val="C00000"/>
                </a:solidFill>
                <a:latin typeface="+mn-lt"/>
                <a:ea typeface="+mn-ea"/>
                <a:cs typeface="+mn-ea"/>
                <a:sym typeface="+mn-lt"/>
              </a:rPr>
              <a:t>130-150%</a:t>
            </a:r>
            <a:r>
              <a:rPr lang="zh-CN" altLang="en-US" dirty="0">
                <a:solidFill>
                  <a:srgbClr val="C00000"/>
                </a:solidFill>
                <a:latin typeface="+mn-lt"/>
                <a:ea typeface="+mn-ea"/>
                <a:cs typeface="+mn-ea"/>
                <a:sym typeface="+mn-lt"/>
              </a:rPr>
              <a:t>。</a:t>
            </a:r>
            <a:endParaRPr lang="en-US" altLang="zh-CN" dirty="0">
              <a:solidFill>
                <a:srgbClr val="C00000"/>
              </a:solidFill>
              <a:latin typeface="+mn-lt"/>
              <a:ea typeface="+mn-ea"/>
              <a:cs typeface="+mn-ea"/>
              <a:sym typeface="+mn-lt"/>
            </a:endParaRPr>
          </a:p>
          <a:p>
            <a:pPr lvl="0" indent="-285750" eaLnBrk="1" fontAlgn="auto" hangingPunct="1">
              <a:spcAft>
                <a:spcPts val="0"/>
              </a:spcAft>
              <a:buSzTx/>
              <a:defRPr/>
            </a:pPr>
            <a:r>
              <a:rPr lang="zh-CN" altLang="en-US" dirty="0">
                <a:solidFill>
                  <a:prstClr val="black"/>
                </a:solidFill>
                <a:latin typeface="+mn-lt"/>
                <a:ea typeface="+mn-ea"/>
                <a:cs typeface="+mn-ea"/>
                <a:sym typeface="+mn-lt"/>
              </a:rPr>
              <a:t>联排赠送</a:t>
            </a:r>
            <a:r>
              <a:rPr lang="zh-CN" altLang="en-US" dirty="0">
                <a:solidFill>
                  <a:srgbClr val="C00000"/>
                </a:solidFill>
                <a:latin typeface="+mn-lt"/>
                <a:ea typeface="+mn-ea"/>
                <a:cs typeface="+mn-ea"/>
                <a:sym typeface="+mn-lt"/>
              </a:rPr>
              <a:t>挑空客餐厅和通高内天井，附赠地下室、花园、</a:t>
            </a:r>
            <a:r>
              <a:rPr lang="en-US" altLang="zh-CN" dirty="0">
                <a:solidFill>
                  <a:srgbClr val="C00000"/>
                </a:solidFill>
                <a:latin typeface="+mn-lt"/>
                <a:ea typeface="+mn-ea"/>
                <a:cs typeface="+mn-ea"/>
                <a:sym typeface="+mn-lt"/>
              </a:rPr>
              <a:t>L</a:t>
            </a:r>
            <a:r>
              <a:rPr lang="zh-CN" altLang="en-US" dirty="0">
                <a:solidFill>
                  <a:srgbClr val="C00000"/>
                </a:solidFill>
                <a:latin typeface="+mn-lt"/>
                <a:ea typeface="+mn-ea"/>
                <a:cs typeface="+mn-ea"/>
                <a:sym typeface="+mn-lt"/>
              </a:rPr>
              <a:t>型南露台等，整体得房率</a:t>
            </a:r>
            <a:r>
              <a:rPr lang="en-US" altLang="zh-CN" dirty="0">
                <a:solidFill>
                  <a:srgbClr val="C00000"/>
                </a:solidFill>
                <a:latin typeface="+mn-lt"/>
                <a:ea typeface="+mn-ea"/>
                <a:cs typeface="+mn-ea"/>
                <a:sym typeface="+mn-lt"/>
              </a:rPr>
              <a:t>200%</a:t>
            </a:r>
            <a:r>
              <a:rPr lang="zh-CN" altLang="en-US" dirty="0">
                <a:solidFill>
                  <a:srgbClr val="C00000"/>
                </a:solidFill>
                <a:latin typeface="+mn-lt"/>
                <a:ea typeface="+mn-ea"/>
                <a:cs typeface="+mn-ea"/>
                <a:sym typeface="+mn-lt"/>
              </a:rPr>
              <a:t>以上。</a:t>
            </a:r>
            <a:endParaRPr lang="zh-CN" altLang="en-US" dirty="0">
              <a:latin typeface="+mn-lt"/>
              <a:ea typeface="+mn-ea"/>
              <a:cs typeface="+mn-ea"/>
              <a:sym typeface="+mn-lt"/>
            </a:endParaRPr>
          </a:p>
        </p:txBody>
      </p:sp>
      <p:sp>
        <p:nvSpPr>
          <p:cNvPr id="4" name="文本框 3">
            <a:extLst>
              <a:ext uri="{FF2B5EF4-FFF2-40B4-BE49-F238E27FC236}">
                <a16:creationId xmlns:a16="http://schemas.microsoft.com/office/drawing/2014/main" id="{F1867CDF-3FE6-4C8A-927B-E3C73142F08A}"/>
              </a:ext>
            </a:extLst>
          </p:cNvPr>
          <p:cNvSpPr txBox="1"/>
          <p:nvPr/>
        </p:nvSpPr>
        <p:spPr>
          <a:xfrm>
            <a:off x="417452" y="1901376"/>
            <a:ext cx="1415772"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96</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3</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房</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卫 </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1T2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户</a:t>
            </a:r>
          </a:p>
        </p:txBody>
      </p:sp>
      <p:sp>
        <p:nvSpPr>
          <p:cNvPr id="5" name="文本框 4">
            <a:extLst>
              <a:ext uri="{FF2B5EF4-FFF2-40B4-BE49-F238E27FC236}">
                <a16:creationId xmlns:a16="http://schemas.microsoft.com/office/drawing/2014/main" id="{EBD7BC2F-32EC-431D-BAC6-682EB742E15D}"/>
              </a:ext>
            </a:extLst>
          </p:cNvPr>
          <p:cNvSpPr txBox="1"/>
          <p:nvPr/>
        </p:nvSpPr>
        <p:spPr>
          <a:xfrm>
            <a:off x="290116" y="4002807"/>
            <a:ext cx="1492716"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122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4</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房</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卫 </a:t>
            </a:r>
            <a:r>
              <a:rPr kumimoji="0" lang="en-US" altLang="zh-CN" sz="1200" b="1" i="0" u="none" strike="noStrike" kern="1200" cap="none" spc="0" normalizeH="0" baseline="0" noProof="0" dirty="0">
                <a:ln>
                  <a:noFill/>
                </a:ln>
                <a:solidFill>
                  <a:prstClr val="black"/>
                </a:solidFill>
                <a:effectLst/>
                <a:uLnTx/>
                <a:uFillTx/>
                <a:latin typeface="+mn-lt"/>
                <a:cs typeface="+mn-ea"/>
                <a:sym typeface="+mn-lt"/>
              </a:rPr>
              <a:t>1T2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户</a:t>
            </a:r>
          </a:p>
        </p:txBody>
      </p:sp>
      <p:grpSp>
        <p:nvGrpSpPr>
          <p:cNvPr id="6" name="组合 5">
            <a:extLst>
              <a:ext uri="{FF2B5EF4-FFF2-40B4-BE49-F238E27FC236}">
                <a16:creationId xmlns:a16="http://schemas.microsoft.com/office/drawing/2014/main" id="{82E21905-FB89-4886-AD20-3A9F1B2D1270}"/>
              </a:ext>
            </a:extLst>
          </p:cNvPr>
          <p:cNvGrpSpPr/>
          <p:nvPr/>
        </p:nvGrpSpPr>
        <p:grpSpPr>
          <a:xfrm>
            <a:off x="-4779" y="2203588"/>
            <a:ext cx="2296125" cy="1839089"/>
            <a:chOff x="734567" y="1857127"/>
            <a:chExt cx="5667410" cy="4539331"/>
          </a:xfrm>
        </p:grpSpPr>
        <p:pic>
          <p:nvPicPr>
            <p:cNvPr id="7" name="图片 6">
              <a:extLst>
                <a:ext uri="{FF2B5EF4-FFF2-40B4-BE49-F238E27FC236}">
                  <a16:creationId xmlns:a16="http://schemas.microsoft.com/office/drawing/2014/main" id="{DBFCE4C3-8357-4730-93E8-FF7590C3A240}"/>
                </a:ext>
              </a:extLst>
            </p:cNvPr>
            <p:cNvPicPr>
              <a:picLocks noChangeAspect="1"/>
            </p:cNvPicPr>
            <p:nvPr/>
          </p:nvPicPr>
          <p:blipFill rotWithShape="1">
            <a:blip r:embed="rId2"/>
            <a:srcRect t="27074"/>
            <a:stretch/>
          </p:blipFill>
          <p:spPr>
            <a:xfrm>
              <a:off x="734567" y="1857127"/>
              <a:ext cx="5667410" cy="4539331"/>
            </a:xfrm>
            <a:prstGeom prst="rect">
              <a:avLst/>
            </a:prstGeom>
          </p:spPr>
        </p:pic>
        <p:sp>
          <p:nvSpPr>
            <p:cNvPr id="8" name="矩形 7">
              <a:extLst>
                <a:ext uri="{FF2B5EF4-FFF2-40B4-BE49-F238E27FC236}">
                  <a16:creationId xmlns:a16="http://schemas.microsoft.com/office/drawing/2014/main" id="{462C9921-182D-4117-84F9-188E84F3CF2E}"/>
                </a:ext>
              </a:extLst>
            </p:cNvPr>
            <p:cNvSpPr/>
            <p:nvPr/>
          </p:nvSpPr>
          <p:spPr>
            <a:xfrm>
              <a:off x="2134414" y="5645470"/>
              <a:ext cx="873896" cy="246221"/>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id="{339ABA45-D229-4C9E-84C1-4FDB0F5E85C3}"/>
                </a:ext>
              </a:extLst>
            </p:cNvPr>
            <p:cNvSpPr/>
            <p:nvPr/>
          </p:nvSpPr>
          <p:spPr>
            <a:xfrm>
              <a:off x="4428948" y="5934403"/>
              <a:ext cx="873896" cy="246221"/>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65C4F3BA-9D25-42D2-A46B-B013E986C820}"/>
                </a:ext>
              </a:extLst>
            </p:cNvPr>
            <p:cNvSpPr/>
            <p:nvPr/>
          </p:nvSpPr>
          <p:spPr>
            <a:xfrm>
              <a:off x="3848247" y="2566036"/>
              <a:ext cx="873896" cy="246221"/>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id="{52FFCB44-A094-451D-98E9-ABAD7E988DFC}"/>
                </a:ext>
              </a:extLst>
            </p:cNvPr>
            <p:cNvSpPr/>
            <p:nvPr/>
          </p:nvSpPr>
          <p:spPr>
            <a:xfrm rot="5400000">
              <a:off x="4320186" y="3030786"/>
              <a:ext cx="627674" cy="190619"/>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a:extLst>
              <a:ext uri="{FF2B5EF4-FFF2-40B4-BE49-F238E27FC236}">
                <a16:creationId xmlns:a16="http://schemas.microsoft.com/office/drawing/2014/main" id="{D8617781-9F45-49A9-87E7-E29B3F3FE8E9}"/>
              </a:ext>
            </a:extLst>
          </p:cNvPr>
          <p:cNvGrpSpPr/>
          <p:nvPr/>
        </p:nvGrpSpPr>
        <p:grpSpPr>
          <a:xfrm>
            <a:off x="-11575" y="4305334"/>
            <a:ext cx="2303318" cy="2078806"/>
            <a:chOff x="2861416" y="3215167"/>
            <a:chExt cx="2353731" cy="2124305"/>
          </a:xfrm>
        </p:grpSpPr>
        <p:pic>
          <p:nvPicPr>
            <p:cNvPr id="13" name="图片 12">
              <a:extLst>
                <a:ext uri="{FF2B5EF4-FFF2-40B4-BE49-F238E27FC236}">
                  <a16:creationId xmlns:a16="http://schemas.microsoft.com/office/drawing/2014/main" id="{F0FA7115-D5FF-4DE0-8089-50693EAB2783}"/>
                </a:ext>
              </a:extLst>
            </p:cNvPr>
            <p:cNvPicPr>
              <a:picLocks noChangeAspect="1"/>
            </p:cNvPicPr>
            <p:nvPr/>
          </p:nvPicPr>
          <p:blipFill>
            <a:blip r:embed="rId3"/>
            <a:stretch>
              <a:fillRect/>
            </a:stretch>
          </p:blipFill>
          <p:spPr>
            <a:xfrm>
              <a:off x="2861416" y="3215167"/>
              <a:ext cx="2353731" cy="2124305"/>
            </a:xfrm>
            <a:prstGeom prst="rect">
              <a:avLst/>
            </a:prstGeom>
          </p:spPr>
        </p:pic>
        <p:sp>
          <p:nvSpPr>
            <p:cNvPr id="14" name="矩形 13">
              <a:extLst>
                <a:ext uri="{FF2B5EF4-FFF2-40B4-BE49-F238E27FC236}">
                  <a16:creationId xmlns:a16="http://schemas.microsoft.com/office/drawing/2014/main" id="{25FDC4DE-6AC6-4124-A834-228676F13877}"/>
                </a:ext>
              </a:extLst>
            </p:cNvPr>
            <p:cNvSpPr/>
            <p:nvPr/>
          </p:nvSpPr>
          <p:spPr>
            <a:xfrm>
              <a:off x="2923093" y="5109159"/>
              <a:ext cx="557093" cy="99755"/>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a:extLst>
                <a:ext uri="{FF2B5EF4-FFF2-40B4-BE49-F238E27FC236}">
                  <a16:creationId xmlns:a16="http://schemas.microsoft.com/office/drawing/2014/main" id="{80E77756-2FB6-46C6-90C0-29FA164E2D89}"/>
                </a:ext>
              </a:extLst>
            </p:cNvPr>
            <p:cNvSpPr/>
            <p:nvPr/>
          </p:nvSpPr>
          <p:spPr>
            <a:xfrm>
              <a:off x="3100121" y="3604814"/>
              <a:ext cx="832185" cy="99755"/>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a:extLst>
                <a:ext uri="{FF2B5EF4-FFF2-40B4-BE49-F238E27FC236}">
                  <a16:creationId xmlns:a16="http://schemas.microsoft.com/office/drawing/2014/main" id="{A23726E2-ECF9-46EF-ABA0-16E1BCCBAAFB}"/>
                </a:ext>
              </a:extLst>
            </p:cNvPr>
            <p:cNvSpPr/>
            <p:nvPr/>
          </p:nvSpPr>
          <p:spPr>
            <a:xfrm rot="5400000">
              <a:off x="2968015" y="3840447"/>
              <a:ext cx="358487" cy="86734"/>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7" name="图片 16">
            <a:extLst>
              <a:ext uri="{FF2B5EF4-FFF2-40B4-BE49-F238E27FC236}">
                <a16:creationId xmlns:a16="http://schemas.microsoft.com/office/drawing/2014/main" id="{96B9FFE5-8A9A-4C11-B30F-45EF25FBE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008" y="2202220"/>
            <a:ext cx="2124895" cy="4206227"/>
          </a:xfrm>
          <a:prstGeom prst="rect">
            <a:avLst/>
          </a:prstGeom>
        </p:spPr>
      </p:pic>
      <p:sp>
        <p:nvSpPr>
          <p:cNvPr id="18" name="文本框 17">
            <a:extLst>
              <a:ext uri="{FF2B5EF4-FFF2-40B4-BE49-F238E27FC236}">
                <a16:creationId xmlns:a16="http://schemas.microsoft.com/office/drawing/2014/main" id="{C0965256-2310-4E12-9AB7-C846D9836591}"/>
              </a:ext>
            </a:extLst>
          </p:cNvPr>
          <p:cNvSpPr txBox="1"/>
          <p:nvPr/>
        </p:nvSpPr>
        <p:spPr>
          <a:xfrm>
            <a:off x="2935873" y="1901376"/>
            <a:ext cx="877163"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lt"/>
                <a:cs typeface="+mn-ea"/>
                <a:sym typeface="+mn-lt"/>
              </a:rPr>
              <a:t>139</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㎡上叠</a:t>
            </a:r>
          </a:p>
        </p:txBody>
      </p:sp>
      <p:sp>
        <p:nvSpPr>
          <p:cNvPr id="19" name="文本框 18">
            <a:extLst>
              <a:ext uri="{FF2B5EF4-FFF2-40B4-BE49-F238E27FC236}">
                <a16:creationId xmlns:a16="http://schemas.microsoft.com/office/drawing/2014/main" id="{9E1AA8B3-6959-4C23-AD7A-5ABC990DC112}"/>
              </a:ext>
            </a:extLst>
          </p:cNvPr>
          <p:cNvSpPr txBox="1"/>
          <p:nvPr/>
        </p:nvSpPr>
        <p:spPr>
          <a:xfrm>
            <a:off x="3175014" y="4269372"/>
            <a:ext cx="552569" cy="246221"/>
          </a:xfrm>
          <a:prstGeom prst="rect">
            <a:avLst/>
          </a:prstGeom>
          <a:noFill/>
        </p:spPr>
        <p:txBody>
          <a:bodyPr wrap="square">
            <a:spAutoFit/>
          </a:bodyPr>
          <a:lstStyle>
            <a:defPPr>
              <a:defRPr lang="zh-CN"/>
            </a:defPPr>
            <a:lvl1pPr algn="ctr">
              <a:defRPr sz="1200" b="0" i="0">
                <a:effectLst/>
                <a:highlight>
                  <a:srgbClr val="FFFFFF"/>
                </a:highlight>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0" dirty="0">
                <a:solidFill>
                  <a:prstClr val="black"/>
                </a:solidFill>
                <a:latin typeface="+mn-lt"/>
                <a:ea typeface="+mn-ea"/>
                <a:cs typeface="+mn-ea"/>
                <a:sym typeface="+mn-lt"/>
              </a:rPr>
              <a:t>三层</a:t>
            </a:r>
            <a:endParaRPr kumimoji="0" lang="zh-CN" altLang="en-US" sz="1000" b="0" i="0" u="none" strike="noStrike" kern="0" cap="none" spc="0" normalizeH="0" baseline="0" noProof="0" dirty="0">
              <a:ln>
                <a:noFill/>
              </a:ln>
              <a:solidFill>
                <a:prstClr val="black"/>
              </a:solidFill>
              <a:effectLst/>
              <a:highlight>
                <a:srgbClr val="FFFFFF"/>
              </a:highlight>
              <a:uLnTx/>
              <a:uFillTx/>
              <a:latin typeface="+mn-lt"/>
              <a:ea typeface="+mn-ea"/>
              <a:cs typeface="+mn-ea"/>
              <a:sym typeface="+mn-lt"/>
            </a:endParaRPr>
          </a:p>
        </p:txBody>
      </p:sp>
      <p:sp>
        <p:nvSpPr>
          <p:cNvPr id="20" name="文本框 19">
            <a:extLst>
              <a:ext uri="{FF2B5EF4-FFF2-40B4-BE49-F238E27FC236}">
                <a16:creationId xmlns:a16="http://schemas.microsoft.com/office/drawing/2014/main" id="{A2EEE1DE-34B4-41FA-925D-C0B4C65FC1E4}"/>
              </a:ext>
            </a:extLst>
          </p:cNvPr>
          <p:cNvSpPr txBox="1"/>
          <p:nvPr/>
        </p:nvSpPr>
        <p:spPr>
          <a:xfrm>
            <a:off x="3158749" y="6285336"/>
            <a:ext cx="552569" cy="246221"/>
          </a:xfrm>
          <a:prstGeom prst="rect">
            <a:avLst/>
          </a:prstGeom>
          <a:noFill/>
        </p:spPr>
        <p:txBody>
          <a:bodyPr wrap="square">
            <a:spAutoFit/>
          </a:bodyPr>
          <a:lstStyle>
            <a:defPPr>
              <a:defRPr lang="zh-CN"/>
            </a:defPPr>
            <a:lvl1pPr algn="ctr">
              <a:defRPr sz="1200" b="0" i="0">
                <a:effectLst/>
                <a:highlight>
                  <a:srgbClr val="FFFFFF"/>
                </a:highlight>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0" dirty="0">
                <a:solidFill>
                  <a:prstClr val="black"/>
                </a:solidFill>
                <a:latin typeface="+mn-lt"/>
                <a:ea typeface="+mn-ea"/>
                <a:cs typeface="+mn-ea"/>
                <a:sym typeface="+mn-lt"/>
              </a:rPr>
              <a:t>四层</a:t>
            </a:r>
            <a:endParaRPr kumimoji="0" lang="zh-CN" altLang="en-US" sz="1000" b="0" i="0" u="none" strike="noStrike" kern="0" cap="none" spc="0" normalizeH="0" baseline="0" noProof="0" dirty="0">
              <a:ln>
                <a:noFill/>
              </a:ln>
              <a:solidFill>
                <a:prstClr val="black"/>
              </a:solidFill>
              <a:effectLst/>
              <a:highlight>
                <a:srgbClr val="FFFFFF"/>
              </a:highlight>
              <a:uLnTx/>
              <a:uFillTx/>
              <a:latin typeface="+mn-lt"/>
              <a:ea typeface="+mn-ea"/>
              <a:cs typeface="+mn-ea"/>
              <a:sym typeface="+mn-lt"/>
            </a:endParaRPr>
          </a:p>
        </p:txBody>
      </p:sp>
      <p:sp>
        <p:nvSpPr>
          <p:cNvPr id="21" name="矩形 20">
            <a:extLst>
              <a:ext uri="{FF2B5EF4-FFF2-40B4-BE49-F238E27FC236}">
                <a16:creationId xmlns:a16="http://schemas.microsoft.com/office/drawing/2014/main" id="{1BFAC977-D996-4D46-8FDB-73DD5FBC00AA}"/>
              </a:ext>
            </a:extLst>
          </p:cNvPr>
          <p:cNvSpPr/>
          <p:nvPr/>
        </p:nvSpPr>
        <p:spPr>
          <a:xfrm>
            <a:off x="3267875" y="5569480"/>
            <a:ext cx="313523" cy="497298"/>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2" name="图片 21">
            <a:extLst>
              <a:ext uri="{FF2B5EF4-FFF2-40B4-BE49-F238E27FC236}">
                <a16:creationId xmlns:a16="http://schemas.microsoft.com/office/drawing/2014/main" id="{78DD4E98-DFE6-432B-A106-383F00D9A6FC}"/>
              </a:ext>
            </a:extLst>
          </p:cNvPr>
          <p:cNvPicPr>
            <a:picLocks noChangeAspect="1"/>
          </p:cNvPicPr>
          <p:nvPr/>
        </p:nvPicPr>
        <p:blipFill>
          <a:blip r:embed="rId5"/>
          <a:stretch>
            <a:fillRect/>
          </a:stretch>
        </p:blipFill>
        <p:spPr>
          <a:xfrm>
            <a:off x="4462270" y="2205997"/>
            <a:ext cx="2212537" cy="4204800"/>
          </a:xfrm>
          <a:prstGeom prst="rect">
            <a:avLst/>
          </a:prstGeom>
        </p:spPr>
      </p:pic>
      <p:sp>
        <p:nvSpPr>
          <p:cNvPr id="23" name="文本框 22">
            <a:extLst>
              <a:ext uri="{FF2B5EF4-FFF2-40B4-BE49-F238E27FC236}">
                <a16:creationId xmlns:a16="http://schemas.microsoft.com/office/drawing/2014/main" id="{56CDB669-3AD2-4076-A48D-6914371C0EBB}"/>
              </a:ext>
            </a:extLst>
          </p:cNvPr>
          <p:cNvSpPr txBox="1"/>
          <p:nvPr/>
        </p:nvSpPr>
        <p:spPr>
          <a:xfrm>
            <a:off x="5129956" y="1897702"/>
            <a:ext cx="877163"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lt"/>
                <a:cs typeface="+mn-ea"/>
                <a:sym typeface="+mn-lt"/>
              </a:rPr>
              <a:t>145</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a:t>
            </a:r>
            <a:r>
              <a:rPr lang="zh-CN" altLang="en-US" sz="1200" dirty="0">
                <a:solidFill>
                  <a:prstClr val="black"/>
                </a:solidFill>
                <a:latin typeface="+mn-lt"/>
                <a:cs typeface="+mn-ea"/>
                <a:sym typeface="+mn-lt"/>
              </a:rPr>
              <a:t>下</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叠</a:t>
            </a:r>
          </a:p>
        </p:txBody>
      </p:sp>
      <p:sp>
        <p:nvSpPr>
          <p:cNvPr id="24" name="文本框 23">
            <a:extLst>
              <a:ext uri="{FF2B5EF4-FFF2-40B4-BE49-F238E27FC236}">
                <a16:creationId xmlns:a16="http://schemas.microsoft.com/office/drawing/2014/main" id="{A496E533-58EF-4D70-8249-4E2CB91361DD}"/>
              </a:ext>
            </a:extLst>
          </p:cNvPr>
          <p:cNvSpPr txBox="1"/>
          <p:nvPr/>
        </p:nvSpPr>
        <p:spPr>
          <a:xfrm>
            <a:off x="5316174" y="4269372"/>
            <a:ext cx="552569" cy="246221"/>
          </a:xfrm>
          <a:prstGeom prst="rect">
            <a:avLst/>
          </a:prstGeom>
          <a:noFill/>
        </p:spPr>
        <p:txBody>
          <a:bodyPr wrap="square">
            <a:spAutoFit/>
          </a:bodyPr>
          <a:lstStyle>
            <a:defPPr>
              <a:defRPr lang="zh-CN"/>
            </a:defPPr>
            <a:lvl1pPr algn="ctr">
              <a:defRPr sz="1200" b="0" i="0">
                <a:effectLst/>
                <a:highlight>
                  <a:srgbClr val="FFFFFF"/>
                </a:highlight>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0" dirty="0">
                <a:solidFill>
                  <a:prstClr val="black"/>
                </a:solidFill>
                <a:latin typeface="+mn-lt"/>
                <a:ea typeface="+mn-ea"/>
                <a:cs typeface="+mn-ea"/>
                <a:sym typeface="+mn-lt"/>
              </a:rPr>
              <a:t>一层</a:t>
            </a:r>
            <a:endParaRPr kumimoji="0" lang="zh-CN" altLang="en-US" sz="1000" b="0" i="0" u="none" strike="noStrike" kern="0" cap="none" spc="0" normalizeH="0" baseline="0" noProof="0" dirty="0">
              <a:ln>
                <a:noFill/>
              </a:ln>
              <a:solidFill>
                <a:prstClr val="black"/>
              </a:solidFill>
              <a:effectLst/>
              <a:highlight>
                <a:srgbClr val="FFFFFF"/>
              </a:highlight>
              <a:uLnTx/>
              <a:uFillTx/>
              <a:latin typeface="+mn-lt"/>
              <a:ea typeface="+mn-ea"/>
              <a:cs typeface="+mn-ea"/>
              <a:sym typeface="+mn-lt"/>
            </a:endParaRPr>
          </a:p>
        </p:txBody>
      </p:sp>
      <p:sp>
        <p:nvSpPr>
          <p:cNvPr id="25" name="文本框 24">
            <a:extLst>
              <a:ext uri="{FF2B5EF4-FFF2-40B4-BE49-F238E27FC236}">
                <a16:creationId xmlns:a16="http://schemas.microsoft.com/office/drawing/2014/main" id="{3E451F15-9E16-4DB4-BFF9-3073F6654024}"/>
              </a:ext>
            </a:extLst>
          </p:cNvPr>
          <p:cNvSpPr txBox="1"/>
          <p:nvPr/>
        </p:nvSpPr>
        <p:spPr>
          <a:xfrm>
            <a:off x="5299909" y="6285336"/>
            <a:ext cx="552569" cy="246221"/>
          </a:xfrm>
          <a:prstGeom prst="rect">
            <a:avLst/>
          </a:prstGeom>
          <a:noFill/>
        </p:spPr>
        <p:txBody>
          <a:bodyPr wrap="square">
            <a:spAutoFit/>
          </a:bodyPr>
          <a:lstStyle>
            <a:defPPr>
              <a:defRPr lang="zh-CN"/>
            </a:defPPr>
            <a:lvl1pPr algn="ctr">
              <a:defRPr sz="1200" b="0" i="0">
                <a:effectLst/>
                <a:highlight>
                  <a:srgbClr val="FFFFFF"/>
                </a:highlight>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kern="0" dirty="0">
                <a:solidFill>
                  <a:prstClr val="black"/>
                </a:solidFill>
                <a:latin typeface="+mn-lt"/>
                <a:ea typeface="+mn-ea"/>
                <a:cs typeface="+mn-ea"/>
                <a:sym typeface="+mn-lt"/>
              </a:rPr>
              <a:t>二层</a:t>
            </a:r>
            <a:endParaRPr kumimoji="0" lang="zh-CN" altLang="en-US" sz="1000" b="0" i="0" u="none" strike="noStrike" kern="0" cap="none" spc="0" normalizeH="0" baseline="0" noProof="0" dirty="0">
              <a:ln>
                <a:noFill/>
              </a:ln>
              <a:solidFill>
                <a:prstClr val="black"/>
              </a:solidFill>
              <a:effectLst/>
              <a:highlight>
                <a:srgbClr val="FFFFFF"/>
              </a:highlight>
              <a:uLnTx/>
              <a:uFillTx/>
              <a:latin typeface="+mn-lt"/>
              <a:ea typeface="+mn-ea"/>
              <a:cs typeface="+mn-ea"/>
              <a:sym typeface="+mn-lt"/>
            </a:endParaRPr>
          </a:p>
        </p:txBody>
      </p:sp>
      <p:sp>
        <p:nvSpPr>
          <p:cNvPr id="26" name="矩形 25">
            <a:extLst>
              <a:ext uri="{FF2B5EF4-FFF2-40B4-BE49-F238E27FC236}">
                <a16:creationId xmlns:a16="http://schemas.microsoft.com/office/drawing/2014/main" id="{484A6B07-5D14-49CB-A3D7-27866DCF5580}"/>
              </a:ext>
            </a:extLst>
          </p:cNvPr>
          <p:cNvSpPr/>
          <p:nvPr/>
        </p:nvSpPr>
        <p:spPr>
          <a:xfrm>
            <a:off x="5467351" y="5426637"/>
            <a:ext cx="325097" cy="713182"/>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a:extLst>
              <a:ext uri="{FF2B5EF4-FFF2-40B4-BE49-F238E27FC236}">
                <a16:creationId xmlns:a16="http://schemas.microsoft.com/office/drawing/2014/main" id="{5E86BDEC-FE8E-47FA-8584-64AD7FD1A118}"/>
              </a:ext>
            </a:extLst>
          </p:cNvPr>
          <p:cNvPicPr>
            <a:picLocks noChangeAspect="1"/>
          </p:cNvPicPr>
          <p:nvPr/>
        </p:nvPicPr>
        <p:blipFill>
          <a:blip r:embed="rId6"/>
          <a:stretch>
            <a:fillRect/>
          </a:stretch>
        </p:blipFill>
        <p:spPr>
          <a:xfrm>
            <a:off x="6713475" y="2203646"/>
            <a:ext cx="2559413" cy="3604869"/>
          </a:xfrm>
          <a:prstGeom prst="rect">
            <a:avLst/>
          </a:prstGeom>
        </p:spPr>
      </p:pic>
      <p:sp>
        <p:nvSpPr>
          <p:cNvPr id="28" name="文本框 27">
            <a:extLst>
              <a:ext uri="{FF2B5EF4-FFF2-40B4-BE49-F238E27FC236}">
                <a16:creationId xmlns:a16="http://schemas.microsoft.com/office/drawing/2014/main" id="{352EB1C8-B516-4DEB-9041-46A15B561EA2}"/>
              </a:ext>
            </a:extLst>
          </p:cNvPr>
          <p:cNvSpPr txBox="1"/>
          <p:nvPr/>
        </p:nvSpPr>
        <p:spPr>
          <a:xfrm>
            <a:off x="7769284" y="1897701"/>
            <a:ext cx="877163"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lt"/>
                <a:cs typeface="+mn-ea"/>
                <a:sym typeface="+mn-lt"/>
              </a:rPr>
              <a:t>132</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㎡联排</a:t>
            </a:r>
          </a:p>
        </p:txBody>
      </p:sp>
      <p:pic>
        <p:nvPicPr>
          <p:cNvPr id="29" name="图片 28">
            <a:extLst>
              <a:ext uri="{FF2B5EF4-FFF2-40B4-BE49-F238E27FC236}">
                <a16:creationId xmlns:a16="http://schemas.microsoft.com/office/drawing/2014/main" id="{F5E7D061-3E24-4729-BB92-070CF36A315E}"/>
              </a:ext>
            </a:extLst>
          </p:cNvPr>
          <p:cNvPicPr>
            <a:picLocks noChangeAspect="1"/>
          </p:cNvPicPr>
          <p:nvPr/>
        </p:nvPicPr>
        <p:blipFill>
          <a:blip r:embed="rId7"/>
          <a:stretch>
            <a:fillRect/>
          </a:stretch>
        </p:blipFill>
        <p:spPr>
          <a:xfrm>
            <a:off x="9272888" y="2202220"/>
            <a:ext cx="2944045" cy="3568826"/>
          </a:xfrm>
          <a:prstGeom prst="rect">
            <a:avLst/>
          </a:prstGeom>
        </p:spPr>
      </p:pic>
      <p:sp>
        <p:nvSpPr>
          <p:cNvPr id="30" name="文本框 29">
            <a:extLst>
              <a:ext uri="{FF2B5EF4-FFF2-40B4-BE49-F238E27FC236}">
                <a16:creationId xmlns:a16="http://schemas.microsoft.com/office/drawing/2014/main" id="{B0BA5447-67F6-4EE9-938B-2B50AF22A78B}"/>
              </a:ext>
            </a:extLst>
          </p:cNvPr>
          <p:cNvSpPr txBox="1"/>
          <p:nvPr/>
        </p:nvSpPr>
        <p:spPr>
          <a:xfrm>
            <a:off x="10235116" y="1892509"/>
            <a:ext cx="877163" cy="276999"/>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mn-lt"/>
                <a:cs typeface="+mn-ea"/>
                <a:sym typeface="+mn-lt"/>
              </a:rPr>
              <a:t>195</a:t>
            </a:r>
            <a:r>
              <a:rPr kumimoji="0" lang="zh-CN" altLang="en-US" sz="1200" b="1" i="0" u="none" strike="noStrike" kern="1200" cap="none" spc="0" normalizeH="0" baseline="0" noProof="0" dirty="0">
                <a:ln>
                  <a:noFill/>
                </a:ln>
                <a:solidFill>
                  <a:prstClr val="black"/>
                </a:solidFill>
                <a:effectLst/>
                <a:uLnTx/>
                <a:uFillTx/>
                <a:latin typeface="+mn-lt"/>
                <a:cs typeface="+mn-ea"/>
                <a:sym typeface="+mn-lt"/>
              </a:rPr>
              <a:t>㎡联排</a:t>
            </a:r>
          </a:p>
        </p:txBody>
      </p:sp>
    </p:spTree>
    <p:extLst>
      <p:ext uri="{BB962C8B-B14F-4D97-AF65-F5344CB8AC3E}">
        <p14:creationId xmlns:p14="http://schemas.microsoft.com/office/powerpoint/2010/main" val="1006134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FE313-B1D7-4D71-BC10-95E096A4C087}"/>
              </a:ext>
            </a:extLst>
          </p:cNvPr>
          <p:cNvSpPr>
            <a:spLocks noGrp="1"/>
          </p:cNvSpPr>
          <p:nvPr>
            <p:ph type="title"/>
          </p:nvPr>
        </p:nvSpPr>
        <p:spPr>
          <a:xfrm>
            <a:off x="442385" y="234951"/>
            <a:ext cx="9048749" cy="369900"/>
          </a:xfrm>
        </p:spPr>
        <p:txBody>
          <a:bodyPr/>
          <a:lstStyle/>
          <a:p>
            <a:r>
              <a:rPr lang="en-US" altLang="zh-CN" dirty="0">
                <a:solidFill>
                  <a:srgbClr val="000000"/>
                </a:solidFill>
                <a:latin typeface="+mn-lt"/>
                <a:ea typeface="+mn-ea"/>
                <a:cs typeface="+mn-ea"/>
                <a:sym typeface="+mn-lt"/>
              </a:rPr>
              <a:t>2.7 </a:t>
            </a:r>
            <a:r>
              <a:rPr lang="zh-CN" altLang="en-US" dirty="0">
                <a:solidFill>
                  <a:srgbClr val="000000"/>
                </a:solidFill>
                <a:latin typeface="+mn-lt"/>
                <a:ea typeface="+mn-ea"/>
                <a:cs typeface="+mn-ea"/>
                <a:sym typeface="+mn-lt"/>
              </a:rPr>
              <a:t>一级竞品：保利西郊和煦 </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成交客户结构</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4F07CAAB-BA3E-45BB-8577-A2AD88C8D4FA}"/>
              </a:ext>
            </a:extLst>
          </p:cNvPr>
          <p:cNvSpPr>
            <a:spLocks noGrp="1"/>
          </p:cNvSpPr>
          <p:nvPr>
            <p:ph idx="1"/>
          </p:nvPr>
        </p:nvSpPr>
        <p:spPr>
          <a:xfrm>
            <a:off x="609601" y="730796"/>
            <a:ext cx="10972800" cy="1107996"/>
          </a:xfrm>
        </p:spPr>
        <p:txBody>
          <a:bodyPr/>
          <a:lstStyle/>
          <a:p>
            <a:pPr lvl="0" eaLnBrk="1" fontAlgn="auto" hangingPunct="1">
              <a:spcBef>
                <a:spcPts val="600"/>
              </a:spcBef>
              <a:spcAft>
                <a:spcPts val="0"/>
              </a:spcAft>
              <a:buSzTx/>
              <a:defRPr/>
            </a:pPr>
            <a:r>
              <a:rPr lang="zh-CN" altLang="en-US" dirty="0">
                <a:latin typeface="+mn-lt"/>
                <a:ea typeface="+mn-ea"/>
                <a:cs typeface="+mn-ea"/>
                <a:sym typeface="+mn-lt"/>
              </a:rPr>
              <a:t>成交客户工作区域结构：</a:t>
            </a:r>
            <a:r>
              <a:rPr lang="zh-CN" altLang="en-US" dirty="0">
                <a:solidFill>
                  <a:srgbClr val="C00000"/>
                </a:solidFill>
                <a:latin typeface="+mn-lt"/>
                <a:ea typeface="+mn-ea"/>
                <a:cs typeface="+mn-ea"/>
                <a:sym typeface="+mn-lt"/>
              </a:rPr>
              <a:t>松江本区地缘客占比</a:t>
            </a:r>
            <a:r>
              <a:rPr lang="en-US" altLang="zh-CN" dirty="0">
                <a:solidFill>
                  <a:srgbClr val="C00000"/>
                </a:solidFill>
                <a:latin typeface="+mn-lt"/>
                <a:ea typeface="+mn-ea"/>
                <a:cs typeface="+mn-ea"/>
                <a:sym typeface="+mn-lt"/>
              </a:rPr>
              <a:t>5</a:t>
            </a:r>
            <a:r>
              <a:rPr lang="zh-CN" altLang="en-US" dirty="0">
                <a:solidFill>
                  <a:srgbClr val="C00000"/>
                </a:solidFill>
                <a:latin typeface="+mn-lt"/>
                <a:ea typeface="+mn-ea"/>
                <a:cs typeface="+mn-ea"/>
                <a:sym typeface="+mn-lt"/>
              </a:rPr>
              <a:t>成，集中于松江新城城区、洞泾、泗泾、九亭；上游闵行徐汇等轨交外溢客户占比约</a:t>
            </a:r>
            <a:r>
              <a:rPr lang="en-US" altLang="zh-CN" dirty="0">
                <a:solidFill>
                  <a:srgbClr val="C00000"/>
                </a:solidFill>
                <a:latin typeface="+mn-lt"/>
                <a:ea typeface="+mn-ea"/>
                <a:cs typeface="+mn-ea"/>
                <a:sym typeface="+mn-lt"/>
              </a:rPr>
              <a:t>4</a:t>
            </a:r>
            <a:r>
              <a:rPr lang="zh-CN" altLang="en-US" dirty="0">
                <a:solidFill>
                  <a:srgbClr val="C00000"/>
                </a:solidFill>
                <a:latin typeface="+mn-lt"/>
                <a:ea typeface="+mn-ea"/>
                <a:cs typeface="+mn-ea"/>
                <a:sym typeface="+mn-lt"/>
              </a:rPr>
              <a:t>成，以闵行客最多。</a:t>
            </a:r>
            <a:endParaRPr lang="en-US" altLang="zh-CN" dirty="0">
              <a:solidFill>
                <a:srgbClr val="C00000"/>
              </a:solidFill>
              <a:latin typeface="+mn-lt"/>
              <a:ea typeface="+mn-ea"/>
              <a:cs typeface="+mn-ea"/>
              <a:sym typeface="+mn-lt"/>
            </a:endParaRPr>
          </a:p>
          <a:p>
            <a:pPr lvl="0" eaLnBrk="1" fontAlgn="auto" hangingPunct="1">
              <a:spcBef>
                <a:spcPts val="600"/>
              </a:spcBef>
              <a:spcAft>
                <a:spcPts val="0"/>
              </a:spcAft>
              <a:buSzTx/>
              <a:defRPr/>
            </a:pPr>
            <a:r>
              <a:rPr lang="zh-CN" altLang="en-US" dirty="0">
                <a:latin typeface="+mn-lt"/>
                <a:ea typeface="+mn-ea"/>
                <a:cs typeface="+mn-ea"/>
                <a:sym typeface="+mn-lt"/>
              </a:rPr>
              <a:t>年龄及家庭结构：</a:t>
            </a:r>
            <a:r>
              <a:rPr lang="zh-CN" altLang="en-US" b="0" dirty="0">
                <a:latin typeface="+mn-lt"/>
                <a:ea typeface="+mn-ea"/>
                <a:cs typeface="+mn-ea"/>
                <a:sym typeface="+mn-lt"/>
              </a:rPr>
              <a:t>以</a:t>
            </a:r>
            <a:r>
              <a:rPr lang="en-US" altLang="zh-CN" b="0" dirty="0">
                <a:solidFill>
                  <a:srgbClr val="DB2613"/>
                </a:solidFill>
                <a:latin typeface="+mn-lt"/>
                <a:ea typeface="+mn-ea"/>
                <a:cs typeface="+mn-ea"/>
                <a:sym typeface="+mn-lt"/>
              </a:rPr>
              <a:t>30-45</a:t>
            </a:r>
            <a:r>
              <a:rPr lang="zh-CN" altLang="en-US" b="0" dirty="0">
                <a:solidFill>
                  <a:srgbClr val="DB2613"/>
                </a:solidFill>
                <a:latin typeface="+mn-lt"/>
                <a:ea typeface="+mn-ea"/>
                <a:cs typeface="+mn-ea"/>
                <a:sym typeface="+mn-lt"/>
              </a:rPr>
              <a:t>中青年为主，占比</a:t>
            </a:r>
            <a:r>
              <a:rPr lang="en-US" altLang="zh-CN" b="0" dirty="0">
                <a:solidFill>
                  <a:srgbClr val="DB2613"/>
                </a:solidFill>
                <a:latin typeface="+mn-lt"/>
                <a:ea typeface="+mn-ea"/>
                <a:cs typeface="+mn-ea"/>
                <a:sym typeface="+mn-lt"/>
              </a:rPr>
              <a:t>80%</a:t>
            </a:r>
            <a:r>
              <a:rPr lang="zh-CN" altLang="en-US" b="0" dirty="0">
                <a:latin typeface="+mn-lt"/>
                <a:ea typeface="+mn-ea"/>
                <a:cs typeface="+mn-ea"/>
                <a:sym typeface="+mn-lt"/>
              </a:rPr>
              <a:t>；家庭结构以三口之家为主，占比</a:t>
            </a:r>
            <a:r>
              <a:rPr lang="en-US" altLang="zh-CN" b="0" dirty="0">
                <a:latin typeface="+mn-lt"/>
                <a:ea typeface="+mn-ea"/>
                <a:cs typeface="+mn-ea"/>
                <a:sym typeface="+mn-lt"/>
              </a:rPr>
              <a:t>38%</a:t>
            </a:r>
            <a:r>
              <a:rPr lang="zh-CN" altLang="en-US" b="0" dirty="0">
                <a:latin typeface="+mn-lt"/>
                <a:ea typeface="+mn-ea"/>
                <a:cs typeface="+mn-ea"/>
                <a:sym typeface="+mn-lt"/>
              </a:rPr>
              <a:t>，其次为二胎家庭</a:t>
            </a:r>
            <a:r>
              <a:rPr lang="en-US" altLang="zh-CN" b="0" dirty="0">
                <a:latin typeface="+mn-lt"/>
                <a:ea typeface="+mn-ea"/>
                <a:cs typeface="+mn-ea"/>
                <a:sym typeface="+mn-lt"/>
              </a:rPr>
              <a:t>24%</a:t>
            </a:r>
            <a:r>
              <a:rPr lang="zh-CN" altLang="en-US" b="0" dirty="0">
                <a:latin typeface="+mn-lt"/>
                <a:ea typeface="+mn-ea"/>
                <a:cs typeface="+mn-ea"/>
                <a:sym typeface="+mn-lt"/>
              </a:rPr>
              <a:t>；与老人同住占比</a:t>
            </a:r>
            <a:r>
              <a:rPr lang="en-US" altLang="zh-CN" b="0" dirty="0">
                <a:latin typeface="+mn-lt"/>
                <a:ea typeface="+mn-ea"/>
                <a:cs typeface="+mn-ea"/>
                <a:sym typeface="+mn-lt"/>
              </a:rPr>
              <a:t>18%</a:t>
            </a:r>
            <a:r>
              <a:rPr lang="zh-CN" altLang="en-US" b="0" dirty="0">
                <a:latin typeface="+mn-lt"/>
                <a:ea typeface="+mn-ea"/>
                <a:cs typeface="+mn-ea"/>
                <a:sym typeface="+mn-lt"/>
              </a:rPr>
              <a:t>。</a:t>
            </a:r>
            <a:endParaRPr lang="en-US" altLang="zh-CN" b="0" dirty="0">
              <a:latin typeface="+mn-lt"/>
              <a:ea typeface="+mn-ea"/>
              <a:cs typeface="+mn-ea"/>
              <a:sym typeface="+mn-lt"/>
            </a:endParaRPr>
          </a:p>
          <a:p>
            <a:pPr lvl="0" eaLnBrk="1" fontAlgn="auto" hangingPunct="1">
              <a:spcBef>
                <a:spcPts val="600"/>
              </a:spcBef>
              <a:spcAft>
                <a:spcPts val="0"/>
              </a:spcAft>
              <a:buSzTx/>
              <a:defRPr/>
            </a:pPr>
            <a:r>
              <a:rPr lang="zh-CN" altLang="en-US" dirty="0">
                <a:latin typeface="+mn-lt"/>
                <a:ea typeface="+mn-ea"/>
                <a:cs typeface="+mn-ea"/>
                <a:sym typeface="+mn-lt"/>
              </a:rPr>
              <a:t>置业目的：</a:t>
            </a:r>
            <a:r>
              <a:rPr lang="zh-CN" altLang="en-US" b="0" dirty="0">
                <a:latin typeface="+mn-lt"/>
                <a:ea typeface="+mn-ea"/>
                <a:cs typeface="+mn-ea"/>
                <a:sym typeface="+mn-lt"/>
              </a:rPr>
              <a:t>主要为改善自住，</a:t>
            </a:r>
            <a:r>
              <a:rPr lang="zh-CN" altLang="en-US" b="0" dirty="0">
                <a:solidFill>
                  <a:srgbClr val="C00000"/>
                </a:solidFill>
                <a:latin typeface="+mn-lt"/>
                <a:ea typeface="+mn-ea"/>
                <a:cs typeface="+mn-ea"/>
                <a:sym typeface="+mn-lt"/>
              </a:rPr>
              <a:t>面积与功能改善，占比</a:t>
            </a:r>
            <a:r>
              <a:rPr lang="en-US" altLang="zh-CN" b="0" dirty="0">
                <a:solidFill>
                  <a:srgbClr val="C00000"/>
                </a:solidFill>
                <a:latin typeface="+mn-lt"/>
                <a:ea typeface="+mn-ea"/>
                <a:cs typeface="+mn-ea"/>
                <a:sym typeface="+mn-lt"/>
              </a:rPr>
              <a:t>65%</a:t>
            </a:r>
            <a:r>
              <a:rPr lang="zh-CN" altLang="en-US" b="0" dirty="0">
                <a:latin typeface="+mn-lt"/>
                <a:ea typeface="+mn-ea"/>
                <a:cs typeface="+mn-ea"/>
                <a:sym typeface="+mn-lt"/>
              </a:rPr>
              <a:t>。</a:t>
            </a:r>
            <a:endParaRPr lang="zh-CN" altLang="en-US" dirty="0">
              <a:latin typeface="+mn-lt"/>
              <a:ea typeface="+mn-ea"/>
              <a:cs typeface="+mn-ea"/>
              <a:sym typeface="+mn-lt"/>
            </a:endParaRPr>
          </a:p>
        </p:txBody>
      </p:sp>
      <p:pic>
        <p:nvPicPr>
          <p:cNvPr id="4" name="图片 3">
            <a:extLst>
              <a:ext uri="{FF2B5EF4-FFF2-40B4-BE49-F238E27FC236}">
                <a16:creationId xmlns:a16="http://schemas.microsoft.com/office/drawing/2014/main" id="{D6EC93E5-B2DB-4F47-A0EF-BA4F55B0D31F}"/>
              </a:ext>
            </a:extLst>
          </p:cNvPr>
          <p:cNvPicPr>
            <a:picLocks noChangeAspect="1"/>
          </p:cNvPicPr>
          <p:nvPr/>
        </p:nvPicPr>
        <p:blipFill>
          <a:blip r:embed="rId2"/>
          <a:stretch>
            <a:fillRect/>
          </a:stretch>
        </p:blipFill>
        <p:spPr>
          <a:xfrm>
            <a:off x="447014" y="2383709"/>
            <a:ext cx="8589783" cy="3723468"/>
          </a:xfrm>
          <a:prstGeom prst="rect">
            <a:avLst/>
          </a:prstGeom>
        </p:spPr>
      </p:pic>
      <p:sp>
        <p:nvSpPr>
          <p:cNvPr id="5" name="矩形 4">
            <a:extLst>
              <a:ext uri="{FF2B5EF4-FFF2-40B4-BE49-F238E27FC236}">
                <a16:creationId xmlns:a16="http://schemas.microsoft.com/office/drawing/2014/main" id="{47F631F9-F815-4896-850A-67C0DA6EB97C}"/>
              </a:ext>
            </a:extLst>
          </p:cNvPr>
          <p:cNvSpPr/>
          <p:nvPr/>
        </p:nvSpPr>
        <p:spPr>
          <a:xfrm>
            <a:off x="3570060" y="2004187"/>
            <a:ext cx="2084847" cy="336695"/>
          </a:xfrm>
          <a:prstGeom prst="rect">
            <a:avLst/>
          </a:prstGeom>
        </p:spPr>
        <p:txBody>
          <a:bodyPr wrap="square">
            <a:spAutoFit/>
          </a:bodyPr>
          <a:lstStyle/>
          <a:p>
            <a:pPr marL="0" marR="0" lvl="0" indent="0" algn="ctr" defTabSz="914400" rtl="0" eaLnBrk="1" fontAlgn="auto" latinLnBrk="0" hangingPunct="1">
              <a:lnSpc>
                <a:spcPct val="150000"/>
              </a:lnSpc>
              <a:spcBef>
                <a:spcPts val="60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成交客户工作区域结构</a:t>
            </a:r>
            <a:endParaRPr kumimoji="0" lang="zh-CN" altLang="en-US" sz="1100" b="1" i="0" u="none" strike="noStrike" kern="1200" cap="none" spc="0" normalizeH="0" baseline="0" noProof="0" dirty="0">
              <a:ln>
                <a:noFill/>
              </a:ln>
              <a:solidFill>
                <a:srgbClr val="000000"/>
              </a:solidFill>
              <a:effectLst/>
              <a:uLnTx/>
              <a:uFillTx/>
              <a:cs typeface="+mn-ea"/>
              <a:sym typeface="+mn-lt"/>
            </a:endParaRPr>
          </a:p>
        </p:txBody>
      </p:sp>
      <p:grpSp>
        <p:nvGrpSpPr>
          <p:cNvPr id="6" name="组合 5">
            <a:extLst>
              <a:ext uri="{FF2B5EF4-FFF2-40B4-BE49-F238E27FC236}">
                <a16:creationId xmlns:a16="http://schemas.microsoft.com/office/drawing/2014/main" id="{FBC9B425-1D20-4DAA-A8F7-CDBB9B96ECB2}"/>
              </a:ext>
            </a:extLst>
          </p:cNvPr>
          <p:cNvGrpSpPr/>
          <p:nvPr/>
        </p:nvGrpSpPr>
        <p:grpSpPr>
          <a:xfrm>
            <a:off x="9618040" y="1047940"/>
            <a:ext cx="2084847" cy="5665969"/>
            <a:chOff x="9650139" y="889713"/>
            <a:chExt cx="2084847" cy="5665969"/>
          </a:xfrm>
        </p:grpSpPr>
        <p:pic>
          <p:nvPicPr>
            <p:cNvPr id="7" name="图片 6">
              <a:extLst>
                <a:ext uri="{FF2B5EF4-FFF2-40B4-BE49-F238E27FC236}">
                  <a16:creationId xmlns:a16="http://schemas.microsoft.com/office/drawing/2014/main" id="{89160488-2FB6-4D70-98E1-C9C8C6DCE6BF}"/>
                </a:ext>
              </a:extLst>
            </p:cNvPr>
            <p:cNvPicPr>
              <a:picLocks noChangeAspect="1"/>
            </p:cNvPicPr>
            <p:nvPr/>
          </p:nvPicPr>
          <p:blipFill>
            <a:blip r:embed="rId3"/>
            <a:stretch>
              <a:fillRect/>
            </a:stretch>
          </p:blipFill>
          <p:spPr>
            <a:xfrm>
              <a:off x="9668653" y="1226408"/>
              <a:ext cx="1997410" cy="1805351"/>
            </a:xfrm>
            <a:prstGeom prst="rect">
              <a:avLst/>
            </a:prstGeom>
          </p:spPr>
        </p:pic>
        <p:pic>
          <p:nvPicPr>
            <p:cNvPr id="8" name="图片 7">
              <a:extLst>
                <a:ext uri="{FF2B5EF4-FFF2-40B4-BE49-F238E27FC236}">
                  <a16:creationId xmlns:a16="http://schemas.microsoft.com/office/drawing/2014/main" id="{6F1A7B11-DA98-4282-996E-3673BA91E6E1}"/>
                </a:ext>
              </a:extLst>
            </p:cNvPr>
            <p:cNvPicPr>
              <a:picLocks noChangeAspect="1"/>
            </p:cNvPicPr>
            <p:nvPr/>
          </p:nvPicPr>
          <p:blipFill>
            <a:blip r:embed="rId4"/>
            <a:stretch>
              <a:fillRect/>
            </a:stretch>
          </p:blipFill>
          <p:spPr>
            <a:xfrm>
              <a:off x="9713420" y="3186433"/>
              <a:ext cx="1958286" cy="1496002"/>
            </a:xfrm>
            <a:prstGeom prst="rect">
              <a:avLst/>
            </a:prstGeom>
          </p:spPr>
        </p:pic>
        <p:pic>
          <p:nvPicPr>
            <p:cNvPr id="9" name="图片 8">
              <a:extLst>
                <a:ext uri="{FF2B5EF4-FFF2-40B4-BE49-F238E27FC236}">
                  <a16:creationId xmlns:a16="http://schemas.microsoft.com/office/drawing/2014/main" id="{235DB640-3421-4F1C-A7CA-949FBD92010E}"/>
                </a:ext>
              </a:extLst>
            </p:cNvPr>
            <p:cNvPicPr>
              <a:picLocks noChangeAspect="1"/>
            </p:cNvPicPr>
            <p:nvPr/>
          </p:nvPicPr>
          <p:blipFill>
            <a:blip r:embed="rId5"/>
            <a:stretch>
              <a:fillRect/>
            </a:stretch>
          </p:blipFill>
          <p:spPr>
            <a:xfrm>
              <a:off x="9750986" y="4707501"/>
              <a:ext cx="1958286" cy="1848181"/>
            </a:xfrm>
            <a:prstGeom prst="rect">
              <a:avLst/>
            </a:prstGeom>
          </p:spPr>
        </p:pic>
        <p:sp>
          <p:nvSpPr>
            <p:cNvPr id="10" name="矩形 9">
              <a:extLst>
                <a:ext uri="{FF2B5EF4-FFF2-40B4-BE49-F238E27FC236}">
                  <a16:creationId xmlns:a16="http://schemas.microsoft.com/office/drawing/2014/main" id="{F7C9520B-339E-4A1C-8B70-6084CD8CAC51}"/>
                </a:ext>
              </a:extLst>
            </p:cNvPr>
            <p:cNvSpPr/>
            <p:nvPr/>
          </p:nvSpPr>
          <p:spPr>
            <a:xfrm>
              <a:off x="9650139" y="889713"/>
              <a:ext cx="2084847" cy="336695"/>
            </a:xfrm>
            <a:prstGeom prst="rect">
              <a:avLst/>
            </a:prstGeom>
          </p:spPr>
          <p:txBody>
            <a:bodyPr wrap="square">
              <a:spAutoFit/>
            </a:bodyPr>
            <a:lstStyle/>
            <a:p>
              <a:pPr marL="0" marR="0" lvl="0" indent="0" algn="ctr" defTabSz="914400" rtl="0" eaLnBrk="1" fontAlgn="auto" latinLnBrk="0" hangingPunct="1">
                <a:lnSpc>
                  <a:spcPct val="150000"/>
                </a:lnSpc>
                <a:spcBef>
                  <a:spcPts val="60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cs typeface="+mn-ea"/>
                  <a:sym typeface="+mn-lt"/>
                </a:rPr>
                <a:t>联排成交客户特征</a:t>
              </a:r>
              <a:endParaRPr kumimoji="0" lang="zh-CN" altLang="en-US" sz="1100" b="1" i="0" u="none" strike="noStrike" kern="120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1276875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FC44DC-E3C0-4A75-91DB-F83BBE187767}"/>
              </a:ext>
            </a:extLst>
          </p:cNvPr>
          <p:cNvSpPr>
            <a:spLocks noGrp="1"/>
          </p:cNvSpPr>
          <p:nvPr>
            <p:ph type="title"/>
          </p:nvPr>
        </p:nvSpPr>
        <p:spPr>
          <a:xfrm>
            <a:off x="433054" y="23357"/>
            <a:ext cx="9196137" cy="581304"/>
          </a:xfrm>
        </p:spPr>
        <p:txBody>
          <a:bodyPr/>
          <a:lstStyle/>
          <a:p>
            <a:r>
              <a:rPr lang="en-US" altLang="zh-CN" sz="1600" kern="1200" dirty="0">
                <a:solidFill>
                  <a:srgbClr val="000000"/>
                </a:solidFill>
                <a:latin typeface="+mn-lt"/>
                <a:ea typeface="+mn-ea"/>
                <a:cs typeface="+mn-ea"/>
                <a:sym typeface="+mn-lt"/>
              </a:rPr>
              <a:t>2.7 </a:t>
            </a:r>
            <a:r>
              <a:rPr lang="zh-CN" altLang="en-US" sz="1600" kern="1200" dirty="0">
                <a:solidFill>
                  <a:srgbClr val="000000"/>
                </a:solidFill>
                <a:latin typeface="+mn-lt"/>
                <a:ea typeface="+mn-ea"/>
                <a:cs typeface="+mn-ea"/>
                <a:sym typeface="+mn-lt"/>
              </a:rPr>
              <a:t>分流竞品：</a:t>
            </a:r>
            <a:r>
              <a:rPr lang="zh-CN" altLang="en-US" sz="1600" dirty="0">
                <a:solidFill>
                  <a:srgbClr val="000000"/>
                </a:solidFill>
                <a:latin typeface="+mn-lt"/>
                <a:ea typeface="+mn-ea"/>
                <a:cs typeface="+mn-ea"/>
                <a:sym typeface="+mn-lt"/>
              </a:rPr>
              <a:t>华发海上都荟 </a:t>
            </a:r>
            <a:r>
              <a:rPr lang="en-US" altLang="zh-CN" sz="1600" dirty="0">
                <a:solidFill>
                  <a:srgbClr val="000000"/>
                </a:solidFill>
                <a:latin typeface="+mn-lt"/>
                <a:ea typeface="+mn-ea"/>
                <a:cs typeface="+mn-ea"/>
                <a:sym typeface="+mn-lt"/>
              </a:rPr>
              <a:t>—</a:t>
            </a:r>
            <a:r>
              <a:rPr lang="zh-CN" altLang="en-US" sz="1600" dirty="0">
                <a:solidFill>
                  <a:srgbClr val="000000"/>
                </a:solidFill>
                <a:latin typeface="+mn-lt"/>
                <a:ea typeface="+mn-ea"/>
                <a:cs typeface="+mn-ea"/>
                <a:sym typeface="+mn-lt"/>
              </a:rPr>
              <a:t>双地铁轨交大盘项目，产品定位刚需，依赖拉高毛坯低密度产品定价，做低高层售价保障项目全盘流速，低密产品整体去化不佳</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11090E06-B670-4DF1-8EC2-284A36D5CAAE}"/>
              </a:ext>
            </a:extLst>
          </p:cNvPr>
          <p:cNvSpPr>
            <a:spLocks noGrp="1"/>
          </p:cNvSpPr>
          <p:nvPr>
            <p:ph idx="1"/>
          </p:nvPr>
        </p:nvSpPr>
        <p:spPr>
          <a:xfrm>
            <a:off x="609601" y="730796"/>
            <a:ext cx="10972800" cy="1686167"/>
          </a:xfrm>
        </p:spPr>
        <p:txBody>
          <a:bodyPr/>
          <a:lstStyle/>
          <a:p>
            <a:pPr>
              <a:lnSpc>
                <a:spcPct val="120000"/>
              </a:lnSpc>
              <a:spcBef>
                <a:spcPts val="600"/>
              </a:spcBef>
            </a:pPr>
            <a:r>
              <a:rPr lang="zh-CN" altLang="en-US" dirty="0">
                <a:latin typeface="+mn-lt"/>
                <a:ea typeface="+mn-ea"/>
                <a:cs typeface="+mn-ea"/>
                <a:sym typeface="+mn-lt"/>
              </a:rPr>
              <a:t>位于洞泾板块，</a:t>
            </a:r>
            <a:r>
              <a:rPr lang="zh-CN" altLang="en-US" dirty="0">
                <a:solidFill>
                  <a:srgbClr val="C00000"/>
                </a:solidFill>
                <a:latin typeface="+mn-lt"/>
                <a:ea typeface="+mn-ea"/>
                <a:cs typeface="+mn-ea"/>
                <a:sym typeface="+mn-lt"/>
              </a:rPr>
              <a:t>距离</a:t>
            </a:r>
            <a:r>
              <a:rPr lang="en-US" altLang="zh-CN" dirty="0">
                <a:solidFill>
                  <a:srgbClr val="C00000"/>
                </a:solidFill>
                <a:latin typeface="+mn-lt"/>
                <a:ea typeface="+mn-ea"/>
                <a:cs typeface="+mn-ea"/>
                <a:sym typeface="+mn-lt"/>
              </a:rPr>
              <a:t>9</a:t>
            </a:r>
            <a:r>
              <a:rPr lang="zh-CN" altLang="en-US" dirty="0">
                <a:solidFill>
                  <a:srgbClr val="C00000"/>
                </a:solidFill>
                <a:latin typeface="+mn-lt"/>
                <a:ea typeface="+mn-ea"/>
                <a:cs typeface="+mn-ea"/>
                <a:sym typeface="+mn-lt"/>
              </a:rPr>
              <a:t>号线、</a:t>
            </a:r>
            <a:r>
              <a:rPr lang="en-US" altLang="zh-CN" dirty="0">
                <a:solidFill>
                  <a:srgbClr val="C00000"/>
                </a:solidFill>
                <a:latin typeface="+mn-lt"/>
                <a:ea typeface="+mn-ea"/>
                <a:cs typeface="+mn-ea"/>
                <a:sym typeface="+mn-lt"/>
              </a:rPr>
              <a:t>12</a:t>
            </a:r>
            <a:r>
              <a:rPr lang="zh-CN" altLang="en-US" dirty="0">
                <a:solidFill>
                  <a:srgbClr val="C00000"/>
                </a:solidFill>
                <a:latin typeface="+mn-lt"/>
                <a:ea typeface="+mn-ea"/>
                <a:cs typeface="+mn-ea"/>
                <a:sym typeface="+mn-lt"/>
              </a:rPr>
              <a:t>号线交汇处洞泾站</a:t>
            </a:r>
            <a:r>
              <a:rPr lang="en-US" altLang="zh-CN" dirty="0">
                <a:solidFill>
                  <a:srgbClr val="C00000"/>
                </a:solidFill>
                <a:latin typeface="+mn-lt"/>
                <a:ea typeface="+mn-ea"/>
                <a:cs typeface="+mn-ea"/>
                <a:sym typeface="+mn-lt"/>
              </a:rPr>
              <a:t>400</a:t>
            </a:r>
            <a:r>
              <a:rPr lang="zh-CN" altLang="en-US" dirty="0">
                <a:solidFill>
                  <a:srgbClr val="C00000"/>
                </a:solidFill>
                <a:latin typeface="+mn-lt"/>
                <a:ea typeface="+mn-ea"/>
                <a:cs typeface="+mn-ea"/>
                <a:sym typeface="+mn-lt"/>
              </a:rPr>
              <a:t>米，典型轨交大盘</a:t>
            </a:r>
            <a:r>
              <a:rPr lang="zh-CN" altLang="en-US" dirty="0">
                <a:latin typeface="+mn-lt"/>
                <a:ea typeface="+mn-ea"/>
                <a:cs typeface="+mn-ea"/>
                <a:sym typeface="+mn-lt"/>
              </a:rPr>
              <a:t>。项目于</a:t>
            </a:r>
            <a:r>
              <a:rPr lang="en-US" altLang="zh-CN" dirty="0">
                <a:latin typeface="+mn-lt"/>
                <a:ea typeface="+mn-ea"/>
                <a:cs typeface="+mn-ea"/>
                <a:sym typeface="+mn-lt"/>
              </a:rPr>
              <a:t>2023</a:t>
            </a:r>
            <a:r>
              <a:rPr lang="zh-CN" altLang="en-US" dirty="0">
                <a:latin typeface="+mn-lt"/>
                <a:ea typeface="+mn-ea"/>
                <a:cs typeface="+mn-ea"/>
                <a:sym typeface="+mn-lt"/>
              </a:rPr>
              <a:t>年</a:t>
            </a:r>
            <a:r>
              <a:rPr lang="en-US" altLang="zh-CN" dirty="0">
                <a:latin typeface="+mn-lt"/>
                <a:ea typeface="+mn-ea"/>
                <a:cs typeface="+mn-ea"/>
                <a:sym typeface="+mn-lt"/>
              </a:rPr>
              <a:t>7</a:t>
            </a:r>
            <a:r>
              <a:rPr lang="zh-CN" altLang="en-US" dirty="0">
                <a:latin typeface="+mn-lt"/>
                <a:ea typeface="+mn-ea"/>
                <a:cs typeface="+mn-ea"/>
                <a:sym typeface="+mn-lt"/>
              </a:rPr>
              <a:t>月</a:t>
            </a:r>
            <a:r>
              <a:rPr lang="en-US" altLang="zh-CN" dirty="0">
                <a:latin typeface="+mn-lt"/>
                <a:ea typeface="+mn-ea"/>
                <a:cs typeface="+mn-ea"/>
                <a:sym typeface="+mn-lt"/>
              </a:rPr>
              <a:t>11</a:t>
            </a:r>
            <a:r>
              <a:rPr lang="zh-CN" altLang="en-US" dirty="0">
                <a:latin typeface="+mn-lt"/>
                <a:ea typeface="+mn-ea"/>
                <a:cs typeface="+mn-ea"/>
                <a:sym typeface="+mn-lt"/>
              </a:rPr>
              <a:t>日土拍（共计</a:t>
            </a:r>
            <a:r>
              <a:rPr lang="en-US" altLang="zh-CN" dirty="0">
                <a:latin typeface="+mn-lt"/>
                <a:ea typeface="+mn-ea"/>
                <a:cs typeface="+mn-ea"/>
                <a:sym typeface="+mn-lt"/>
              </a:rPr>
              <a:t>3</a:t>
            </a:r>
            <a:r>
              <a:rPr lang="zh-CN" altLang="en-US" dirty="0">
                <a:latin typeface="+mn-lt"/>
                <a:ea typeface="+mn-ea"/>
                <a:cs typeface="+mn-ea"/>
                <a:sym typeface="+mn-lt"/>
              </a:rPr>
              <a:t>块地），容积率</a:t>
            </a:r>
            <a:r>
              <a:rPr lang="en-US" altLang="zh-CN" dirty="0">
                <a:latin typeface="+mn-lt"/>
                <a:ea typeface="+mn-ea"/>
                <a:cs typeface="+mn-ea"/>
                <a:sym typeface="+mn-lt"/>
              </a:rPr>
              <a:t>2.1</a:t>
            </a:r>
            <a:r>
              <a:rPr lang="zh-CN" altLang="en-US" dirty="0">
                <a:latin typeface="+mn-lt"/>
                <a:ea typeface="+mn-ea"/>
                <a:cs typeface="+mn-ea"/>
                <a:sym typeface="+mn-lt"/>
              </a:rPr>
              <a:t>，计容面积万</a:t>
            </a:r>
            <a:r>
              <a:rPr lang="en-US" altLang="zh-CN" dirty="0">
                <a:latin typeface="+mn-lt"/>
                <a:ea typeface="+mn-ea"/>
                <a:cs typeface="+mn-ea"/>
                <a:sym typeface="+mn-lt"/>
              </a:rPr>
              <a:t>27.3</a:t>
            </a:r>
            <a:r>
              <a:rPr lang="zh-CN" altLang="en-US" dirty="0">
                <a:latin typeface="+mn-lt"/>
                <a:ea typeface="+mn-ea"/>
                <a:cs typeface="+mn-ea"/>
                <a:sym typeface="+mn-lt"/>
              </a:rPr>
              <a:t>万方，总住宅约</a:t>
            </a:r>
            <a:r>
              <a:rPr lang="en-US" altLang="zh-CN" dirty="0">
                <a:latin typeface="+mn-lt"/>
                <a:ea typeface="+mn-ea"/>
                <a:cs typeface="+mn-ea"/>
                <a:sym typeface="+mn-lt"/>
              </a:rPr>
              <a:t>2700</a:t>
            </a:r>
            <a:r>
              <a:rPr lang="zh-CN" altLang="en-US" dirty="0">
                <a:latin typeface="+mn-lt"/>
                <a:ea typeface="+mn-ea"/>
                <a:cs typeface="+mn-ea"/>
                <a:sym typeface="+mn-lt"/>
              </a:rPr>
              <a:t>套。配置下沉式会所、室内泳池及健身房。</a:t>
            </a:r>
            <a:r>
              <a:rPr lang="en-US" altLang="zh-CN" dirty="0">
                <a:solidFill>
                  <a:srgbClr val="C00000"/>
                </a:solidFill>
                <a:latin typeface="+mn-lt"/>
                <a:ea typeface="+mn-ea"/>
                <a:cs typeface="+mn-ea"/>
                <a:sym typeface="+mn-lt"/>
              </a:rPr>
              <a:t>24</a:t>
            </a:r>
            <a:r>
              <a:rPr lang="zh-CN" altLang="en-US" dirty="0">
                <a:solidFill>
                  <a:srgbClr val="C00000"/>
                </a:solidFill>
                <a:latin typeface="+mn-lt"/>
                <a:ea typeface="+mn-ea"/>
                <a:cs typeface="+mn-ea"/>
                <a:sym typeface="+mn-lt"/>
              </a:rPr>
              <a:t>年</a:t>
            </a:r>
            <a:r>
              <a:rPr lang="en-US" altLang="zh-CN" dirty="0">
                <a:solidFill>
                  <a:srgbClr val="C00000"/>
                </a:solidFill>
                <a:latin typeface="+mn-lt"/>
                <a:ea typeface="+mn-ea"/>
                <a:cs typeface="+mn-ea"/>
                <a:sym typeface="+mn-lt"/>
              </a:rPr>
              <a:t>3</a:t>
            </a:r>
            <a:r>
              <a:rPr lang="zh-CN" altLang="en-US" dirty="0">
                <a:solidFill>
                  <a:srgbClr val="C00000"/>
                </a:solidFill>
                <a:latin typeface="+mn-lt"/>
                <a:ea typeface="+mn-ea"/>
                <a:cs typeface="+mn-ea"/>
                <a:sym typeface="+mn-lt"/>
              </a:rPr>
              <a:t>月开售楼处，</a:t>
            </a:r>
            <a:r>
              <a:rPr lang="en-US" altLang="zh-CN" dirty="0">
                <a:solidFill>
                  <a:srgbClr val="C00000"/>
                </a:solidFill>
                <a:latin typeface="+mn-lt"/>
                <a:ea typeface="+mn-ea"/>
                <a:cs typeface="+mn-ea"/>
                <a:sym typeface="+mn-lt"/>
              </a:rPr>
              <a:t>4</a:t>
            </a:r>
            <a:r>
              <a:rPr lang="zh-CN" altLang="en-US" dirty="0">
                <a:solidFill>
                  <a:srgbClr val="C00000"/>
                </a:solidFill>
                <a:latin typeface="+mn-lt"/>
                <a:ea typeface="+mn-ea"/>
                <a:cs typeface="+mn-ea"/>
                <a:sym typeface="+mn-lt"/>
              </a:rPr>
              <a:t>月首开，至今销售</a:t>
            </a:r>
            <a:r>
              <a:rPr lang="en-US" altLang="zh-CN" dirty="0">
                <a:solidFill>
                  <a:srgbClr val="C00000"/>
                </a:solidFill>
                <a:latin typeface="+mn-lt"/>
                <a:ea typeface="+mn-ea"/>
                <a:cs typeface="+mn-ea"/>
                <a:sym typeface="+mn-lt"/>
              </a:rPr>
              <a:t>20</a:t>
            </a:r>
            <a:r>
              <a:rPr lang="zh-CN" altLang="en-US" dirty="0">
                <a:solidFill>
                  <a:srgbClr val="C00000"/>
                </a:solidFill>
                <a:latin typeface="+mn-lt"/>
                <a:ea typeface="+mn-ea"/>
                <a:cs typeface="+mn-ea"/>
                <a:sym typeface="+mn-lt"/>
              </a:rPr>
              <a:t>个月，整盘流速</a:t>
            </a:r>
            <a:r>
              <a:rPr lang="en-US" altLang="zh-CN" dirty="0">
                <a:solidFill>
                  <a:srgbClr val="C00000"/>
                </a:solidFill>
                <a:latin typeface="+mn-lt"/>
                <a:ea typeface="+mn-ea"/>
                <a:cs typeface="+mn-ea"/>
                <a:sym typeface="+mn-lt"/>
              </a:rPr>
              <a:t>42</a:t>
            </a:r>
            <a:r>
              <a:rPr lang="zh-CN" altLang="en-US" dirty="0">
                <a:solidFill>
                  <a:srgbClr val="C00000"/>
                </a:solidFill>
                <a:latin typeface="+mn-lt"/>
                <a:ea typeface="+mn-ea"/>
                <a:cs typeface="+mn-ea"/>
                <a:sym typeface="+mn-lt"/>
              </a:rPr>
              <a:t>套</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月，近一年整盘流速</a:t>
            </a:r>
            <a:r>
              <a:rPr lang="en-US" altLang="zh-CN" dirty="0">
                <a:solidFill>
                  <a:srgbClr val="C00000"/>
                </a:solidFill>
                <a:latin typeface="+mn-lt"/>
                <a:ea typeface="+mn-ea"/>
                <a:cs typeface="+mn-ea"/>
                <a:sym typeface="+mn-lt"/>
              </a:rPr>
              <a:t>40</a:t>
            </a:r>
            <a:r>
              <a:rPr lang="zh-CN" altLang="en-US" dirty="0">
                <a:solidFill>
                  <a:srgbClr val="C00000"/>
                </a:solidFill>
                <a:latin typeface="+mn-lt"/>
                <a:ea typeface="+mn-ea"/>
                <a:cs typeface="+mn-ea"/>
                <a:sym typeface="+mn-lt"/>
              </a:rPr>
              <a:t>套</a:t>
            </a:r>
            <a:r>
              <a:rPr lang="en-US" altLang="zh-CN" dirty="0">
                <a:solidFill>
                  <a:srgbClr val="C00000"/>
                </a:solidFill>
                <a:latin typeface="+mn-lt"/>
                <a:ea typeface="+mn-ea"/>
                <a:cs typeface="+mn-ea"/>
                <a:sym typeface="+mn-lt"/>
              </a:rPr>
              <a:t>/</a:t>
            </a:r>
            <a:r>
              <a:rPr lang="zh-CN" altLang="en-US" dirty="0">
                <a:solidFill>
                  <a:srgbClr val="C00000"/>
                </a:solidFill>
                <a:latin typeface="+mn-lt"/>
                <a:ea typeface="+mn-ea"/>
                <a:cs typeface="+mn-ea"/>
                <a:sym typeface="+mn-lt"/>
              </a:rPr>
              <a:t>月，</a:t>
            </a:r>
            <a:r>
              <a:rPr lang="zh-CN" altLang="en-US" dirty="0">
                <a:solidFill>
                  <a:srgbClr val="00B050"/>
                </a:solidFill>
                <a:latin typeface="+mn-lt"/>
                <a:ea typeface="+mn-ea"/>
                <a:cs typeface="+mn-ea"/>
                <a:sym typeface="+mn-lt"/>
              </a:rPr>
              <a:t>现阶段全盘</a:t>
            </a:r>
            <a:r>
              <a:rPr lang="en-US" altLang="zh-CN" dirty="0">
                <a:solidFill>
                  <a:srgbClr val="00B050"/>
                </a:solidFill>
                <a:latin typeface="+mn-lt"/>
                <a:ea typeface="+mn-ea"/>
                <a:cs typeface="+mn-ea"/>
                <a:sym typeface="+mn-lt"/>
              </a:rPr>
              <a:t>95</a:t>
            </a:r>
            <a:r>
              <a:rPr lang="zh-CN" altLang="en-US" dirty="0">
                <a:solidFill>
                  <a:srgbClr val="00B050"/>
                </a:solidFill>
                <a:latin typeface="+mn-lt"/>
                <a:ea typeface="+mn-ea"/>
                <a:cs typeface="+mn-ea"/>
                <a:sym typeface="+mn-lt"/>
              </a:rPr>
              <a:t>折扣</a:t>
            </a:r>
            <a:r>
              <a:rPr lang="en-US" altLang="zh-CN" dirty="0">
                <a:solidFill>
                  <a:srgbClr val="00B050"/>
                </a:solidFill>
                <a:latin typeface="+mn-lt"/>
                <a:ea typeface="+mn-ea"/>
                <a:cs typeface="+mn-ea"/>
                <a:sym typeface="+mn-lt"/>
              </a:rPr>
              <a:t>+</a:t>
            </a:r>
            <a:r>
              <a:rPr lang="zh-CN" altLang="en-US" dirty="0">
                <a:solidFill>
                  <a:srgbClr val="00B050"/>
                </a:solidFill>
                <a:latin typeface="+mn-lt"/>
                <a:ea typeface="+mn-ea"/>
                <a:cs typeface="+mn-ea"/>
                <a:sym typeface="+mn-lt"/>
              </a:rPr>
              <a:t>返现（部分叠拼</a:t>
            </a:r>
            <a:r>
              <a:rPr lang="en-US" altLang="zh-CN" dirty="0">
                <a:solidFill>
                  <a:srgbClr val="00B050"/>
                </a:solidFill>
                <a:latin typeface="+mn-lt"/>
                <a:ea typeface="+mn-ea"/>
                <a:cs typeface="+mn-ea"/>
                <a:sym typeface="+mn-lt"/>
              </a:rPr>
              <a:t>70</a:t>
            </a:r>
            <a:r>
              <a:rPr lang="zh-CN" altLang="en-US" dirty="0">
                <a:solidFill>
                  <a:srgbClr val="00B050"/>
                </a:solidFill>
                <a:latin typeface="+mn-lt"/>
                <a:ea typeface="+mn-ea"/>
                <a:cs typeface="+mn-ea"/>
                <a:sym typeface="+mn-lt"/>
              </a:rPr>
              <a:t>万）</a:t>
            </a:r>
            <a:r>
              <a:rPr lang="en-US" altLang="zh-CN" dirty="0">
                <a:solidFill>
                  <a:srgbClr val="00B050"/>
                </a:solidFill>
                <a:latin typeface="+mn-lt"/>
                <a:ea typeface="+mn-ea"/>
                <a:cs typeface="+mn-ea"/>
                <a:sym typeface="+mn-lt"/>
              </a:rPr>
              <a:t>+</a:t>
            </a:r>
            <a:r>
              <a:rPr lang="zh-CN" altLang="en-US" dirty="0">
                <a:solidFill>
                  <a:srgbClr val="00B050"/>
                </a:solidFill>
                <a:latin typeface="+mn-lt"/>
                <a:ea typeface="+mn-ea"/>
                <a:cs typeface="+mn-ea"/>
                <a:sym typeface="+mn-lt"/>
              </a:rPr>
              <a:t>渠道链家</a:t>
            </a:r>
            <a:r>
              <a:rPr lang="en-US" altLang="zh-CN" dirty="0">
                <a:solidFill>
                  <a:srgbClr val="00B050"/>
                </a:solidFill>
                <a:latin typeface="+mn-lt"/>
                <a:ea typeface="+mn-ea"/>
                <a:cs typeface="+mn-ea"/>
                <a:sym typeface="+mn-lt"/>
              </a:rPr>
              <a:t>13</a:t>
            </a:r>
            <a:r>
              <a:rPr lang="zh-CN" altLang="en-US" dirty="0">
                <a:solidFill>
                  <a:srgbClr val="00B050"/>
                </a:solidFill>
                <a:latin typeface="+mn-lt"/>
                <a:ea typeface="+mn-ea"/>
                <a:cs typeface="+mn-ea"/>
                <a:sym typeface="+mn-lt"/>
              </a:rPr>
              <a:t>万</a:t>
            </a:r>
            <a:r>
              <a:rPr lang="en-US" altLang="zh-CN" dirty="0">
                <a:solidFill>
                  <a:srgbClr val="00B050"/>
                </a:solidFill>
                <a:latin typeface="+mn-lt"/>
                <a:ea typeface="+mn-ea"/>
                <a:cs typeface="+mn-ea"/>
                <a:sym typeface="+mn-lt"/>
              </a:rPr>
              <a:t>/</a:t>
            </a:r>
            <a:r>
              <a:rPr lang="zh-CN" altLang="en-US" dirty="0">
                <a:solidFill>
                  <a:srgbClr val="00B050"/>
                </a:solidFill>
                <a:latin typeface="+mn-lt"/>
                <a:ea typeface="+mn-ea"/>
                <a:cs typeface="+mn-ea"/>
                <a:sym typeface="+mn-lt"/>
              </a:rPr>
              <a:t>套</a:t>
            </a:r>
            <a:r>
              <a:rPr lang="en-US" altLang="zh-CN" dirty="0">
                <a:solidFill>
                  <a:srgbClr val="00B050"/>
                </a:solidFill>
                <a:latin typeface="+mn-lt"/>
                <a:ea typeface="+mn-ea"/>
                <a:cs typeface="+mn-ea"/>
                <a:sym typeface="+mn-lt"/>
              </a:rPr>
              <a:t>+3</a:t>
            </a:r>
            <a:r>
              <a:rPr lang="zh-CN" altLang="en-US" dirty="0">
                <a:solidFill>
                  <a:srgbClr val="00B050"/>
                </a:solidFill>
                <a:latin typeface="+mn-lt"/>
                <a:ea typeface="+mn-ea"/>
                <a:cs typeface="+mn-ea"/>
                <a:sym typeface="+mn-lt"/>
              </a:rPr>
              <a:t>万车位券</a:t>
            </a:r>
            <a:r>
              <a:rPr lang="en-US" altLang="zh-CN" dirty="0">
                <a:solidFill>
                  <a:srgbClr val="00B050"/>
                </a:solidFill>
                <a:latin typeface="+mn-lt"/>
                <a:ea typeface="+mn-ea"/>
                <a:cs typeface="+mn-ea"/>
                <a:sym typeface="+mn-lt"/>
              </a:rPr>
              <a:t>+</a:t>
            </a:r>
            <a:r>
              <a:rPr lang="zh-CN" altLang="en-US" dirty="0">
                <a:solidFill>
                  <a:srgbClr val="00B050"/>
                </a:solidFill>
                <a:latin typeface="+mn-lt"/>
                <a:ea typeface="+mn-ea"/>
                <a:cs typeface="+mn-ea"/>
                <a:sym typeface="+mn-lt"/>
              </a:rPr>
              <a:t>免</a:t>
            </a:r>
            <a:r>
              <a:rPr lang="en-US" altLang="zh-CN" dirty="0">
                <a:solidFill>
                  <a:srgbClr val="00B050"/>
                </a:solidFill>
                <a:latin typeface="+mn-lt"/>
                <a:ea typeface="+mn-ea"/>
                <a:cs typeface="+mn-ea"/>
                <a:sym typeface="+mn-lt"/>
              </a:rPr>
              <a:t>1</a:t>
            </a:r>
            <a:r>
              <a:rPr lang="zh-CN" altLang="en-US" dirty="0">
                <a:solidFill>
                  <a:srgbClr val="00B050"/>
                </a:solidFill>
                <a:latin typeface="+mn-lt"/>
                <a:ea typeface="+mn-ea"/>
                <a:cs typeface="+mn-ea"/>
                <a:sym typeface="+mn-lt"/>
              </a:rPr>
              <a:t>年物业费</a:t>
            </a:r>
            <a:r>
              <a:rPr lang="en-US" altLang="zh-CN" dirty="0">
                <a:solidFill>
                  <a:srgbClr val="00B050"/>
                </a:solidFill>
                <a:latin typeface="+mn-lt"/>
                <a:ea typeface="+mn-ea"/>
                <a:cs typeface="+mn-ea"/>
                <a:sym typeface="+mn-lt"/>
              </a:rPr>
              <a:t>+1.5</a:t>
            </a:r>
            <a:r>
              <a:rPr lang="zh-CN" altLang="en-US" dirty="0">
                <a:solidFill>
                  <a:srgbClr val="00B050"/>
                </a:solidFill>
                <a:latin typeface="+mn-lt"/>
                <a:ea typeface="+mn-ea"/>
                <a:cs typeface="+mn-ea"/>
                <a:sym typeface="+mn-lt"/>
              </a:rPr>
              <a:t>万家电</a:t>
            </a:r>
            <a:endParaRPr lang="en-US" altLang="zh-CN" dirty="0">
              <a:solidFill>
                <a:srgbClr val="00B050"/>
              </a:solidFill>
              <a:latin typeface="+mn-lt"/>
              <a:ea typeface="+mn-ea"/>
              <a:cs typeface="+mn-ea"/>
              <a:sym typeface="+mn-lt"/>
            </a:endParaRPr>
          </a:p>
          <a:p>
            <a:pPr>
              <a:lnSpc>
                <a:spcPct val="120000"/>
              </a:lnSpc>
              <a:spcBef>
                <a:spcPts val="600"/>
              </a:spcBef>
            </a:pPr>
            <a:r>
              <a:rPr lang="zh-CN" altLang="en-US" dirty="0">
                <a:solidFill>
                  <a:srgbClr val="C00000"/>
                </a:solidFill>
                <a:latin typeface="+mn-lt"/>
                <a:ea typeface="+mn-ea"/>
                <a:cs typeface="+mn-ea"/>
                <a:sym typeface="+mn-lt"/>
              </a:rPr>
              <a:t>整盘定位刚需刚改，户型面积较小，</a:t>
            </a:r>
            <a:r>
              <a:rPr lang="zh-CN" altLang="en-US" dirty="0">
                <a:latin typeface="+mn-lt"/>
                <a:ea typeface="+mn-ea"/>
                <a:cs typeface="+mn-ea"/>
                <a:sym typeface="+mn-lt"/>
              </a:rPr>
              <a:t>产品为高层</a:t>
            </a:r>
            <a:r>
              <a:rPr lang="en-US" altLang="zh-CN" dirty="0">
                <a:latin typeface="+mn-lt"/>
                <a:ea typeface="+mn-ea"/>
                <a:cs typeface="+mn-ea"/>
                <a:sym typeface="+mn-lt"/>
              </a:rPr>
              <a:t>91-101</a:t>
            </a:r>
            <a:r>
              <a:rPr lang="zh-CN" altLang="en-US" dirty="0">
                <a:latin typeface="+mn-lt"/>
                <a:ea typeface="+mn-ea"/>
                <a:cs typeface="+mn-ea"/>
                <a:sym typeface="+mn-lt"/>
              </a:rPr>
              <a:t>平三房，</a:t>
            </a:r>
            <a:r>
              <a:rPr lang="en-US" altLang="zh-CN" dirty="0">
                <a:latin typeface="+mn-lt"/>
                <a:ea typeface="+mn-ea"/>
                <a:cs typeface="+mn-ea"/>
                <a:sym typeface="+mn-lt"/>
              </a:rPr>
              <a:t>6F</a:t>
            </a:r>
            <a:r>
              <a:rPr lang="zh-CN" altLang="en-US" dirty="0">
                <a:latin typeface="+mn-lt"/>
                <a:ea typeface="+mn-ea"/>
                <a:cs typeface="+mn-ea"/>
                <a:sym typeface="+mn-lt"/>
              </a:rPr>
              <a:t>叠加</a:t>
            </a:r>
            <a:r>
              <a:rPr lang="en-US" altLang="zh-CN" dirty="0">
                <a:latin typeface="+mn-lt"/>
                <a:ea typeface="+mn-ea"/>
                <a:cs typeface="+mn-ea"/>
                <a:sym typeface="+mn-lt"/>
              </a:rPr>
              <a:t>90/116/122</a:t>
            </a:r>
            <a:r>
              <a:rPr lang="zh-CN" altLang="en-US" dirty="0">
                <a:latin typeface="+mn-lt"/>
                <a:ea typeface="+mn-ea"/>
                <a:cs typeface="+mn-ea"/>
                <a:sym typeface="+mn-lt"/>
              </a:rPr>
              <a:t>平，</a:t>
            </a:r>
            <a:r>
              <a:rPr lang="en-US" altLang="zh-CN" dirty="0">
                <a:latin typeface="+mn-lt"/>
                <a:ea typeface="+mn-ea"/>
                <a:cs typeface="+mn-ea"/>
                <a:sym typeface="+mn-lt"/>
              </a:rPr>
              <a:t>4F</a:t>
            </a:r>
            <a:r>
              <a:rPr lang="zh-CN" altLang="en-US" dirty="0">
                <a:latin typeface="+mn-lt"/>
                <a:ea typeface="+mn-ea"/>
                <a:cs typeface="+mn-ea"/>
                <a:sym typeface="+mn-lt"/>
              </a:rPr>
              <a:t>叠加</a:t>
            </a:r>
            <a:r>
              <a:rPr lang="en-US" altLang="zh-CN" dirty="0">
                <a:latin typeface="+mn-lt"/>
                <a:ea typeface="+mn-ea"/>
                <a:cs typeface="+mn-ea"/>
                <a:sym typeface="+mn-lt"/>
              </a:rPr>
              <a:t>124/136</a:t>
            </a:r>
            <a:r>
              <a:rPr lang="zh-CN" altLang="en-US" dirty="0">
                <a:latin typeface="+mn-lt"/>
                <a:ea typeface="+mn-ea"/>
                <a:cs typeface="+mn-ea"/>
                <a:sym typeface="+mn-lt"/>
              </a:rPr>
              <a:t>平。高层均价</a:t>
            </a:r>
            <a:r>
              <a:rPr lang="en-US" altLang="zh-CN" dirty="0">
                <a:latin typeface="+mn-lt"/>
                <a:ea typeface="+mn-ea"/>
                <a:cs typeface="+mn-ea"/>
                <a:sym typeface="+mn-lt"/>
              </a:rPr>
              <a:t>4.54</a:t>
            </a:r>
            <a:r>
              <a:rPr lang="zh-CN" altLang="en-US" dirty="0">
                <a:latin typeface="+mn-lt"/>
                <a:ea typeface="+mn-ea"/>
                <a:cs typeface="+mn-ea"/>
                <a:sym typeface="+mn-lt"/>
              </a:rPr>
              <a:t>万元</a:t>
            </a:r>
            <a:r>
              <a:rPr lang="en-US" altLang="zh-CN" dirty="0">
                <a:latin typeface="+mn-lt"/>
                <a:ea typeface="+mn-ea"/>
                <a:cs typeface="+mn-ea"/>
                <a:sym typeface="+mn-lt"/>
              </a:rPr>
              <a:t>/</a:t>
            </a:r>
            <a:r>
              <a:rPr lang="zh-CN" altLang="en-US" dirty="0">
                <a:latin typeface="+mn-lt"/>
                <a:ea typeface="+mn-ea"/>
                <a:cs typeface="+mn-ea"/>
                <a:sym typeface="+mn-lt"/>
              </a:rPr>
              <a:t>平，叠加均价</a:t>
            </a:r>
            <a:r>
              <a:rPr lang="en-US" altLang="zh-CN" dirty="0">
                <a:latin typeface="+mn-lt"/>
                <a:ea typeface="+mn-ea"/>
                <a:cs typeface="+mn-ea"/>
                <a:sym typeface="+mn-lt"/>
              </a:rPr>
              <a:t>5.94</a:t>
            </a:r>
            <a:r>
              <a:rPr lang="zh-CN" altLang="en-US" dirty="0">
                <a:latin typeface="+mn-lt"/>
                <a:ea typeface="+mn-ea"/>
                <a:cs typeface="+mn-ea"/>
                <a:sym typeface="+mn-lt"/>
              </a:rPr>
              <a:t>万元</a:t>
            </a:r>
            <a:r>
              <a:rPr lang="en-US" altLang="zh-CN" dirty="0">
                <a:latin typeface="+mn-lt"/>
                <a:ea typeface="+mn-ea"/>
                <a:cs typeface="+mn-ea"/>
                <a:sym typeface="+mn-lt"/>
              </a:rPr>
              <a:t>/</a:t>
            </a:r>
            <a:r>
              <a:rPr lang="zh-CN" altLang="en-US" dirty="0">
                <a:latin typeface="+mn-lt"/>
                <a:ea typeface="+mn-ea"/>
                <a:cs typeface="+mn-ea"/>
                <a:sym typeface="+mn-lt"/>
              </a:rPr>
              <a:t>平；分产品去化速度看，</a:t>
            </a:r>
            <a:r>
              <a:rPr lang="zh-CN" altLang="en-US" dirty="0">
                <a:solidFill>
                  <a:srgbClr val="C00000"/>
                </a:solidFill>
                <a:latin typeface="+mn-lt"/>
                <a:ea typeface="+mn-ea"/>
                <a:cs typeface="+mn-ea"/>
                <a:sym typeface="+mn-lt"/>
              </a:rPr>
              <a:t>高层</a:t>
            </a:r>
            <a:r>
              <a:rPr lang="en-US" altLang="zh-CN" dirty="0">
                <a:solidFill>
                  <a:srgbClr val="C00000"/>
                </a:solidFill>
                <a:latin typeface="+mn-lt"/>
                <a:ea typeface="+mn-ea"/>
                <a:cs typeface="+mn-ea"/>
                <a:sym typeface="+mn-lt"/>
              </a:rPr>
              <a:t>101</a:t>
            </a:r>
            <a:r>
              <a:rPr lang="zh-CN" altLang="en-US" dirty="0">
                <a:solidFill>
                  <a:srgbClr val="C00000"/>
                </a:solidFill>
                <a:latin typeface="+mn-lt"/>
                <a:ea typeface="+mn-ea"/>
                <a:cs typeface="+mn-ea"/>
                <a:sym typeface="+mn-lt"/>
              </a:rPr>
              <a:t>平（主流刚需）</a:t>
            </a:r>
            <a:r>
              <a:rPr lang="en-US" altLang="zh-CN" dirty="0">
                <a:solidFill>
                  <a:srgbClr val="C00000"/>
                </a:solidFill>
                <a:latin typeface="+mn-lt"/>
                <a:ea typeface="+mn-ea"/>
                <a:cs typeface="+mn-ea"/>
                <a:sym typeface="+mn-lt"/>
              </a:rPr>
              <a:t>&gt;</a:t>
            </a:r>
            <a:r>
              <a:rPr lang="zh-CN" altLang="en-US" dirty="0">
                <a:solidFill>
                  <a:srgbClr val="C00000"/>
                </a:solidFill>
                <a:latin typeface="+mn-lt"/>
                <a:ea typeface="+mn-ea"/>
                <a:cs typeface="+mn-ea"/>
                <a:sym typeface="+mn-lt"/>
              </a:rPr>
              <a:t>叠加中层、平层</a:t>
            </a:r>
            <a:r>
              <a:rPr lang="en-US" altLang="zh-CN" dirty="0">
                <a:solidFill>
                  <a:srgbClr val="C00000"/>
                </a:solidFill>
                <a:latin typeface="+mn-lt"/>
                <a:ea typeface="+mn-ea"/>
                <a:cs typeface="+mn-ea"/>
                <a:sym typeface="+mn-lt"/>
              </a:rPr>
              <a:t>116</a:t>
            </a:r>
            <a:r>
              <a:rPr lang="zh-CN" altLang="en-US" dirty="0">
                <a:solidFill>
                  <a:srgbClr val="C00000"/>
                </a:solidFill>
                <a:latin typeface="+mn-lt"/>
                <a:ea typeface="+mn-ea"/>
                <a:cs typeface="+mn-ea"/>
                <a:sym typeface="+mn-lt"/>
              </a:rPr>
              <a:t>平＞</a:t>
            </a:r>
            <a:r>
              <a:rPr lang="en-US" altLang="zh-CN" dirty="0">
                <a:solidFill>
                  <a:srgbClr val="C00000"/>
                </a:solidFill>
                <a:latin typeface="+mn-lt"/>
                <a:ea typeface="+mn-ea"/>
                <a:cs typeface="+mn-ea"/>
                <a:sym typeface="+mn-lt"/>
              </a:rPr>
              <a:t>122</a:t>
            </a:r>
            <a:r>
              <a:rPr lang="zh-CN" altLang="en-US" dirty="0">
                <a:solidFill>
                  <a:srgbClr val="C00000"/>
                </a:solidFill>
                <a:latin typeface="+mn-lt"/>
                <a:ea typeface="+mn-ea"/>
                <a:cs typeface="+mn-ea"/>
                <a:sym typeface="+mn-lt"/>
              </a:rPr>
              <a:t>平（小刚改）</a:t>
            </a:r>
            <a:r>
              <a:rPr lang="en-US" altLang="zh-CN" dirty="0">
                <a:solidFill>
                  <a:srgbClr val="C00000"/>
                </a:solidFill>
                <a:latin typeface="+mn-lt"/>
                <a:ea typeface="+mn-ea"/>
                <a:cs typeface="+mn-ea"/>
                <a:sym typeface="+mn-lt"/>
              </a:rPr>
              <a:t>&gt;</a:t>
            </a:r>
            <a:r>
              <a:rPr lang="zh-CN" altLang="en-US" dirty="0">
                <a:solidFill>
                  <a:srgbClr val="C00000"/>
                </a:solidFill>
                <a:latin typeface="+mn-lt"/>
                <a:ea typeface="+mn-ea"/>
                <a:cs typeface="+mn-ea"/>
                <a:sym typeface="+mn-lt"/>
              </a:rPr>
              <a:t>高层</a:t>
            </a:r>
            <a:r>
              <a:rPr lang="en-US" altLang="zh-CN" dirty="0">
                <a:solidFill>
                  <a:srgbClr val="C00000"/>
                </a:solidFill>
                <a:latin typeface="+mn-lt"/>
                <a:ea typeface="+mn-ea"/>
                <a:cs typeface="+mn-ea"/>
                <a:sym typeface="+mn-lt"/>
              </a:rPr>
              <a:t>91</a:t>
            </a:r>
            <a:r>
              <a:rPr lang="zh-CN" altLang="en-US" dirty="0">
                <a:solidFill>
                  <a:srgbClr val="C00000"/>
                </a:solidFill>
                <a:latin typeface="+mn-lt"/>
                <a:ea typeface="+mn-ea"/>
                <a:cs typeface="+mn-ea"/>
                <a:sym typeface="+mn-lt"/>
              </a:rPr>
              <a:t>平 </a:t>
            </a:r>
            <a:r>
              <a:rPr lang="en-US" altLang="zh-CN" dirty="0">
                <a:solidFill>
                  <a:srgbClr val="C00000"/>
                </a:solidFill>
                <a:latin typeface="+mn-lt"/>
                <a:ea typeface="+mn-ea"/>
                <a:cs typeface="+mn-ea"/>
                <a:sym typeface="+mn-lt"/>
              </a:rPr>
              <a:t>&gt; </a:t>
            </a:r>
            <a:r>
              <a:rPr lang="zh-CN" altLang="en-US" dirty="0">
                <a:solidFill>
                  <a:srgbClr val="C00000"/>
                </a:solidFill>
                <a:latin typeface="+mn-lt"/>
                <a:ea typeface="+mn-ea"/>
                <a:cs typeface="+mn-ea"/>
                <a:sym typeface="+mn-lt"/>
              </a:rPr>
              <a:t>叠加</a:t>
            </a:r>
            <a:r>
              <a:rPr lang="en-US" altLang="zh-CN" dirty="0">
                <a:solidFill>
                  <a:srgbClr val="C00000"/>
                </a:solidFill>
                <a:latin typeface="+mn-lt"/>
                <a:ea typeface="+mn-ea"/>
                <a:cs typeface="+mn-ea"/>
                <a:sym typeface="+mn-lt"/>
              </a:rPr>
              <a:t>90/126-136</a:t>
            </a:r>
            <a:r>
              <a:rPr lang="zh-CN" altLang="en-US" dirty="0">
                <a:solidFill>
                  <a:srgbClr val="C00000"/>
                </a:solidFill>
                <a:latin typeface="+mn-lt"/>
                <a:ea typeface="+mn-ea"/>
                <a:cs typeface="+mn-ea"/>
                <a:sym typeface="+mn-lt"/>
              </a:rPr>
              <a:t>平，</a:t>
            </a:r>
            <a:r>
              <a:rPr lang="zh-CN" altLang="en-US" dirty="0">
                <a:latin typeface="+mn-lt"/>
                <a:ea typeface="+mn-ea"/>
                <a:cs typeface="+mn-ea"/>
                <a:sym typeface="+mn-lt"/>
              </a:rPr>
              <a:t>双轨交刚需三房销售最佳，其次为</a:t>
            </a:r>
            <a:r>
              <a:rPr lang="en-US" altLang="zh-CN" dirty="0">
                <a:latin typeface="+mn-lt"/>
                <a:ea typeface="+mn-ea"/>
                <a:cs typeface="+mn-ea"/>
                <a:sym typeface="+mn-lt"/>
              </a:rPr>
              <a:t>500-770</a:t>
            </a:r>
            <a:r>
              <a:rPr lang="zh-CN" altLang="en-US" dirty="0">
                <a:latin typeface="+mn-lt"/>
                <a:ea typeface="+mn-ea"/>
                <a:cs typeface="+mn-ea"/>
                <a:sym typeface="+mn-lt"/>
              </a:rPr>
              <a:t>万的小叠加，而</a:t>
            </a:r>
            <a:r>
              <a:rPr lang="en-US" altLang="zh-CN" dirty="0">
                <a:latin typeface="+mn-lt"/>
                <a:ea typeface="+mn-ea"/>
                <a:cs typeface="+mn-ea"/>
                <a:sym typeface="+mn-lt"/>
              </a:rPr>
              <a:t>750-900</a:t>
            </a:r>
            <a:r>
              <a:rPr lang="zh-CN" altLang="en-US" dirty="0">
                <a:latin typeface="+mn-lt"/>
                <a:ea typeface="+mn-ea"/>
                <a:cs typeface="+mn-ea"/>
                <a:sym typeface="+mn-lt"/>
              </a:rPr>
              <a:t>万的叠加则表现不佳。</a:t>
            </a:r>
            <a:endParaRPr lang="en-US" altLang="zh-CN" dirty="0">
              <a:latin typeface="+mn-lt"/>
              <a:ea typeface="+mn-ea"/>
              <a:cs typeface="+mn-ea"/>
              <a:sym typeface="+mn-lt"/>
            </a:endParaRPr>
          </a:p>
        </p:txBody>
      </p:sp>
      <p:graphicFrame>
        <p:nvGraphicFramePr>
          <p:cNvPr id="4" name="表格 3">
            <a:extLst>
              <a:ext uri="{FF2B5EF4-FFF2-40B4-BE49-F238E27FC236}">
                <a16:creationId xmlns:a16="http://schemas.microsoft.com/office/drawing/2014/main" id="{18508932-E811-4F8D-81E8-DACC3DB0CBB2}"/>
              </a:ext>
            </a:extLst>
          </p:cNvPr>
          <p:cNvGraphicFramePr>
            <a:graphicFrameLocks noGrp="1"/>
          </p:cNvGraphicFramePr>
          <p:nvPr/>
        </p:nvGraphicFramePr>
        <p:xfrm>
          <a:off x="7100596" y="2446048"/>
          <a:ext cx="4890224" cy="1882140"/>
        </p:xfrm>
        <a:graphic>
          <a:graphicData uri="http://schemas.openxmlformats.org/drawingml/2006/table">
            <a:tbl>
              <a:tblPr/>
              <a:tblGrid>
                <a:gridCol w="462428">
                  <a:extLst>
                    <a:ext uri="{9D8B030D-6E8A-4147-A177-3AD203B41FA5}">
                      <a16:colId xmlns:a16="http://schemas.microsoft.com/office/drawing/2014/main" val="586344102"/>
                    </a:ext>
                  </a:extLst>
                </a:gridCol>
                <a:gridCol w="654064">
                  <a:extLst>
                    <a:ext uri="{9D8B030D-6E8A-4147-A177-3AD203B41FA5}">
                      <a16:colId xmlns:a16="http://schemas.microsoft.com/office/drawing/2014/main" val="2240513379"/>
                    </a:ext>
                  </a:extLst>
                </a:gridCol>
                <a:gridCol w="722017">
                  <a:extLst>
                    <a:ext uri="{9D8B030D-6E8A-4147-A177-3AD203B41FA5}">
                      <a16:colId xmlns:a16="http://schemas.microsoft.com/office/drawing/2014/main" val="3969545476"/>
                    </a:ext>
                  </a:extLst>
                </a:gridCol>
                <a:gridCol w="854044">
                  <a:extLst>
                    <a:ext uri="{9D8B030D-6E8A-4147-A177-3AD203B41FA5}">
                      <a16:colId xmlns:a16="http://schemas.microsoft.com/office/drawing/2014/main" val="2829161976"/>
                    </a:ext>
                  </a:extLst>
                </a:gridCol>
                <a:gridCol w="732557">
                  <a:extLst>
                    <a:ext uri="{9D8B030D-6E8A-4147-A177-3AD203B41FA5}">
                      <a16:colId xmlns:a16="http://schemas.microsoft.com/office/drawing/2014/main" val="3074305523"/>
                    </a:ext>
                  </a:extLst>
                </a:gridCol>
                <a:gridCol w="732557">
                  <a:extLst>
                    <a:ext uri="{9D8B030D-6E8A-4147-A177-3AD203B41FA5}">
                      <a16:colId xmlns:a16="http://schemas.microsoft.com/office/drawing/2014/main" val="1046887815"/>
                    </a:ext>
                  </a:extLst>
                </a:gridCol>
                <a:gridCol w="732557">
                  <a:extLst>
                    <a:ext uri="{9D8B030D-6E8A-4147-A177-3AD203B41FA5}">
                      <a16:colId xmlns:a16="http://schemas.microsoft.com/office/drawing/2014/main" val="2100230549"/>
                    </a:ext>
                  </a:extLst>
                </a:gridCol>
              </a:tblGrid>
              <a:tr h="261666">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业态</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面积</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单价（万</a:t>
                      </a:r>
                      <a:r>
                        <a:rPr lang="en-US" altLang="zh-CN"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a:t>
                      </a: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平）</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总价段（万）</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已供套数</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已售套数</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去化率</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846932037"/>
                  </a:ext>
                </a:extLst>
              </a:tr>
              <a:tr h="147409">
                <a:tc rowSpan="2">
                  <a:txBody>
                    <a:bodyPr/>
                    <a:lstStyle/>
                    <a:p>
                      <a:pPr algn="ctr" fontAlgn="ctr"/>
                      <a:r>
                        <a:rPr lang="zh-CN" altLang="en-US" sz="1050" b="0" i="0" u="none" strike="noStrike">
                          <a:solidFill>
                            <a:srgbClr val="000000"/>
                          </a:solidFill>
                          <a:effectLst/>
                          <a:latin typeface="楷体" panose="02010609060101010101" pitchFamily="49" charset="-122"/>
                          <a:ea typeface="楷体" panose="02010609060101010101" pitchFamily="49" charset="-122"/>
                          <a:cs typeface="+mn-ea"/>
                          <a:sym typeface="+mn-lt"/>
                        </a:rPr>
                        <a:t>高层</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91</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楷体" panose="02010609060101010101" pitchFamily="49" charset="-122"/>
                          <a:ea typeface="楷体" panose="02010609060101010101" pitchFamily="49" charset="-122"/>
                        </a:rPr>
                        <a:t>4.39</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400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175</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楷体" panose="02010609060101010101" pitchFamily="49" charset="-122"/>
                          <a:ea typeface="楷体" panose="02010609060101010101" pitchFamily="49" charset="-122"/>
                        </a:rPr>
                        <a:t>101</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楷体" panose="02010609060101010101" pitchFamily="49" charset="-122"/>
                          <a:ea typeface="楷体" panose="02010609060101010101" pitchFamily="49" charset="-122"/>
                        </a:rPr>
                        <a:t>58%</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61366"/>
                  </a:ext>
                </a:extLst>
              </a:tr>
              <a:tr h="147409">
                <a:tc vMerge="1">
                  <a:txBody>
                    <a:bodyPr/>
                    <a:lstStyle/>
                    <a:p>
                      <a:endParaRPr lang="zh-CN" altLang="en-US"/>
                    </a:p>
                  </a:txBody>
                  <a:tcPr/>
                </a:tc>
                <a:tc>
                  <a:txBody>
                    <a:bodyPr/>
                    <a:lstStyle/>
                    <a:p>
                      <a:pPr algn="ctr"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101</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楷体" panose="02010609060101010101" pitchFamily="49" charset="-122"/>
                          <a:ea typeface="楷体" panose="02010609060101010101" pitchFamily="49" charset="-122"/>
                        </a:rPr>
                        <a:t>4.56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460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楷体" panose="02010609060101010101" pitchFamily="49" charset="-122"/>
                          <a:ea typeface="楷体" panose="02010609060101010101" pitchFamily="49" charset="-122"/>
                          <a:cs typeface="+mn-ea"/>
                          <a:sym typeface="+mn-lt"/>
                        </a:rPr>
                        <a:t>970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effectLst/>
                          <a:latin typeface="楷体" panose="02010609060101010101" pitchFamily="49" charset="-122"/>
                          <a:ea typeface="楷体" panose="02010609060101010101" pitchFamily="49" charset="-122"/>
                        </a:rPr>
                        <a:t>716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楷体" panose="02010609060101010101" pitchFamily="49" charset="-122"/>
                          <a:ea typeface="楷体" panose="02010609060101010101" pitchFamily="49" charset="-122"/>
                        </a:rPr>
                        <a:t>74%</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1697323"/>
                  </a:ext>
                </a:extLst>
              </a:tr>
              <a:tr h="147409">
                <a:tc rowSpan="3">
                  <a:txBody>
                    <a:bodyPr/>
                    <a:lstStyle/>
                    <a:p>
                      <a:pPr algn="ctr" fontAlgn="ctr"/>
                      <a:r>
                        <a:rPr 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6F</a:t>
                      </a:r>
                      <a:r>
                        <a:rPr lang="zh-CN" alt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叠加</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上叠</a:t>
                      </a: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90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5.96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536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56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19</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34%</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3017382"/>
                  </a:ext>
                </a:extLst>
              </a:tr>
              <a:tr h="288118">
                <a:tc vMerge="1">
                  <a:txBody>
                    <a:bodyPr/>
                    <a:lstStyle/>
                    <a:p>
                      <a:endParaRPr lang="zh-CN" altLang="en-US"/>
                    </a:p>
                  </a:txBody>
                  <a:tcPr/>
                </a:tc>
                <a:tc>
                  <a:txBody>
                    <a:bodyPr/>
                    <a:lstStyle/>
                    <a:p>
                      <a:pPr algn="ctr" fontAlgn="ctr"/>
                      <a:r>
                        <a:rPr lang="zh-CN" alt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中叠</a:t>
                      </a: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a:t>
                      </a:r>
                      <a:r>
                        <a:rPr lang="zh-CN" alt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平层</a:t>
                      </a: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116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5.42</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629</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50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37</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74%</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3382842"/>
                  </a:ext>
                </a:extLst>
              </a:tr>
              <a:tr h="147409">
                <a:tc vMerge="1">
                  <a:txBody>
                    <a:bodyPr/>
                    <a:lstStyle/>
                    <a:p>
                      <a:endParaRPr lang="zh-CN" altLang="en-US"/>
                    </a:p>
                  </a:txBody>
                  <a:tcPr/>
                </a:tc>
                <a:tc>
                  <a:txBody>
                    <a:bodyPr/>
                    <a:lstStyle/>
                    <a:p>
                      <a:pPr algn="ctr" fontAlgn="ctr"/>
                      <a:r>
                        <a:rPr lang="zh-CN" altLang="en-US" sz="1050" b="0" i="0" u="none" strike="noStrike">
                          <a:solidFill>
                            <a:srgbClr val="C00000"/>
                          </a:solidFill>
                          <a:effectLst/>
                          <a:latin typeface="楷体" panose="02010609060101010101" pitchFamily="49" charset="-122"/>
                          <a:ea typeface="楷体" panose="02010609060101010101" pitchFamily="49" charset="-122"/>
                          <a:cs typeface="+mn-ea"/>
                          <a:sym typeface="+mn-lt"/>
                        </a:rPr>
                        <a:t>下叠</a:t>
                      </a:r>
                      <a:r>
                        <a:rPr lang="en-US" altLang="zh-CN" sz="1050" b="0" i="0" u="none" strike="noStrike">
                          <a:solidFill>
                            <a:srgbClr val="C00000"/>
                          </a:solidFill>
                          <a:effectLst/>
                          <a:latin typeface="楷体" panose="02010609060101010101" pitchFamily="49" charset="-122"/>
                          <a:ea typeface="楷体" panose="02010609060101010101" pitchFamily="49" charset="-122"/>
                          <a:cs typeface="+mn-ea"/>
                          <a:sym typeface="+mn-lt"/>
                        </a:rPr>
                        <a:t>122</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6.32</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771</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44</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24</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55%</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0828988"/>
                  </a:ext>
                </a:extLst>
              </a:tr>
              <a:tr h="147409">
                <a:tc rowSpan="2">
                  <a:txBody>
                    <a:bodyPr/>
                    <a:lstStyle/>
                    <a:p>
                      <a:pPr algn="ctr" fontAlgn="ctr"/>
                      <a:r>
                        <a:rPr lang="en-US" sz="1050" b="0" i="0" u="none" strike="noStrike">
                          <a:solidFill>
                            <a:srgbClr val="C00000"/>
                          </a:solidFill>
                          <a:effectLst/>
                          <a:latin typeface="楷体" panose="02010609060101010101" pitchFamily="49" charset="-122"/>
                          <a:ea typeface="楷体" panose="02010609060101010101" pitchFamily="49" charset="-122"/>
                          <a:cs typeface="+mn-ea"/>
                          <a:sym typeface="+mn-lt"/>
                        </a:rPr>
                        <a:t>4F</a:t>
                      </a:r>
                      <a:r>
                        <a:rPr lang="zh-CN" altLang="en-US" sz="1050" b="0" i="0" u="none" strike="noStrike">
                          <a:solidFill>
                            <a:srgbClr val="C00000"/>
                          </a:solidFill>
                          <a:effectLst/>
                          <a:latin typeface="楷体" panose="02010609060101010101" pitchFamily="49" charset="-122"/>
                          <a:ea typeface="楷体" panose="02010609060101010101" pitchFamily="49" charset="-122"/>
                          <a:cs typeface="+mn-ea"/>
                          <a:sym typeface="+mn-lt"/>
                        </a:rPr>
                        <a:t>叠加</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050" b="0" i="0" u="none" strike="noStrike">
                          <a:solidFill>
                            <a:srgbClr val="C00000"/>
                          </a:solidFill>
                          <a:effectLst/>
                          <a:latin typeface="楷体" panose="02010609060101010101" pitchFamily="49" charset="-122"/>
                          <a:ea typeface="楷体" panose="02010609060101010101" pitchFamily="49" charset="-122"/>
                          <a:cs typeface="+mn-ea"/>
                          <a:sym typeface="+mn-lt"/>
                        </a:rPr>
                        <a:t>上叠</a:t>
                      </a:r>
                      <a:r>
                        <a:rPr lang="en-US" altLang="zh-CN" sz="1050" b="0" i="0" u="none" strike="noStrike">
                          <a:solidFill>
                            <a:srgbClr val="C00000"/>
                          </a:solidFill>
                          <a:effectLst/>
                          <a:latin typeface="楷体" panose="02010609060101010101" pitchFamily="49" charset="-122"/>
                          <a:ea typeface="楷体" panose="02010609060101010101" pitchFamily="49" charset="-122"/>
                          <a:cs typeface="+mn-ea"/>
                          <a:sym typeface="+mn-lt"/>
                        </a:rPr>
                        <a:t>126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5.83</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735</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40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12</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a:solidFill>
                            <a:srgbClr val="C00000"/>
                          </a:solidFill>
                          <a:effectLst/>
                          <a:latin typeface="楷体" panose="02010609060101010101" pitchFamily="49" charset="-122"/>
                          <a:ea typeface="楷体" panose="02010609060101010101" pitchFamily="49" charset="-122"/>
                        </a:rPr>
                        <a:t>30%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9644281"/>
                  </a:ext>
                </a:extLst>
              </a:tr>
              <a:tr h="147409">
                <a:tc vMerge="1">
                  <a:txBody>
                    <a:bodyPr/>
                    <a:lstStyle/>
                    <a:p>
                      <a:endParaRPr lang="zh-CN" altLang="en-US"/>
                    </a:p>
                  </a:txBody>
                  <a:tcPr/>
                </a:tc>
                <a:tc>
                  <a:txBody>
                    <a:bodyPr/>
                    <a:lstStyle/>
                    <a:p>
                      <a:pPr algn="ctr" fontAlgn="ctr"/>
                      <a:r>
                        <a:rPr lang="zh-CN" altLang="en-US"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下叠</a:t>
                      </a: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136</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6.67</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907</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0" i="0" u="none" strike="noStrike" dirty="0">
                          <a:solidFill>
                            <a:srgbClr val="C00000"/>
                          </a:solidFill>
                          <a:effectLst/>
                          <a:latin typeface="楷体" panose="02010609060101010101" pitchFamily="49" charset="-122"/>
                          <a:ea typeface="楷体" panose="02010609060101010101" pitchFamily="49" charset="-122"/>
                          <a:cs typeface="+mn-ea"/>
                          <a:sym typeface="+mn-lt"/>
                        </a:rPr>
                        <a:t>40</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13</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dirty="0">
                          <a:solidFill>
                            <a:srgbClr val="C00000"/>
                          </a:solidFill>
                          <a:effectLst/>
                          <a:latin typeface="楷体" panose="02010609060101010101" pitchFamily="49" charset="-122"/>
                          <a:ea typeface="楷体" panose="02010609060101010101" pitchFamily="49" charset="-122"/>
                        </a:rPr>
                        <a:t>33%</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096321"/>
                  </a:ext>
                </a:extLst>
              </a:tr>
              <a:tr h="147409">
                <a:tc>
                  <a:txBody>
                    <a:bodyPr/>
                    <a:lstStyle/>
                    <a:p>
                      <a:pPr algn="ctr" fontAlgn="ctr"/>
                      <a:r>
                        <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合计</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楷体" panose="02010609060101010101" pitchFamily="49" charset="-122"/>
                          <a:ea typeface="楷体" panose="02010609060101010101" pitchFamily="49" charset="-122"/>
                          <a:cs typeface="+mn-ea"/>
                          <a:sym typeface="+mn-lt"/>
                        </a:rPr>
                        <a:t>　</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4.74</a:t>
                      </a:r>
                      <a:endPar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endParaRP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a:t>
                      </a:r>
                      <a:endPar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endParaRP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050" b="1" i="0" u="none" strike="noStrike" dirty="0">
                          <a:solidFill>
                            <a:srgbClr val="000000"/>
                          </a:solidFill>
                          <a:effectLst/>
                          <a:latin typeface="楷体" panose="02010609060101010101" pitchFamily="49" charset="-122"/>
                          <a:ea typeface="楷体" panose="02010609060101010101" pitchFamily="49" charset="-122"/>
                          <a:cs typeface="+mn-ea"/>
                          <a:sym typeface="+mn-lt"/>
                        </a:rPr>
                        <a:t>1375</a:t>
                      </a:r>
                      <a:endParaRPr lang="zh-CN" altLang="en-US" sz="1050" b="1" i="0" u="none" strike="noStrike" dirty="0">
                        <a:solidFill>
                          <a:srgbClr val="000000"/>
                        </a:solidFill>
                        <a:effectLst/>
                        <a:latin typeface="楷体" panose="02010609060101010101" pitchFamily="49" charset="-122"/>
                        <a:ea typeface="楷体" panose="02010609060101010101" pitchFamily="49" charset="-122"/>
                        <a:cs typeface="+mn-ea"/>
                        <a:sym typeface="+mn-lt"/>
                      </a:endParaRP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1" i="0" u="none" strike="noStrike">
                          <a:solidFill>
                            <a:srgbClr val="000000"/>
                          </a:solidFill>
                          <a:effectLst/>
                          <a:latin typeface="楷体" panose="02010609060101010101" pitchFamily="49" charset="-122"/>
                          <a:ea typeface="楷体" panose="02010609060101010101" pitchFamily="49" charset="-122"/>
                        </a:rPr>
                        <a:t>922</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zh-CN" sz="1100" b="1" i="0" u="none" strike="noStrike" dirty="0">
                          <a:solidFill>
                            <a:srgbClr val="000000"/>
                          </a:solidFill>
                          <a:effectLst/>
                          <a:latin typeface="楷体" panose="02010609060101010101" pitchFamily="49" charset="-122"/>
                          <a:ea typeface="楷体" panose="02010609060101010101" pitchFamily="49" charset="-122"/>
                        </a:rPr>
                        <a:t>67%</a:t>
                      </a:r>
                    </a:p>
                  </a:txBody>
                  <a:tcPr marL="7620" marR="7620" marT="76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493069"/>
                  </a:ext>
                </a:extLst>
              </a:tr>
            </a:tbl>
          </a:graphicData>
        </a:graphic>
      </p:graphicFrame>
      <p:grpSp>
        <p:nvGrpSpPr>
          <p:cNvPr id="6" name="组合 5">
            <a:extLst>
              <a:ext uri="{FF2B5EF4-FFF2-40B4-BE49-F238E27FC236}">
                <a16:creationId xmlns:a16="http://schemas.microsoft.com/office/drawing/2014/main" id="{CD375412-DAC2-4782-BFAE-6389F1A6841F}"/>
              </a:ext>
            </a:extLst>
          </p:cNvPr>
          <p:cNvGrpSpPr/>
          <p:nvPr/>
        </p:nvGrpSpPr>
        <p:grpSpPr>
          <a:xfrm>
            <a:off x="442385" y="2440110"/>
            <a:ext cx="6397871" cy="4111520"/>
            <a:chOff x="605314" y="2324331"/>
            <a:chExt cx="6397871" cy="4111520"/>
          </a:xfrm>
        </p:grpSpPr>
        <p:grpSp>
          <p:nvGrpSpPr>
            <p:cNvPr id="7" name="组合 6">
              <a:extLst>
                <a:ext uri="{FF2B5EF4-FFF2-40B4-BE49-F238E27FC236}">
                  <a16:creationId xmlns:a16="http://schemas.microsoft.com/office/drawing/2014/main" id="{9AF2892A-2EFA-4DA0-8749-FAEABDAA7EF8}"/>
                </a:ext>
              </a:extLst>
            </p:cNvPr>
            <p:cNvGrpSpPr/>
            <p:nvPr/>
          </p:nvGrpSpPr>
          <p:grpSpPr>
            <a:xfrm>
              <a:off x="605314" y="2327260"/>
              <a:ext cx="3443508" cy="4108591"/>
              <a:chOff x="737290" y="1943049"/>
              <a:chExt cx="3443508" cy="4108591"/>
            </a:xfrm>
          </p:grpSpPr>
          <p:pic>
            <p:nvPicPr>
              <p:cNvPr id="11" name="图片 10">
                <a:extLst>
                  <a:ext uri="{FF2B5EF4-FFF2-40B4-BE49-F238E27FC236}">
                    <a16:creationId xmlns:a16="http://schemas.microsoft.com/office/drawing/2014/main" id="{C1E772D1-4FFD-4520-B11F-E72503E2B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290" y="4060287"/>
                <a:ext cx="3443508" cy="1991353"/>
              </a:xfrm>
              <a:prstGeom prst="rect">
                <a:avLst/>
              </a:prstGeom>
            </p:spPr>
          </p:pic>
          <p:grpSp>
            <p:nvGrpSpPr>
              <p:cNvPr id="12" name="组合 11">
                <a:extLst>
                  <a:ext uri="{FF2B5EF4-FFF2-40B4-BE49-F238E27FC236}">
                    <a16:creationId xmlns:a16="http://schemas.microsoft.com/office/drawing/2014/main" id="{5C2E718F-D5FA-468D-ABF2-69C7BEEE0A67}"/>
                  </a:ext>
                </a:extLst>
              </p:cNvPr>
              <p:cNvGrpSpPr/>
              <p:nvPr/>
            </p:nvGrpSpPr>
            <p:grpSpPr>
              <a:xfrm>
                <a:off x="737290" y="1943049"/>
                <a:ext cx="3443508" cy="2053916"/>
                <a:chOff x="737290" y="1943049"/>
                <a:chExt cx="3443508" cy="2053916"/>
              </a:xfrm>
            </p:grpSpPr>
            <p:pic>
              <p:nvPicPr>
                <p:cNvPr id="14" name="图片 13">
                  <a:extLst>
                    <a:ext uri="{FF2B5EF4-FFF2-40B4-BE49-F238E27FC236}">
                      <a16:creationId xmlns:a16="http://schemas.microsoft.com/office/drawing/2014/main" id="{8B6ED913-2A1C-4A8D-9280-BD70380D5A31}"/>
                    </a:ext>
                  </a:extLst>
                </p:cNvPr>
                <p:cNvPicPr>
                  <a:picLocks noChangeAspect="1"/>
                </p:cNvPicPr>
                <p:nvPr/>
              </p:nvPicPr>
              <p:blipFill>
                <a:blip r:embed="rId3"/>
                <a:stretch>
                  <a:fillRect/>
                </a:stretch>
              </p:blipFill>
              <p:spPr>
                <a:xfrm>
                  <a:off x="737290" y="1943049"/>
                  <a:ext cx="3443508" cy="2041824"/>
                </a:xfrm>
                <a:prstGeom prst="rect">
                  <a:avLst/>
                </a:prstGeom>
              </p:spPr>
            </p:pic>
            <p:sp>
              <p:nvSpPr>
                <p:cNvPr id="15" name="任意多边形: 形状 14">
                  <a:extLst>
                    <a:ext uri="{FF2B5EF4-FFF2-40B4-BE49-F238E27FC236}">
                      <a16:creationId xmlns:a16="http://schemas.microsoft.com/office/drawing/2014/main" id="{00BAFFFE-6658-45C2-915E-B0F64A20A3DD}"/>
                    </a:ext>
                  </a:extLst>
                </p:cNvPr>
                <p:cNvSpPr/>
                <p:nvPr/>
              </p:nvSpPr>
              <p:spPr>
                <a:xfrm>
                  <a:off x="772998" y="2630078"/>
                  <a:ext cx="1866507" cy="1366887"/>
                </a:xfrm>
                <a:custGeom>
                  <a:avLst/>
                  <a:gdLst>
                    <a:gd name="connsiteX0" fmla="*/ 0 w 1866507"/>
                    <a:gd name="connsiteY0" fmla="*/ 452487 h 1366887"/>
                    <a:gd name="connsiteX1" fmla="*/ 1216058 w 1866507"/>
                    <a:gd name="connsiteY1" fmla="*/ 0 h 1366887"/>
                    <a:gd name="connsiteX2" fmla="*/ 1527142 w 1866507"/>
                    <a:gd name="connsiteY2" fmla="*/ 367646 h 1366887"/>
                    <a:gd name="connsiteX3" fmla="*/ 1838227 w 1866507"/>
                    <a:gd name="connsiteY3" fmla="*/ 867266 h 1366887"/>
                    <a:gd name="connsiteX4" fmla="*/ 1866507 w 1866507"/>
                    <a:gd name="connsiteY4" fmla="*/ 923827 h 1366887"/>
                    <a:gd name="connsiteX5" fmla="*/ 480767 w 1866507"/>
                    <a:gd name="connsiteY5" fmla="*/ 1366887 h 1366887"/>
                    <a:gd name="connsiteX6" fmla="*/ 103695 w 1866507"/>
                    <a:gd name="connsiteY6" fmla="*/ 405353 h 1366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6507" h="1366887">
                      <a:moveTo>
                        <a:pt x="0" y="452487"/>
                      </a:moveTo>
                      <a:lnTo>
                        <a:pt x="1216058" y="0"/>
                      </a:lnTo>
                      <a:lnTo>
                        <a:pt x="1527142" y="367646"/>
                      </a:lnTo>
                      <a:lnTo>
                        <a:pt x="1838227" y="867266"/>
                      </a:lnTo>
                      <a:lnTo>
                        <a:pt x="1866507" y="923827"/>
                      </a:lnTo>
                      <a:lnTo>
                        <a:pt x="480767" y="1366887"/>
                      </a:lnTo>
                      <a:lnTo>
                        <a:pt x="103695" y="405353"/>
                      </a:lnTo>
                    </a:path>
                  </a:pathLst>
                </a:custGeom>
                <a:noFill/>
                <a:ln>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6" name="任意多边形: 形状 15">
                  <a:extLst>
                    <a:ext uri="{FF2B5EF4-FFF2-40B4-BE49-F238E27FC236}">
                      <a16:creationId xmlns:a16="http://schemas.microsoft.com/office/drawing/2014/main" id="{2DCF20FF-871C-449F-B41A-C93EE9D8142A}"/>
                    </a:ext>
                  </a:extLst>
                </p:cNvPr>
                <p:cNvSpPr/>
                <p:nvPr/>
              </p:nvSpPr>
              <p:spPr>
                <a:xfrm>
                  <a:off x="2073897" y="2224726"/>
                  <a:ext cx="1451728" cy="1319752"/>
                </a:xfrm>
                <a:custGeom>
                  <a:avLst/>
                  <a:gdLst>
                    <a:gd name="connsiteX0" fmla="*/ 0 w 1451728"/>
                    <a:gd name="connsiteY0" fmla="*/ 367645 h 1319752"/>
                    <a:gd name="connsiteX1" fmla="*/ 320511 w 1451728"/>
                    <a:gd name="connsiteY1" fmla="*/ 160255 h 1319752"/>
                    <a:gd name="connsiteX2" fmla="*/ 763571 w 1451728"/>
                    <a:gd name="connsiteY2" fmla="*/ 0 h 1319752"/>
                    <a:gd name="connsiteX3" fmla="*/ 1451728 w 1451728"/>
                    <a:gd name="connsiteY3" fmla="*/ 1046375 h 1319752"/>
                    <a:gd name="connsiteX4" fmla="*/ 612742 w 1451728"/>
                    <a:gd name="connsiteY4" fmla="*/ 1319752 h 1319752"/>
                    <a:gd name="connsiteX5" fmla="*/ 367645 w 1451728"/>
                    <a:gd name="connsiteY5" fmla="*/ 876693 h 1319752"/>
                    <a:gd name="connsiteX6" fmla="*/ 0 w 1451728"/>
                    <a:gd name="connsiteY6" fmla="*/ 367645 h 131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1728" h="1319752">
                      <a:moveTo>
                        <a:pt x="0" y="367645"/>
                      </a:moveTo>
                      <a:lnTo>
                        <a:pt x="320511" y="160255"/>
                      </a:lnTo>
                      <a:lnTo>
                        <a:pt x="763571" y="0"/>
                      </a:lnTo>
                      <a:lnTo>
                        <a:pt x="1451728" y="1046375"/>
                      </a:lnTo>
                      <a:lnTo>
                        <a:pt x="612742" y="1319752"/>
                      </a:lnTo>
                      <a:lnTo>
                        <a:pt x="367645" y="876693"/>
                      </a:lnTo>
                      <a:lnTo>
                        <a:pt x="0" y="367645"/>
                      </a:lnTo>
                      <a:close/>
                    </a:path>
                  </a:pathLst>
                </a:cu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7" name="任意多边形: 形状 16">
                  <a:extLst>
                    <a:ext uri="{FF2B5EF4-FFF2-40B4-BE49-F238E27FC236}">
                      <a16:creationId xmlns:a16="http://schemas.microsoft.com/office/drawing/2014/main" id="{80BCDEB7-5C89-48FD-969E-2345271CBAFB}"/>
                    </a:ext>
                  </a:extLst>
                </p:cNvPr>
                <p:cNvSpPr/>
                <p:nvPr/>
              </p:nvSpPr>
              <p:spPr>
                <a:xfrm>
                  <a:off x="2884602" y="2111604"/>
                  <a:ext cx="1244338" cy="1178351"/>
                </a:xfrm>
                <a:custGeom>
                  <a:avLst/>
                  <a:gdLst>
                    <a:gd name="connsiteX0" fmla="*/ 1244338 w 1244338"/>
                    <a:gd name="connsiteY0" fmla="*/ 914400 h 1178351"/>
                    <a:gd name="connsiteX1" fmla="*/ 829559 w 1244338"/>
                    <a:gd name="connsiteY1" fmla="*/ 348792 h 1178351"/>
                    <a:gd name="connsiteX2" fmla="*/ 452487 w 1244338"/>
                    <a:gd name="connsiteY2" fmla="*/ 0 h 1178351"/>
                    <a:gd name="connsiteX3" fmla="*/ 0 w 1244338"/>
                    <a:gd name="connsiteY3" fmla="*/ 122549 h 1178351"/>
                    <a:gd name="connsiteX4" fmla="*/ 707010 w 1244338"/>
                    <a:gd name="connsiteY4" fmla="*/ 1178351 h 1178351"/>
                    <a:gd name="connsiteX5" fmla="*/ 1244338 w 1244338"/>
                    <a:gd name="connsiteY5" fmla="*/ 914400 h 117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338" h="1178351">
                      <a:moveTo>
                        <a:pt x="1244338" y="914400"/>
                      </a:moveTo>
                      <a:lnTo>
                        <a:pt x="829559" y="348792"/>
                      </a:lnTo>
                      <a:lnTo>
                        <a:pt x="452487" y="0"/>
                      </a:lnTo>
                      <a:lnTo>
                        <a:pt x="0" y="122549"/>
                      </a:lnTo>
                      <a:lnTo>
                        <a:pt x="707010" y="1178351"/>
                      </a:lnTo>
                      <a:lnTo>
                        <a:pt x="1244338" y="914400"/>
                      </a:lnTo>
                      <a:close/>
                    </a:path>
                  </a:pathLst>
                </a:cu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文本框 17">
                  <a:extLst>
                    <a:ext uri="{FF2B5EF4-FFF2-40B4-BE49-F238E27FC236}">
                      <a16:creationId xmlns:a16="http://schemas.microsoft.com/office/drawing/2014/main" id="{914CF218-7B5D-4549-ABE4-12F160F5074F}"/>
                    </a:ext>
                  </a:extLst>
                </p:cNvPr>
                <p:cNvSpPr txBox="1"/>
                <p:nvPr/>
              </p:nvSpPr>
              <p:spPr>
                <a:xfrm>
                  <a:off x="2160700" y="2146811"/>
                  <a:ext cx="453970" cy="161583"/>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tIns="0" bIns="0">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mn-lt"/>
                      <a:cs typeface="+mn-ea"/>
                      <a:sym typeface="+mn-lt"/>
                    </a:rPr>
                    <a:t>一期</a:t>
                  </a:r>
                </a:p>
              </p:txBody>
            </p:sp>
            <p:sp>
              <p:nvSpPr>
                <p:cNvPr id="19" name="文本框 18">
                  <a:extLst>
                    <a:ext uri="{FF2B5EF4-FFF2-40B4-BE49-F238E27FC236}">
                      <a16:creationId xmlns:a16="http://schemas.microsoft.com/office/drawing/2014/main" id="{1D2D3F3F-44FA-4A9A-9C5B-B7C8A7929132}"/>
                    </a:ext>
                  </a:extLst>
                </p:cNvPr>
                <p:cNvSpPr txBox="1"/>
                <p:nvPr/>
              </p:nvSpPr>
              <p:spPr>
                <a:xfrm>
                  <a:off x="2799761" y="1962348"/>
                  <a:ext cx="453970" cy="161583"/>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tIns="0" bIns="0">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mn-lt"/>
                      <a:cs typeface="+mn-ea"/>
                      <a:sym typeface="+mn-lt"/>
                    </a:rPr>
                    <a:t>二期</a:t>
                  </a:r>
                </a:p>
              </p:txBody>
            </p:sp>
            <p:sp>
              <p:nvSpPr>
                <p:cNvPr id="20" name="文本框 19">
                  <a:extLst>
                    <a:ext uri="{FF2B5EF4-FFF2-40B4-BE49-F238E27FC236}">
                      <a16:creationId xmlns:a16="http://schemas.microsoft.com/office/drawing/2014/main" id="{620D1118-3A07-4C8D-A462-2A8A76D1F98F}"/>
                    </a:ext>
                  </a:extLst>
                </p:cNvPr>
                <p:cNvSpPr txBox="1"/>
                <p:nvPr/>
              </p:nvSpPr>
              <p:spPr>
                <a:xfrm>
                  <a:off x="922122" y="2511580"/>
                  <a:ext cx="940682" cy="161583"/>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square" lIns="36000" tIns="0" rIns="36000" bIns="0">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mn-lt"/>
                      <a:cs typeface="+mn-ea"/>
                      <a:sym typeface="+mn-lt"/>
                    </a:rPr>
                    <a:t>三期（未入市）</a:t>
                  </a:r>
                </a:p>
              </p:txBody>
            </p:sp>
          </p:grpSp>
          <p:sp>
            <p:nvSpPr>
              <p:cNvPr id="13" name="文本框 12">
                <a:extLst>
                  <a:ext uri="{FF2B5EF4-FFF2-40B4-BE49-F238E27FC236}">
                    <a16:creationId xmlns:a16="http://schemas.microsoft.com/office/drawing/2014/main" id="{07904C60-BAC1-4BA3-AF5B-828FE113137B}"/>
                  </a:ext>
                </a:extLst>
              </p:cNvPr>
              <p:cNvSpPr txBox="1"/>
              <p:nvPr/>
            </p:nvSpPr>
            <p:spPr>
              <a:xfrm>
                <a:off x="1252281" y="4103371"/>
                <a:ext cx="453970" cy="161583"/>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tIns="0" bIns="0">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mn-lt"/>
                    <a:cs typeface="+mn-ea"/>
                    <a:sym typeface="+mn-lt"/>
                  </a:rPr>
                  <a:t>一期</a:t>
                </a:r>
              </a:p>
            </p:txBody>
          </p:sp>
        </p:grpSp>
        <p:pic>
          <p:nvPicPr>
            <p:cNvPr id="8" name="图片 7">
              <a:extLst>
                <a:ext uri="{FF2B5EF4-FFF2-40B4-BE49-F238E27FC236}">
                  <a16:creationId xmlns:a16="http://schemas.microsoft.com/office/drawing/2014/main" id="{11EFA72B-36AE-45CF-895C-1C3CC1DFE96A}"/>
                </a:ext>
              </a:extLst>
            </p:cNvPr>
            <p:cNvPicPr>
              <a:picLocks noChangeAspect="1"/>
            </p:cNvPicPr>
            <p:nvPr/>
          </p:nvPicPr>
          <p:blipFill>
            <a:blip r:embed="rId4"/>
            <a:stretch>
              <a:fillRect/>
            </a:stretch>
          </p:blipFill>
          <p:spPr>
            <a:xfrm>
              <a:off x="4136554" y="4444498"/>
              <a:ext cx="2866631" cy="1991353"/>
            </a:xfrm>
            <a:prstGeom prst="rect">
              <a:avLst/>
            </a:prstGeom>
          </p:spPr>
        </p:pic>
        <p:sp>
          <p:nvSpPr>
            <p:cNvPr id="9" name="文本框 8">
              <a:extLst>
                <a:ext uri="{FF2B5EF4-FFF2-40B4-BE49-F238E27FC236}">
                  <a16:creationId xmlns:a16="http://schemas.microsoft.com/office/drawing/2014/main" id="{8423199B-DD8A-47A1-A2FF-025A674E5FE3}"/>
                </a:ext>
              </a:extLst>
            </p:cNvPr>
            <p:cNvSpPr txBox="1"/>
            <p:nvPr/>
          </p:nvSpPr>
          <p:spPr>
            <a:xfrm>
              <a:off x="5642030" y="4544153"/>
              <a:ext cx="453970" cy="161583"/>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wrap="none" tIns="0" bIns="0">
              <a:spAutoFit/>
            </a:bodyPr>
            <a:lstStyle>
              <a:defPPr>
                <a:defRPr lang="zh-CN"/>
              </a:defPPr>
              <a:lvl1pPr>
                <a:defRPr sz="1000" b="1">
                  <a:solidFill>
                    <a:srgbClr val="0070C0"/>
                  </a:solidFill>
                  <a:latin typeface="system-u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mn-lt"/>
                  <a:cs typeface="+mn-ea"/>
                  <a:sym typeface="+mn-lt"/>
                </a:rPr>
                <a:t>二期</a:t>
              </a:r>
            </a:p>
          </p:txBody>
        </p:sp>
        <p:pic>
          <p:nvPicPr>
            <p:cNvPr id="10" name="图片 9">
              <a:extLst>
                <a:ext uri="{FF2B5EF4-FFF2-40B4-BE49-F238E27FC236}">
                  <a16:creationId xmlns:a16="http://schemas.microsoft.com/office/drawing/2014/main" id="{E8AA9853-9D30-43EF-8471-D1652D3AF9FA}"/>
                </a:ext>
              </a:extLst>
            </p:cNvPr>
            <p:cNvPicPr>
              <a:picLocks noChangeAspect="1"/>
            </p:cNvPicPr>
            <p:nvPr/>
          </p:nvPicPr>
          <p:blipFill>
            <a:blip r:embed="rId5"/>
            <a:stretch>
              <a:fillRect/>
            </a:stretch>
          </p:blipFill>
          <p:spPr>
            <a:xfrm>
              <a:off x="4389824" y="2324331"/>
              <a:ext cx="2086390" cy="2070340"/>
            </a:xfrm>
            <a:prstGeom prst="rect">
              <a:avLst/>
            </a:prstGeom>
          </p:spPr>
        </p:pic>
      </p:grpSp>
      <p:graphicFrame>
        <p:nvGraphicFramePr>
          <p:cNvPr id="22" name="图表 21">
            <a:extLst>
              <a:ext uri="{FF2B5EF4-FFF2-40B4-BE49-F238E27FC236}">
                <a16:creationId xmlns:a16="http://schemas.microsoft.com/office/drawing/2014/main" id="{638B6EF3-3F9E-4EBE-B6BC-AA64C07C0F98}"/>
              </a:ext>
            </a:extLst>
          </p:cNvPr>
          <p:cNvGraphicFramePr>
            <a:graphicFrameLocks/>
          </p:cNvGraphicFramePr>
          <p:nvPr/>
        </p:nvGraphicFramePr>
        <p:xfrm>
          <a:off x="7034298" y="4375356"/>
          <a:ext cx="4956522" cy="238281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79406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A924719-3285-4002-9A3F-71EFEA7FBEAD}"/>
              </a:ext>
            </a:extLst>
          </p:cNvPr>
          <p:cNvSpPr>
            <a:spLocks noGrp="1"/>
          </p:cNvSpPr>
          <p:nvPr>
            <p:ph type="title"/>
          </p:nvPr>
        </p:nvSpPr>
        <p:spPr>
          <a:xfrm>
            <a:off x="442385" y="234951"/>
            <a:ext cx="9048749" cy="708455"/>
          </a:xfrm>
        </p:spPr>
        <p:txBody>
          <a:bodyPr/>
          <a:lstStyle/>
          <a:p>
            <a:r>
              <a:rPr lang="en-US" altLang="zh-CN" dirty="0">
                <a:latin typeface="+mn-lt"/>
                <a:ea typeface="+mn-ea"/>
                <a:cs typeface="+mn-ea"/>
                <a:sym typeface="+mn-lt"/>
              </a:rPr>
              <a:t>1.1 </a:t>
            </a:r>
            <a:r>
              <a:rPr lang="zh-CN" altLang="en-US" dirty="0">
                <a:latin typeface="+mn-lt"/>
                <a:ea typeface="+mn-ea"/>
                <a:cs typeface="+mn-ea"/>
                <a:sym typeface="+mn-lt"/>
              </a:rPr>
              <a:t>基本指标及大小区位</a:t>
            </a:r>
            <a:br>
              <a:rPr lang="zh-CN" altLang="en-US" dirty="0">
                <a:latin typeface="+mn-lt"/>
                <a:ea typeface="+mn-ea"/>
                <a:cs typeface="+mn-ea"/>
                <a:sym typeface="+mn-lt"/>
              </a:rPr>
            </a:br>
            <a:endParaRPr lang="zh-CN" altLang="en-US" dirty="0">
              <a:latin typeface="+mn-lt"/>
              <a:ea typeface="+mn-ea"/>
              <a:cs typeface="+mn-ea"/>
              <a:sym typeface="+mn-lt"/>
            </a:endParaRPr>
          </a:p>
        </p:txBody>
      </p:sp>
      <p:sp>
        <p:nvSpPr>
          <p:cNvPr id="6" name="内容占位符 5">
            <a:extLst>
              <a:ext uri="{FF2B5EF4-FFF2-40B4-BE49-F238E27FC236}">
                <a16:creationId xmlns:a16="http://schemas.microsoft.com/office/drawing/2014/main" id="{37638468-4C63-42EB-84C7-D114F36A5DC3}"/>
              </a:ext>
            </a:extLst>
          </p:cNvPr>
          <p:cNvSpPr>
            <a:spLocks noGrp="1"/>
          </p:cNvSpPr>
          <p:nvPr>
            <p:ph idx="1"/>
          </p:nvPr>
        </p:nvSpPr>
        <p:spPr>
          <a:xfrm>
            <a:off x="609601" y="730796"/>
            <a:ext cx="10972800" cy="1054456"/>
          </a:xfrm>
        </p:spPr>
        <p:txBody>
          <a:bodyPr/>
          <a:lstStyle/>
          <a:p>
            <a:pPr lvl="0">
              <a:lnSpc>
                <a:spcPct val="150000"/>
              </a:lnSpc>
              <a:buSzTx/>
              <a:defRPr/>
            </a:pPr>
            <a:r>
              <a:rPr lang="zh-CN" altLang="en-US" dirty="0">
                <a:latin typeface="+mn-lt"/>
                <a:ea typeface="+mn-ea"/>
                <a:cs typeface="+mn-ea"/>
                <a:sym typeface="+mn-lt"/>
              </a:rPr>
              <a:t>地块位于松江区泗泾板块，外郊环之间，</a:t>
            </a:r>
            <a:r>
              <a:rPr lang="zh-CN" altLang="en-US" dirty="0">
                <a:solidFill>
                  <a:srgbClr val="C00000"/>
                </a:solidFill>
                <a:latin typeface="+mn-lt"/>
                <a:ea typeface="+mn-ea"/>
                <a:cs typeface="+mn-ea"/>
                <a:sym typeface="+mn-lt"/>
              </a:rPr>
              <a:t>距离</a:t>
            </a:r>
            <a:r>
              <a:rPr lang="en-US" altLang="zh-CN" dirty="0">
                <a:solidFill>
                  <a:srgbClr val="C00000"/>
                </a:solidFill>
                <a:latin typeface="+mn-lt"/>
                <a:ea typeface="+mn-ea"/>
                <a:cs typeface="+mn-ea"/>
                <a:sym typeface="+mn-lt"/>
              </a:rPr>
              <a:t>9</a:t>
            </a:r>
            <a:r>
              <a:rPr lang="zh-CN" altLang="en-US" dirty="0">
                <a:solidFill>
                  <a:srgbClr val="C00000"/>
                </a:solidFill>
                <a:latin typeface="+mn-lt"/>
                <a:ea typeface="+mn-ea"/>
                <a:cs typeface="+mn-ea"/>
                <a:sym typeface="+mn-lt"/>
              </a:rPr>
              <a:t>号线泗泾站步行</a:t>
            </a:r>
            <a:r>
              <a:rPr lang="en-US" altLang="zh-CN" dirty="0">
                <a:solidFill>
                  <a:srgbClr val="C00000"/>
                </a:solidFill>
                <a:latin typeface="+mn-lt"/>
                <a:ea typeface="+mn-ea"/>
                <a:cs typeface="+mn-ea"/>
                <a:sym typeface="+mn-lt"/>
              </a:rPr>
              <a:t>1.3km</a:t>
            </a:r>
            <a:r>
              <a:rPr lang="zh-CN" altLang="en-US" dirty="0">
                <a:latin typeface="+mn-lt"/>
                <a:ea typeface="+mn-ea"/>
                <a:cs typeface="+mn-ea"/>
                <a:sym typeface="+mn-lt"/>
              </a:rPr>
              <a:t>，距虹桥商务区</a:t>
            </a:r>
            <a:r>
              <a:rPr lang="en-US" altLang="zh-CN" dirty="0">
                <a:latin typeface="+mn-lt"/>
                <a:ea typeface="+mn-ea"/>
                <a:cs typeface="+mn-ea"/>
                <a:sym typeface="+mn-lt"/>
              </a:rPr>
              <a:t>10km</a:t>
            </a:r>
            <a:r>
              <a:rPr lang="zh-CN" altLang="en-US" dirty="0">
                <a:latin typeface="+mn-lt"/>
                <a:ea typeface="+mn-ea"/>
                <a:cs typeface="+mn-ea"/>
                <a:sym typeface="+mn-lt"/>
              </a:rPr>
              <a:t>，距七宝商圈（七宝万科广场、宝龙广场）</a:t>
            </a:r>
            <a:r>
              <a:rPr lang="en-US" altLang="zh-CN" dirty="0">
                <a:latin typeface="+mn-lt"/>
                <a:ea typeface="+mn-ea"/>
                <a:cs typeface="+mn-ea"/>
                <a:sym typeface="+mn-lt"/>
              </a:rPr>
              <a:t>10km</a:t>
            </a:r>
            <a:r>
              <a:rPr lang="zh-CN" altLang="en-US" dirty="0">
                <a:latin typeface="+mn-lt"/>
                <a:ea typeface="+mn-ea"/>
                <a:cs typeface="+mn-ea"/>
                <a:sym typeface="+mn-lt"/>
              </a:rPr>
              <a:t>，距离徐家汇</a:t>
            </a:r>
            <a:r>
              <a:rPr lang="en-US" altLang="zh-CN" dirty="0">
                <a:latin typeface="+mn-lt"/>
                <a:ea typeface="+mn-ea"/>
                <a:cs typeface="+mn-ea"/>
                <a:sym typeface="+mn-lt"/>
              </a:rPr>
              <a:t>19km</a:t>
            </a:r>
            <a:r>
              <a:rPr lang="zh-CN" altLang="en-US" dirty="0">
                <a:latin typeface="+mn-lt"/>
                <a:ea typeface="+mn-ea"/>
                <a:cs typeface="+mn-ea"/>
                <a:sym typeface="+mn-lt"/>
              </a:rPr>
              <a:t>，交通网络发达，市区来往便利。</a:t>
            </a:r>
          </a:p>
          <a:p>
            <a:pPr lvl="0">
              <a:lnSpc>
                <a:spcPct val="150000"/>
              </a:lnSpc>
              <a:buSzTx/>
              <a:defRPr/>
            </a:pPr>
            <a:r>
              <a:rPr lang="zh-CN" altLang="en-US" dirty="0">
                <a:solidFill>
                  <a:srgbClr val="C00000"/>
                </a:solidFill>
                <a:latin typeface="+mn-lt"/>
                <a:ea typeface="+mn-ea"/>
                <a:cs typeface="+mn-ea"/>
                <a:sym typeface="+mn-lt"/>
              </a:rPr>
              <a:t>金地深耕松江泗泾</a:t>
            </a:r>
            <a:r>
              <a:rPr lang="zh-CN" altLang="en-US" dirty="0">
                <a:latin typeface="+mn-lt"/>
                <a:ea typeface="+mn-ea"/>
                <a:cs typeface="+mn-ea"/>
                <a:sym typeface="+mn-lt"/>
              </a:rPr>
              <a:t>，地块周边多金地开发的住宅小区。周边商业、教育、医疗设施完善，居住氛围浓厚。</a:t>
            </a:r>
          </a:p>
        </p:txBody>
      </p:sp>
      <p:graphicFrame>
        <p:nvGraphicFramePr>
          <p:cNvPr id="7" name="表格 6">
            <a:extLst>
              <a:ext uri="{FF2B5EF4-FFF2-40B4-BE49-F238E27FC236}">
                <a16:creationId xmlns:a16="http://schemas.microsoft.com/office/drawing/2014/main" id="{C7A9DD19-FD45-41FD-AF74-3E51F5592AEA}"/>
              </a:ext>
            </a:extLst>
          </p:cNvPr>
          <p:cNvGraphicFramePr>
            <a:graphicFrameLocks noGrp="1"/>
          </p:cNvGraphicFramePr>
          <p:nvPr>
            <p:extLst>
              <p:ext uri="{D42A27DB-BD31-4B8C-83A1-F6EECF244321}">
                <p14:modId xmlns:p14="http://schemas.microsoft.com/office/powerpoint/2010/main" val="1148563445"/>
              </p:ext>
            </p:extLst>
          </p:nvPr>
        </p:nvGraphicFramePr>
        <p:xfrm>
          <a:off x="147736" y="1964501"/>
          <a:ext cx="11942459" cy="1007947"/>
        </p:xfrm>
        <a:graphic>
          <a:graphicData uri="http://schemas.openxmlformats.org/drawingml/2006/table">
            <a:tbl>
              <a:tblPr/>
              <a:tblGrid>
                <a:gridCol w="1598629">
                  <a:extLst>
                    <a:ext uri="{9D8B030D-6E8A-4147-A177-3AD203B41FA5}">
                      <a16:colId xmlns:a16="http://schemas.microsoft.com/office/drawing/2014/main" val="1481854936"/>
                    </a:ext>
                  </a:extLst>
                </a:gridCol>
                <a:gridCol w="481659">
                  <a:extLst>
                    <a:ext uri="{9D8B030D-6E8A-4147-A177-3AD203B41FA5}">
                      <a16:colId xmlns:a16="http://schemas.microsoft.com/office/drawing/2014/main" val="4031212989"/>
                    </a:ext>
                  </a:extLst>
                </a:gridCol>
                <a:gridCol w="701529">
                  <a:extLst>
                    <a:ext uri="{9D8B030D-6E8A-4147-A177-3AD203B41FA5}">
                      <a16:colId xmlns:a16="http://schemas.microsoft.com/office/drawing/2014/main" val="2255096140"/>
                    </a:ext>
                  </a:extLst>
                </a:gridCol>
                <a:gridCol w="855328">
                  <a:extLst>
                    <a:ext uri="{9D8B030D-6E8A-4147-A177-3AD203B41FA5}">
                      <a16:colId xmlns:a16="http://schemas.microsoft.com/office/drawing/2014/main" val="1684125147"/>
                    </a:ext>
                  </a:extLst>
                </a:gridCol>
                <a:gridCol w="562172">
                  <a:extLst>
                    <a:ext uri="{9D8B030D-6E8A-4147-A177-3AD203B41FA5}">
                      <a16:colId xmlns:a16="http://schemas.microsoft.com/office/drawing/2014/main" val="3372901240"/>
                    </a:ext>
                  </a:extLst>
                </a:gridCol>
                <a:gridCol w="1042900">
                  <a:extLst>
                    <a:ext uri="{9D8B030D-6E8A-4147-A177-3AD203B41FA5}">
                      <a16:colId xmlns:a16="http://schemas.microsoft.com/office/drawing/2014/main" val="1813410291"/>
                    </a:ext>
                  </a:extLst>
                </a:gridCol>
                <a:gridCol w="859756">
                  <a:extLst>
                    <a:ext uri="{9D8B030D-6E8A-4147-A177-3AD203B41FA5}">
                      <a16:colId xmlns:a16="http://schemas.microsoft.com/office/drawing/2014/main" val="579245329"/>
                    </a:ext>
                  </a:extLst>
                </a:gridCol>
                <a:gridCol w="996146">
                  <a:extLst>
                    <a:ext uri="{9D8B030D-6E8A-4147-A177-3AD203B41FA5}">
                      <a16:colId xmlns:a16="http://schemas.microsoft.com/office/drawing/2014/main" val="3325237342"/>
                    </a:ext>
                  </a:extLst>
                </a:gridCol>
                <a:gridCol w="996146">
                  <a:extLst>
                    <a:ext uri="{9D8B030D-6E8A-4147-A177-3AD203B41FA5}">
                      <a16:colId xmlns:a16="http://schemas.microsoft.com/office/drawing/2014/main" val="276796762"/>
                    </a:ext>
                  </a:extLst>
                </a:gridCol>
                <a:gridCol w="996146">
                  <a:extLst>
                    <a:ext uri="{9D8B030D-6E8A-4147-A177-3AD203B41FA5}">
                      <a16:colId xmlns:a16="http://schemas.microsoft.com/office/drawing/2014/main" val="3470107371"/>
                    </a:ext>
                  </a:extLst>
                </a:gridCol>
                <a:gridCol w="996146">
                  <a:extLst>
                    <a:ext uri="{9D8B030D-6E8A-4147-A177-3AD203B41FA5}">
                      <a16:colId xmlns:a16="http://schemas.microsoft.com/office/drawing/2014/main" val="2902942848"/>
                    </a:ext>
                  </a:extLst>
                </a:gridCol>
                <a:gridCol w="996146">
                  <a:extLst>
                    <a:ext uri="{9D8B030D-6E8A-4147-A177-3AD203B41FA5}">
                      <a16:colId xmlns:a16="http://schemas.microsoft.com/office/drawing/2014/main" val="3353341986"/>
                    </a:ext>
                  </a:extLst>
                </a:gridCol>
                <a:gridCol w="859756">
                  <a:extLst>
                    <a:ext uri="{9D8B030D-6E8A-4147-A177-3AD203B41FA5}">
                      <a16:colId xmlns:a16="http://schemas.microsoft.com/office/drawing/2014/main" val="2421766951"/>
                    </a:ext>
                  </a:extLst>
                </a:gridCol>
              </a:tblGrid>
              <a:tr h="451165">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地块名称</a:t>
                      </a:r>
                    </a:p>
                  </a:txBody>
                  <a:tcPr marL="4088" marR="4088" marT="4088" marB="0" anchor="ctr">
                    <a:lnL w="3175"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板块</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用地性质</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占地（㎡）</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容积率</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计容（㎡）</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1" i="0" u="none" strike="noStrike" dirty="0">
                          <a:solidFill>
                            <a:srgbClr val="FFFFFF"/>
                          </a:solidFill>
                          <a:effectLst/>
                          <a:latin typeface="+mn-lt"/>
                          <a:ea typeface="+mn-ea"/>
                          <a:cs typeface="+mn-ea"/>
                          <a:sym typeface="+mn-lt"/>
                        </a:rPr>
                        <a:t>预计起拍总价</a:t>
                      </a:r>
                      <a:endParaRPr lang="en-US" altLang="zh-CN" sz="1200" b="1" i="0" u="none" strike="noStrike" dirty="0">
                        <a:solidFill>
                          <a:srgbClr val="FFFFFF"/>
                        </a:solidFill>
                        <a:effectLst/>
                        <a:latin typeface="+mn-lt"/>
                        <a:ea typeface="+mn-ea"/>
                        <a:cs typeface="+mn-ea"/>
                        <a:sym typeface="+mn-lt"/>
                      </a:endParaRPr>
                    </a:p>
                    <a:p>
                      <a:pPr algn="ctr" rtl="0" fontAlgn="ctr"/>
                      <a:r>
                        <a:rPr lang="zh-CN" altLang="en-US" sz="1200" b="1" i="0" u="none" strike="noStrike" dirty="0">
                          <a:solidFill>
                            <a:srgbClr val="FFFFFF"/>
                          </a:solidFill>
                          <a:effectLst/>
                          <a:latin typeface="+mn-lt"/>
                          <a:ea typeface="+mn-ea"/>
                          <a:cs typeface="+mn-ea"/>
                          <a:sym typeface="+mn-lt"/>
                        </a:rPr>
                        <a:t>（万）</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algn="ctr" rtl="0" fontAlgn="ctr"/>
                      <a:r>
                        <a:rPr lang="zh-CN" altLang="en-US" sz="1200" b="1" i="0" u="none" strike="noStrike" dirty="0">
                          <a:solidFill>
                            <a:srgbClr val="FFFFFF"/>
                          </a:solidFill>
                          <a:effectLst/>
                          <a:latin typeface="+mn-lt"/>
                          <a:ea typeface="+mn-ea"/>
                          <a:cs typeface="+mn-ea"/>
                          <a:sym typeface="+mn-lt"/>
                        </a:rPr>
                        <a:t>预计起拍楼板价</a:t>
                      </a:r>
                      <a:endParaRPr lang="en-US" altLang="zh-CN" sz="1200" b="1" i="0" u="none" strike="noStrike" dirty="0">
                        <a:solidFill>
                          <a:srgbClr val="FFFFFF"/>
                        </a:solidFill>
                        <a:effectLst/>
                        <a:latin typeface="+mn-lt"/>
                        <a:ea typeface="+mn-ea"/>
                        <a:cs typeface="+mn-ea"/>
                        <a:sym typeface="+mn-lt"/>
                      </a:endParaRPr>
                    </a:p>
                    <a:p>
                      <a:pPr algn="ctr" rtl="0" fontAlgn="ctr"/>
                      <a:r>
                        <a:rPr lang="zh-CN" altLang="en-US" sz="1200" b="1" i="0" u="none" strike="noStrike" dirty="0">
                          <a:solidFill>
                            <a:srgbClr val="FFFFFF"/>
                          </a:solidFill>
                          <a:effectLst/>
                          <a:latin typeface="+mn-lt"/>
                          <a:ea typeface="+mn-ea"/>
                          <a:cs typeface="+mn-ea"/>
                          <a:sym typeface="+mn-lt"/>
                        </a:rPr>
                        <a:t>（元</a:t>
                      </a:r>
                      <a:r>
                        <a:rPr lang="en-US" altLang="zh-CN" sz="1200" b="1" i="0" u="none" strike="noStrike" dirty="0">
                          <a:solidFill>
                            <a:srgbClr val="FFFFFF"/>
                          </a:solidFill>
                          <a:effectLst/>
                          <a:latin typeface="+mn-lt"/>
                          <a:ea typeface="+mn-ea"/>
                          <a:cs typeface="+mn-ea"/>
                          <a:sym typeface="+mn-lt"/>
                        </a:rPr>
                        <a:t>/</a:t>
                      </a:r>
                      <a:r>
                        <a:rPr lang="zh-CN" altLang="en-US" sz="1200" b="1" i="0" u="none" strike="noStrike" dirty="0">
                          <a:solidFill>
                            <a:srgbClr val="FFFFFF"/>
                          </a:solidFill>
                          <a:effectLst/>
                          <a:latin typeface="+mn-lt"/>
                          <a:ea typeface="+mn-ea"/>
                          <a:cs typeface="+mn-ea"/>
                          <a:sym typeface="+mn-lt"/>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fontAlgn="ctr"/>
                      <a:r>
                        <a:rPr lang="zh-CN" altLang="en-US" sz="1200" b="1" i="0" u="none" strike="noStrike" dirty="0">
                          <a:solidFill>
                            <a:srgbClr val="FFFFFF"/>
                          </a:solidFill>
                          <a:effectLst/>
                          <a:latin typeface="+mn-lt"/>
                          <a:ea typeface="+mn-ea"/>
                          <a:cs typeface="+mn-ea"/>
                          <a:sym typeface="+mn-lt"/>
                        </a:rPr>
                        <a:t>中止价</a:t>
                      </a:r>
                      <a:endParaRPr lang="en-US" altLang="zh-CN" sz="1200" b="1" i="0" u="none" strike="noStrike" dirty="0">
                        <a:solidFill>
                          <a:srgbClr val="FFFFFF"/>
                        </a:solidFill>
                        <a:effectLst/>
                        <a:latin typeface="+mn-lt"/>
                        <a:ea typeface="+mn-ea"/>
                        <a:cs typeface="+mn-ea"/>
                        <a:sym typeface="+mn-lt"/>
                      </a:endParaRPr>
                    </a:p>
                    <a:p>
                      <a:pPr algn="ctr" fontAlgn="ctr"/>
                      <a:r>
                        <a:rPr lang="zh-CN" altLang="en-US" sz="1200" b="1" i="0" u="none" strike="noStrike" dirty="0">
                          <a:solidFill>
                            <a:srgbClr val="FFFFFF"/>
                          </a:solidFill>
                          <a:effectLst/>
                          <a:latin typeface="+mn-lt"/>
                          <a:ea typeface="+mn-ea"/>
                          <a:cs typeface="+mn-ea"/>
                          <a:sym typeface="+mn-lt"/>
                        </a:rPr>
                        <a:t>（万元）</a:t>
                      </a:r>
                    </a:p>
                  </a:txBody>
                  <a:tcPr marL="4745" marR="4745" marT="47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fontAlgn="ctr"/>
                      <a:r>
                        <a:rPr lang="zh-CN" altLang="en-US" sz="1200" b="1" i="0" u="none" strike="noStrike" dirty="0">
                          <a:solidFill>
                            <a:srgbClr val="FFFFFF"/>
                          </a:solidFill>
                          <a:effectLst/>
                          <a:latin typeface="+mn-lt"/>
                          <a:ea typeface="+mn-ea"/>
                          <a:cs typeface="+mn-ea"/>
                          <a:sym typeface="+mn-lt"/>
                        </a:rPr>
                        <a:t>中止楼板价</a:t>
                      </a:r>
                      <a:endParaRPr lang="en-US" altLang="zh-CN" sz="1200" b="1" i="0" u="none" strike="noStrike" dirty="0">
                        <a:solidFill>
                          <a:srgbClr val="FFFFFF"/>
                        </a:solidFill>
                        <a:effectLst/>
                        <a:latin typeface="+mn-lt"/>
                        <a:ea typeface="+mn-ea"/>
                        <a:cs typeface="+mn-ea"/>
                        <a:sym typeface="+mn-lt"/>
                      </a:endParaRPr>
                    </a:p>
                    <a:p>
                      <a:pPr algn="ctr" fontAlgn="ctr"/>
                      <a:r>
                        <a:rPr lang="zh-CN" altLang="en-US" sz="1200" b="1" i="0" u="none" strike="noStrike" dirty="0">
                          <a:solidFill>
                            <a:srgbClr val="FFFFFF"/>
                          </a:solidFill>
                          <a:effectLst/>
                          <a:latin typeface="+mn-lt"/>
                          <a:ea typeface="+mn-ea"/>
                          <a:cs typeface="+mn-ea"/>
                          <a:sym typeface="+mn-lt"/>
                        </a:rPr>
                        <a:t>（元</a:t>
                      </a:r>
                      <a:r>
                        <a:rPr lang="en-US" altLang="zh-CN" sz="1200" b="1" i="0" u="none" strike="noStrike" dirty="0">
                          <a:solidFill>
                            <a:srgbClr val="FFFFFF"/>
                          </a:solidFill>
                          <a:effectLst/>
                          <a:latin typeface="+mn-lt"/>
                          <a:ea typeface="+mn-ea"/>
                          <a:cs typeface="+mn-ea"/>
                          <a:sym typeface="+mn-lt"/>
                        </a:rPr>
                        <a:t>/㎡</a:t>
                      </a:r>
                      <a:r>
                        <a:rPr lang="zh-CN" altLang="en-US" sz="1200" b="1" i="0" u="none" strike="noStrike" dirty="0">
                          <a:solidFill>
                            <a:srgbClr val="FFFFFF"/>
                          </a:solidFill>
                          <a:effectLst/>
                          <a:latin typeface="+mn-lt"/>
                          <a:ea typeface="+mn-ea"/>
                          <a:cs typeface="+mn-ea"/>
                          <a:sym typeface="+mn-lt"/>
                        </a:rPr>
                        <a:t>）</a:t>
                      </a:r>
                    </a:p>
                  </a:txBody>
                  <a:tcPr marL="4745" marR="4745" marT="47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fontAlgn="ctr"/>
                      <a:r>
                        <a:rPr lang="zh-CN" altLang="en-US" sz="1200" b="1" i="0" u="none" strike="noStrike" dirty="0">
                          <a:solidFill>
                            <a:srgbClr val="FFFFFF"/>
                          </a:solidFill>
                          <a:effectLst/>
                          <a:latin typeface="+mn-lt"/>
                          <a:ea typeface="+mn-ea"/>
                          <a:cs typeface="+mn-ea"/>
                          <a:sym typeface="+mn-lt"/>
                        </a:rPr>
                        <a:t>中止价</a:t>
                      </a:r>
                      <a:endParaRPr lang="en-US" altLang="zh-CN" sz="1200" b="1" i="0" u="none" strike="noStrike" dirty="0">
                        <a:solidFill>
                          <a:srgbClr val="FFFFFF"/>
                        </a:solidFill>
                        <a:effectLst/>
                        <a:latin typeface="+mn-lt"/>
                        <a:ea typeface="+mn-ea"/>
                        <a:cs typeface="+mn-ea"/>
                        <a:sym typeface="+mn-lt"/>
                      </a:endParaRPr>
                    </a:p>
                    <a:p>
                      <a:pPr algn="ctr" fontAlgn="ctr"/>
                      <a:r>
                        <a:rPr lang="zh-CN" altLang="en-US" sz="1200" b="1" i="0" u="none" strike="noStrike" dirty="0">
                          <a:solidFill>
                            <a:srgbClr val="FFFFFF"/>
                          </a:solidFill>
                          <a:effectLst/>
                          <a:latin typeface="+mn-lt"/>
                          <a:ea typeface="+mn-ea"/>
                          <a:cs typeface="+mn-ea"/>
                          <a:sym typeface="+mn-lt"/>
                        </a:rPr>
                        <a:t>溢价率</a:t>
                      </a:r>
                    </a:p>
                  </a:txBody>
                  <a:tcPr marL="4745" marR="4745" marT="47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fontAlgn="ctr"/>
                      <a:r>
                        <a:rPr lang="zh-CN" altLang="en-US" sz="1200" b="1" i="0" u="none" strike="noStrike" dirty="0">
                          <a:solidFill>
                            <a:srgbClr val="FFFFFF"/>
                          </a:solidFill>
                          <a:effectLst/>
                          <a:latin typeface="+mn-lt"/>
                          <a:ea typeface="+mn-ea"/>
                          <a:cs typeface="+mn-ea"/>
                          <a:sym typeface="+mn-lt"/>
                        </a:rPr>
                        <a:t>保证金</a:t>
                      </a:r>
                      <a:endParaRPr lang="en-US" altLang="zh-CN" sz="1200" b="1" i="0" u="none" strike="noStrike" dirty="0">
                        <a:solidFill>
                          <a:srgbClr val="FFFFFF"/>
                        </a:solidFill>
                        <a:effectLst/>
                        <a:latin typeface="+mn-lt"/>
                        <a:ea typeface="+mn-ea"/>
                        <a:cs typeface="+mn-ea"/>
                        <a:sym typeface="+mn-lt"/>
                      </a:endParaRPr>
                    </a:p>
                    <a:p>
                      <a:pPr algn="ctr" fontAlgn="ctr"/>
                      <a:r>
                        <a:rPr lang="zh-CN" altLang="en-US" sz="1200" b="1" i="0" u="none" strike="noStrike" dirty="0">
                          <a:solidFill>
                            <a:srgbClr val="FFFFFF"/>
                          </a:solidFill>
                          <a:effectLst/>
                          <a:latin typeface="+mn-lt"/>
                          <a:ea typeface="+mn-ea"/>
                          <a:cs typeface="+mn-ea"/>
                          <a:sym typeface="+mn-lt"/>
                        </a:rPr>
                        <a:t>（万元）</a:t>
                      </a:r>
                    </a:p>
                  </a:txBody>
                  <a:tcPr marL="4745" marR="4745" marT="47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rtl="0" fontAlgn="ctr"/>
                      <a:r>
                        <a:rPr lang="zh-CN" altLang="en-US" sz="1200" b="1" i="0" u="none" strike="noStrike" dirty="0">
                          <a:solidFill>
                            <a:srgbClr val="FFFFFF"/>
                          </a:solidFill>
                          <a:effectLst/>
                          <a:latin typeface="+mn-lt"/>
                          <a:ea typeface="+mn-ea"/>
                          <a:cs typeface="+mn-ea"/>
                          <a:sym typeface="+mn-lt"/>
                        </a:rPr>
                        <a:t>预计出让时间</a:t>
                      </a:r>
                    </a:p>
                  </a:txBody>
                  <a:tcPr marL="4088" marR="4088" marT="4088" marB="0" anchor="ctr">
                    <a:lnL w="635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782438348"/>
                  </a:ext>
                </a:extLst>
              </a:tr>
              <a:tr h="455219">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fontAlgn="ctr"/>
                      <a:r>
                        <a:rPr lang="zh-CN" altLang="en-US" sz="1200" b="0" i="0" u="none" strike="noStrike" dirty="0">
                          <a:solidFill>
                            <a:srgbClr val="000000"/>
                          </a:solidFill>
                          <a:effectLst/>
                          <a:latin typeface="+mn-lt"/>
                          <a:ea typeface="+mn-ea"/>
                          <a:cs typeface="+mn-ea"/>
                          <a:sym typeface="+mn-lt"/>
                        </a:rPr>
                        <a:t>松江区泗泾</a:t>
                      </a:r>
                      <a:r>
                        <a:rPr lang="en-US" altLang="zh-CN" sz="1200" b="0" i="0" u="none" strike="noStrike" dirty="0">
                          <a:solidFill>
                            <a:srgbClr val="000000"/>
                          </a:solidFill>
                          <a:effectLst/>
                          <a:latin typeface="+mn-lt"/>
                          <a:ea typeface="+mn-ea"/>
                          <a:cs typeface="+mn-ea"/>
                          <a:sym typeface="+mn-lt"/>
                        </a:rPr>
                        <a:t>04-08</a:t>
                      </a:r>
                      <a:r>
                        <a:rPr lang="zh-CN" altLang="en-US" sz="1200" b="0" i="0" u="none" strike="noStrike" dirty="0">
                          <a:solidFill>
                            <a:srgbClr val="000000"/>
                          </a:solidFill>
                          <a:effectLst/>
                          <a:latin typeface="+mn-lt"/>
                          <a:ea typeface="+mn-ea"/>
                          <a:cs typeface="+mn-ea"/>
                          <a:sym typeface="+mn-lt"/>
                        </a:rPr>
                        <a:t>号地块</a:t>
                      </a:r>
                    </a:p>
                  </a:txBody>
                  <a:tcPr marL="4088" marR="4088" marT="4088" marB="0" anchor="ctr">
                    <a:lnL w="3175"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泗泾</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等线" panose="020F0502020204030204"/>
                          <a:ea typeface="微软雅黑"/>
                        </a:defRPr>
                      </a:lvl1pPr>
                      <a:lvl2pPr marL="457200" algn="l" defTabSz="914400" rtl="0" eaLnBrk="1" latinLnBrk="0" hangingPunct="1">
                        <a:defRPr sz="1800" kern="1200">
                          <a:solidFill>
                            <a:schemeClr val="tx1"/>
                          </a:solidFill>
                          <a:latin typeface="等线" panose="020F0502020204030204"/>
                          <a:ea typeface="微软雅黑"/>
                        </a:defRPr>
                      </a:lvl2pPr>
                      <a:lvl3pPr marL="914400" algn="l" defTabSz="914400" rtl="0" eaLnBrk="1" latinLnBrk="0" hangingPunct="1">
                        <a:defRPr sz="1800" kern="1200">
                          <a:solidFill>
                            <a:schemeClr val="tx1"/>
                          </a:solidFill>
                          <a:latin typeface="等线" panose="020F0502020204030204"/>
                          <a:ea typeface="微软雅黑"/>
                        </a:defRPr>
                      </a:lvl3pPr>
                      <a:lvl4pPr marL="1371600" algn="l" defTabSz="914400" rtl="0" eaLnBrk="1" latinLnBrk="0" hangingPunct="1">
                        <a:defRPr sz="1800" kern="1200">
                          <a:solidFill>
                            <a:schemeClr val="tx1"/>
                          </a:solidFill>
                          <a:latin typeface="等线" panose="020F0502020204030204"/>
                          <a:ea typeface="微软雅黑"/>
                        </a:defRPr>
                      </a:lvl4pPr>
                      <a:lvl5pPr marL="1828800" algn="l" defTabSz="914400" rtl="0" eaLnBrk="1" latinLnBrk="0" hangingPunct="1">
                        <a:defRPr sz="1800" kern="1200">
                          <a:solidFill>
                            <a:schemeClr val="tx1"/>
                          </a:solidFill>
                          <a:latin typeface="等线" panose="020F0502020204030204"/>
                          <a:ea typeface="微软雅黑"/>
                        </a:defRPr>
                      </a:lvl5pPr>
                      <a:lvl6pPr marL="2286000" algn="l" defTabSz="914400" rtl="0" eaLnBrk="1" latinLnBrk="0" hangingPunct="1">
                        <a:defRPr sz="1800" kern="1200">
                          <a:solidFill>
                            <a:schemeClr val="tx1"/>
                          </a:solidFill>
                          <a:latin typeface="等线" panose="020F0502020204030204"/>
                          <a:ea typeface="微软雅黑"/>
                        </a:defRPr>
                      </a:lvl6pPr>
                      <a:lvl7pPr marL="2743200" algn="l" defTabSz="914400" rtl="0" eaLnBrk="1" latinLnBrk="0" hangingPunct="1">
                        <a:defRPr sz="1800" kern="1200">
                          <a:solidFill>
                            <a:schemeClr val="tx1"/>
                          </a:solidFill>
                          <a:latin typeface="等线" panose="020F0502020204030204"/>
                          <a:ea typeface="微软雅黑"/>
                        </a:defRPr>
                      </a:lvl7pPr>
                      <a:lvl8pPr marL="3200400" algn="l" defTabSz="914400" rtl="0" eaLnBrk="1" latinLnBrk="0" hangingPunct="1">
                        <a:defRPr sz="1800" kern="1200">
                          <a:solidFill>
                            <a:schemeClr val="tx1"/>
                          </a:solidFill>
                          <a:latin typeface="等线" panose="020F0502020204030204"/>
                          <a:ea typeface="微软雅黑"/>
                        </a:defRPr>
                      </a:lvl8pPr>
                      <a:lvl9pPr marL="3657600" algn="l" defTabSz="914400" rtl="0" eaLnBrk="1" latinLnBrk="0" hangingPunct="1">
                        <a:defRPr sz="1800" kern="1200">
                          <a:solidFill>
                            <a:schemeClr val="tx1"/>
                          </a:solidFill>
                          <a:latin typeface="等线" panose="020F0502020204030204"/>
                          <a:ea typeface="微软雅黑"/>
                        </a:defRPr>
                      </a:lvl9pPr>
                    </a:lstStyle>
                    <a:p>
                      <a:pPr algn="ctr" fontAlgn="ctr"/>
                      <a:r>
                        <a:rPr lang="zh-CN" altLang="en-US" sz="1200" b="0" i="0" u="none" strike="noStrike" dirty="0">
                          <a:solidFill>
                            <a:srgbClr val="000000"/>
                          </a:solidFill>
                          <a:effectLst/>
                          <a:latin typeface="+mn-lt"/>
                          <a:ea typeface="+mn-ea"/>
                          <a:cs typeface="+mn-ea"/>
                          <a:sym typeface="+mn-lt"/>
                        </a:rPr>
                        <a:t>二类住宅</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mn-lt"/>
                          <a:ea typeface="+mn-ea"/>
                          <a:cs typeface="+mn-ea"/>
                          <a:sym typeface="+mn-lt"/>
                        </a:rPr>
                        <a:t>19372</a:t>
                      </a:r>
                    </a:p>
                  </a:txBody>
                  <a:tcPr marL="2988" marR="2988" marT="29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mn-lt"/>
                          <a:ea typeface="+mn-ea"/>
                          <a:cs typeface="+mn-ea"/>
                          <a:sym typeface="+mn-lt"/>
                        </a:rPr>
                        <a:t>1.2</a:t>
                      </a:r>
                    </a:p>
                  </a:txBody>
                  <a:tcPr marL="2988" marR="2988" marT="29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mn-lt"/>
                          <a:ea typeface="+mn-ea"/>
                          <a:cs typeface="+mn-ea"/>
                          <a:sym typeface="+mn-lt"/>
                        </a:rPr>
                        <a:t>23246.4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altLang="zh-CN" sz="1200" b="0" i="0" u="none" strike="noStrike" kern="1200" dirty="0">
                          <a:solidFill>
                            <a:srgbClr val="000000"/>
                          </a:solidFill>
                          <a:effectLst/>
                          <a:latin typeface="+mn-lt"/>
                          <a:ea typeface="+mn-ea"/>
                          <a:cs typeface="+mn-ea"/>
                          <a:sym typeface="+mn-lt"/>
                        </a:rPr>
                        <a:t>53466.72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algn="ctr" fontAlgn="ctr"/>
                      <a:r>
                        <a:rPr lang="en-US" altLang="zh-CN" sz="1200" b="0" i="0" u="none" strike="noStrike" kern="1200" dirty="0">
                          <a:solidFill>
                            <a:srgbClr val="000000"/>
                          </a:solidFill>
                          <a:effectLst/>
                          <a:latin typeface="+mn-lt"/>
                          <a:ea typeface="+mn-ea"/>
                          <a:cs typeface="+mn-ea"/>
                          <a:sym typeface="+mn-lt"/>
                        </a:rPr>
                        <a:t>23000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altLang="zh-CN" sz="1200" b="0" i="0" u="none" strike="noStrike" kern="1200" dirty="0">
                          <a:solidFill>
                            <a:srgbClr val="000000"/>
                          </a:solidFill>
                          <a:effectLst/>
                          <a:latin typeface="+mn-lt"/>
                          <a:ea typeface="+mn-ea"/>
                          <a:cs typeface="+mn-ea"/>
                          <a:sym typeface="+mn-lt"/>
                        </a:rPr>
                        <a:t>69506.736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altLang="zh-CN" sz="1200" b="0" i="0" u="none" strike="noStrike" kern="1200" dirty="0">
                          <a:solidFill>
                            <a:srgbClr val="000000"/>
                          </a:solidFill>
                          <a:effectLst/>
                          <a:latin typeface="+mn-lt"/>
                          <a:ea typeface="+mn-ea"/>
                          <a:cs typeface="+mn-ea"/>
                          <a:sym typeface="+mn-lt"/>
                        </a:rPr>
                        <a:t>29900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kern="1200" dirty="0">
                          <a:solidFill>
                            <a:srgbClr val="000000"/>
                          </a:solidFill>
                          <a:effectLst/>
                          <a:latin typeface="+mn-lt"/>
                          <a:ea typeface="+mn-ea"/>
                          <a:cs typeface="+mn-ea"/>
                          <a:sym typeface="+mn-lt"/>
                        </a:rPr>
                        <a:t>30%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kern="1200" dirty="0">
                          <a:solidFill>
                            <a:srgbClr val="000000"/>
                          </a:solidFill>
                          <a:effectLst/>
                          <a:latin typeface="+mn-lt"/>
                          <a:ea typeface="+mn-ea"/>
                          <a:cs typeface="+mn-ea"/>
                          <a:sym typeface="+mn-lt"/>
                        </a:rPr>
                        <a:t>10693</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200" b="0" i="0" u="none" strike="noStrike" dirty="0">
                          <a:solidFill>
                            <a:srgbClr val="000000"/>
                          </a:solidFill>
                          <a:effectLst/>
                          <a:latin typeface="+mn-lt"/>
                          <a:ea typeface="+mn-ea"/>
                          <a:cs typeface="+mn-ea"/>
                          <a:sym typeface="+mn-lt"/>
                        </a:rPr>
                        <a:t>2026</a:t>
                      </a:r>
                      <a:r>
                        <a:rPr lang="zh-CN" altLang="en-US" sz="1200" b="0" i="0" u="none" strike="noStrike" dirty="0">
                          <a:solidFill>
                            <a:srgbClr val="000000"/>
                          </a:solidFill>
                          <a:effectLst/>
                          <a:latin typeface="+mn-lt"/>
                          <a:ea typeface="+mn-ea"/>
                          <a:cs typeface="+mn-ea"/>
                          <a:sym typeface="+mn-lt"/>
                        </a:rPr>
                        <a:t>年</a:t>
                      </a:r>
                      <a:r>
                        <a:rPr lang="en-US" altLang="zh-CN" sz="1200" b="0" i="0" u="none" strike="noStrike" dirty="0">
                          <a:solidFill>
                            <a:srgbClr val="000000"/>
                          </a:solidFill>
                          <a:effectLst/>
                          <a:latin typeface="+mn-lt"/>
                          <a:ea typeface="+mn-ea"/>
                          <a:cs typeface="+mn-ea"/>
                          <a:sym typeface="+mn-lt"/>
                        </a:rPr>
                        <a:t>3-4</a:t>
                      </a:r>
                      <a:r>
                        <a:rPr lang="zh-CN" altLang="en-US" sz="1200" b="0" i="0" u="none" strike="noStrike" dirty="0">
                          <a:solidFill>
                            <a:srgbClr val="000000"/>
                          </a:solidFill>
                          <a:effectLst/>
                          <a:latin typeface="+mn-lt"/>
                          <a:ea typeface="+mn-ea"/>
                          <a:cs typeface="+mn-ea"/>
                          <a:sym typeface="+mn-lt"/>
                        </a:rPr>
                        <a:t>月</a:t>
                      </a:r>
                      <a:endParaRPr lang="en-US" altLang="zh-CN" sz="1200" b="0" i="0" u="none" strike="noStrike" dirty="0">
                        <a:solidFill>
                          <a:srgbClr val="000000"/>
                        </a:solidFill>
                        <a:effectLst/>
                        <a:latin typeface="+mn-lt"/>
                        <a:ea typeface="+mn-ea"/>
                        <a:cs typeface="+mn-ea"/>
                        <a:sym typeface="+mn-lt"/>
                      </a:endParaRPr>
                    </a:p>
                  </a:txBody>
                  <a:tcPr marL="4088" marR="4088" marT="408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21659100"/>
                  </a:ext>
                </a:extLst>
              </a:tr>
            </a:tbl>
          </a:graphicData>
        </a:graphic>
      </p:graphicFrame>
      <p:grpSp>
        <p:nvGrpSpPr>
          <p:cNvPr id="131" name="组合 130">
            <a:extLst>
              <a:ext uri="{FF2B5EF4-FFF2-40B4-BE49-F238E27FC236}">
                <a16:creationId xmlns:a16="http://schemas.microsoft.com/office/drawing/2014/main" id="{7A094B9C-4D07-4559-A251-3B687910AEC4}"/>
              </a:ext>
            </a:extLst>
          </p:cNvPr>
          <p:cNvGrpSpPr/>
          <p:nvPr/>
        </p:nvGrpSpPr>
        <p:grpSpPr>
          <a:xfrm>
            <a:off x="147736" y="3151697"/>
            <a:ext cx="11942459" cy="2896983"/>
            <a:chOff x="0" y="3205924"/>
            <a:chExt cx="12589995" cy="3054061"/>
          </a:xfrm>
        </p:grpSpPr>
        <p:grpSp>
          <p:nvGrpSpPr>
            <p:cNvPr id="8" name="组合 7">
              <a:extLst>
                <a:ext uri="{FF2B5EF4-FFF2-40B4-BE49-F238E27FC236}">
                  <a16:creationId xmlns:a16="http://schemas.microsoft.com/office/drawing/2014/main" id="{0E7B4615-86D1-4B19-A82A-C2D671FAC18A}"/>
                </a:ext>
              </a:extLst>
            </p:cNvPr>
            <p:cNvGrpSpPr/>
            <p:nvPr/>
          </p:nvGrpSpPr>
          <p:grpSpPr>
            <a:xfrm>
              <a:off x="7777089" y="3205924"/>
              <a:ext cx="4812906" cy="3038754"/>
              <a:chOff x="5631423" y="2686505"/>
              <a:chExt cx="6363841" cy="4017977"/>
            </a:xfrm>
          </p:grpSpPr>
          <p:grpSp>
            <p:nvGrpSpPr>
              <p:cNvPr id="9" name="组合 8">
                <a:extLst>
                  <a:ext uri="{FF2B5EF4-FFF2-40B4-BE49-F238E27FC236}">
                    <a16:creationId xmlns:a16="http://schemas.microsoft.com/office/drawing/2014/main" id="{E521BC00-0ECE-4655-AF51-DDED9BC3F786}"/>
                  </a:ext>
                </a:extLst>
              </p:cNvPr>
              <p:cNvGrpSpPr>
                <a:grpSpLocks noChangeAspect="1"/>
              </p:cNvGrpSpPr>
              <p:nvPr/>
            </p:nvGrpSpPr>
            <p:grpSpPr>
              <a:xfrm>
                <a:off x="5631423" y="2686505"/>
                <a:ext cx="6363841" cy="4017977"/>
                <a:chOff x="125276" y="1315745"/>
                <a:chExt cx="8821428" cy="5569639"/>
              </a:xfrm>
            </p:grpSpPr>
            <p:pic>
              <p:nvPicPr>
                <p:cNvPr id="11" name="图片 10">
                  <a:extLst>
                    <a:ext uri="{FF2B5EF4-FFF2-40B4-BE49-F238E27FC236}">
                      <a16:creationId xmlns:a16="http://schemas.microsoft.com/office/drawing/2014/main" id="{3C96FBD1-3E42-40CE-AEFC-45F9E1A65F60}"/>
                    </a:ext>
                  </a:extLst>
                </p:cNvPr>
                <p:cNvPicPr>
                  <a:picLocks noChangeAspect="1"/>
                </p:cNvPicPr>
                <p:nvPr/>
              </p:nvPicPr>
              <p:blipFill rotWithShape="1">
                <a:blip r:embed="rId2"/>
                <a:srcRect l="18507" t="31450" r="31380" b="4217"/>
                <a:stretch/>
              </p:blipFill>
              <p:spPr>
                <a:xfrm>
                  <a:off x="317053" y="1315745"/>
                  <a:ext cx="8534401" cy="5569639"/>
                </a:xfrm>
                <a:prstGeom prst="rect">
                  <a:avLst/>
                </a:prstGeom>
              </p:spPr>
            </p:pic>
            <p:sp>
              <p:nvSpPr>
                <p:cNvPr id="12" name="Freeform 11">
                  <a:extLst>
                    <a:ext uri="{FF2B5EF4-FFF2-40B4-BE49-F238E27FC236}">
                      <a16:creationId xmlns:a16="http://schemas.microsoft.com/office/drawing/2014/main" id="{AE5E2256-9EA6-417A-8FF2-7D1A86FB1ADB}"/>
                    </a:ext>
                  </a:extLst>
                </p:cNvPr>
                <p:cNvSpPr>
                  <a:spLocks/>
                </p:cNvSpPr>
                <p:nvPr/>
              </p:nvSpPr>
              <p:spPr bwMode="auto">
                <a:xfrm>
                  <a:off x="3536039" y="2035892"/>
                  <a:ext cx="1070671" cy="1031762"/>
                </a:xfrm>
                <a:custGeom>
                  <a:avLst/>
                  <a:gdLst>
                    <a:gd name="T0" fmla="*/ 46 w 545"/>
                    <a:gd name="T1" fmla="*/ 0 h 589"/>
                    <a:gd name="T2" fmla="*/ 0 w 545"/>
                    <a:gd name="T3" fmla="*/ 544 h 589"/>
                    <a:gd name="T4" fmla="*/ 454 w 545"/>
                    <a:gd name="T5" fmla="*/ 589 h 589"/>
                    <a:gd name="T6" fmla="*/ 545 w 545"/>
                    <a:gd name="T7" fmla="*/ 45 h 589"/>
                    <a:gd name="T8" fmla="*/ 46 w 545"/>
                    <a:gd name="T9" fmla="*/ 0 h 589"/>
                  </a:gdLst>
                  <a:ahLst/>
                  <a:cxnLst>
                    <a:cxn ang="0">
                      <a:pos x="T0" y="T1"/>
                    </a:cxn>
                    <a:cxn ang="0">
                      <a:pos x="T2" y="T3"/>
                    </a:cxn>
                    <a:cxn ang="0">
                      <a:pos x="T4" y="T5"/>
                    </a:cxn>
                    <a:cxn ang="0">
                      <a:pos x="T6" y="T7"/>
                    </a:cxn>
                    <a:cxn ang="0">
                      <a:pos x="T8" y="T9"/>
                    </a:cxn>
                  </a:cxnLst>
                  <a:rect l="0" t="0" r="r" b="b"/>
                  <a:pathLst>
                    <a:path w="545" h="589">
                      <a:moveTo>
                        <a:pt x="46" y="0"/>
                      </a:moveTo>
                      <a:lnTo>
                        <a:pt x="0" y="544"/>
                      </a:lnTo>
                      <a:lnTo>
                        <a:pt x="454" y="589"/>
                      </a:lnTo>
                      <a:lnTo>
                        <a:pt x="545" y="45"/>
                      </a:lnTo>
                      <a:lnTo>
                        <a:pt x="46" y="0"/>
                      </a:lnTo>
                      <a:close/>
                    </a:path>
                  </a:pathLst>
                </a:custGeom>
                <a:solidFill>
                  <a:srgbClr val="FFFF0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13" name="Freeform 56">
                  <a:extLst>
                    <a:ext uri="{FF2B5EF4-FFF2-40B4-BE49-F238E27FC236}">
                      <a16:creationId xmlns:a16="http://schemas.microsoft.com/office/drawing/2014/main" id="{098481C6-2136-4FB1-9DE8-7CC91021A1A2}"/>
                    </a:ext>
                  </a:extLst>
                </p:cNvPr>
                <p:cNvSpPr>
                  <a:spLocks/>
                </p:cNvSpPr>
                <p:nvPr/>
              </p:nvSpPr>
              <p:spPr bwMode="auto">
                <a:xfrm>
                  <a:off x="5529795" y="4408007"/>
                  <a:ext cx="242847" cy="487034"/>
                </a:xfrm>
                <a:custGeom>
                  <a:avLst/>
                  <a:gdLst>
                    <a:gd name="T0" fmla="*/ 0 w 181"/>
                    <a:gd name="T1" fmla="*/ 0 h 363"/>
                    <a:gd name="T2" fmla="*/ 0 w 181"/>
                    <a:gd name="T3" fmla="*/ 136 h 363"/>
                    <a:gd name="T4" fmla="*/ 91 w 181"/>
                    <a:gd name="T5" fmla="*/ 363 h 363"/>
                    <a:gd name="T6" fmla="*/ 181 w 181"/>
                    <a:gd name="T7" fmla="*/ 317 h 363"/>
                    <a:gd name="T8" fmla="*/ 181 w 181"/>
                    <a:gd name="T9" fmla="*/ 0 h 363"/>
                    <a:gd name="T10" fmla="*/ 0 w 181"/>
                    <a:gd name="T11" fmla="*/ 0 h 363"/>
                  </a:gdLst>
                  <a:ahLst/>
                  <a:cxnLst>
                    <a:cxn ang="0">
                      <a:pos x="T0" y="T1"/>
                    </a:cxn>
                    <a:cxn ang="0">
                      <a:pos x="T2" y="T3"/>
                    </a:cxn>
                    <a:cxn ang="0">
                      <a:pos x="T4" y="T5"/>
                    </a:cxn>
                    <a:cxn ang="0">
                      <a:pos x="T6" y="T7"/>
                    </a:cxn>
                    <a:cxn ang="0">
                      <a:pos x="T8" y="T9"/>
                    </a:cxn>
                    <a:cxn ang="0">
                      <a:pos x="T10" y="T11"/>
                    </a:cxn>
                  </a:cxnLst>
                  <a:rect l="0" t="0" r="r" b="b"/>
                  <a:pathLst>
                    <a:path w="181" h="363">
                      <a:moveTo>
                        <a:pt x="0" y="0"/>
                      </a:moveTo>
                      <a:lnTo>
                        <a:pt x="0" y="136"/>
                      </a:lnTo>
                      <a:lnTo>
                        <a:pt x="91" y="363"/>
                      </a:lnTo>
                      <a:lnTo>
                        <a:pt x="181" y="317"/>
                      </a:lnTo>
                      <a:lnTo>
                        <a:pt x="181" y="0"/>
                      </a:lnTo>
                      <a:lnTo>
                        <a:pt x="0" y="0"/>
                      </a:lnTo>
                      <a:close/>
                    </a:path>
                  </a:pathLst>
                </a:custGeom>
                <a:solidFill>
                  <a:srgbClr val="DB2613">
                    <a:alpha val="28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14" name="Freeform 54">
                  <a:extLst>
                    <a:ext uri="{FF2B5EF4-FFF2-40B4-BE49-F238E27FC236}">
                      <a16:creationId xmlns:a16="http://schemas.microsoft.com/office/drawing/2014/main" id="{F266FF42-2AAC-4D57-B716-51C7CC146804}"/>
                    </a:ext>
                  </a:extLst>
                </p:cNvPr>
                <p:cNvSpPr>
                  <a:spLocks/>
                </p:cNvSpPr>
                <p:nvPr/>
              </p:nvSpPr>
              <p:spPr bwMode="auto">
                <a:xfrm>
                  <a:off x="5529795" y="4870891"/>
                  <a:ext cx="425317" cy="912352"/>
                </a:xfrm>
                <a:custGeom>
                  <a:avLst/>
                  <a:gdLst>
                    <a:gd name="T0" fmla="*/ 45 w 317"/>
                    <a:gd name="T1" fmla="*/ 45 h 680"/>
                    <a:gd name="T2" fmla="*/ 0 w 317"/>
                    <a:gd name="T3" fmla="*/ 272 h 680"/>
                    <a:gd name="T4" fmla="*/ 136 w 317"/>
                    <a:gd name="T5" fmla="*/ 680 h 680"/>
                    <a:gd name="T6" fmla="*/ 317 w 317"/>
                    <a:gd name="T7" fmla="*/ 635 h 680"/>
                    <a:gd name="T8" fmla="*/ 227 w 317"/>
                    <a:gd name="T9" fmla="*/ 0 h 680"/>
                    <a:gd name="T10" fmla="*/ 45 w 317"/>
                    <a:gd name="T11" fmla="*/ 45 h 680"/>
                  </a:gdLst>
                  <a:ahLst/>
                  <a:cxnLst>
                    <a:cxn ang="0">
                      <a:pos x="T0" y="T1"/>
                    </a:cxn>
                    <a:cxn ang="0">
                      <a:pos x="T2" y="T3"/>
                    </a:cxn>
                    <a:cxn ang="0">
                      <a:pos x="T4" y="T5"/>
                    </a:cxn>
                    <a:cxn ang="0">
                      <a:pos x="T6" y="T7"/>
                    </a:cxn>
                    <a:cxn ang="0">
                      <a:pos x="T8" y="T9"/>
                    </a:cxn>
                    <a:cxn ang="0">
                      <a:pos x="T10" y="T11"/>
                    </a:cxn>
                  </a:cxnLst>
                  <a:rect l="0" t="0" r="r" b="b"/>
                  <a:pathLst>
                    <a:path w="317" h="680">
                      <a:moveTo>
                        <a:pt x="45" y="45"/>
                      </a:moveTo>
                      <a:lnTo>
                        <a:pt x="0" y="272"/>
                      </a:lnTo>
                      <a:lnTo>
                        <a:pt x="136" y="680"/>
                      </a:lnTo>
                      <a:lnTo>
                        <a:pt x="317" y="635"/>
                      </a:lnTo>
                      <a:lnTo>
                        <a:pt x="227" y="0"/>
                      </a:lnTo>
                      <a:lnTo>
                        <a:pt x="45" y="45"/>
                      </a:lnTo>
                      <a:close/>
                    </a:path>
                  </a:pathLst>
                </a:custGeom>
                <a:solidFill>
                  <a:srgbClr val="FFFF00">
                    <a:alpha val="4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5" name="Text Box 38">
                  <a:extLst>
                    <a:ext uri="{FF2B5EF4-FFF2-40B4-BE49-F238E27FC236}">
                      <a16:creationId xmlns:a16="http://schemas.microsoft.com/office/drawing/2014/main" id="{957A55A3-6876-4CE4-99CC-41AD03546D68}"/>
                    </a:ext>
                  </a:extLst>
                </p:cNvPr>
                <p:cNvSpPr txBox="1">
                  <a:spLocks noChangeArrowheads="1"/>
                </p:cNvSpPr>
                <p:nvPr/>
              </p:nvSpPr>
              <p:spPr bwMode="auto">
                <a:xfrm rot="20847368">
                  <a:off x="5300378" y="4274847"/>
                  <a:ext cx="753523" cy="71364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绿地云天坊</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sp>
              <p:nvSpPr>
                <p:cNvPr id="16" name="任意多边形: 形状 15">
                  <a:extLst>
                    <a:ext uri="{FF2B5EF4-FFF2-40B4-BE49-F238E27FC236}">
                      <a16:creationId xmlns:a16="http://schemas.microsoft.com/office/drawing/2014/main" id="{CE091AC8-B933-4CC1-AACF-25F0269081D7}"/>
                    </a:ext>
                  </a:extLst>
                </p:cNvPr>
                <p:cNvSpPr/>
                <p:nvPr/>
              </p:nvSpPr>
              <p:spPr>
                <a:xfrm>
                  <a:off x="2227364" y="3813808"/>
                  <a:ext cx="1051888" cy="740615"/>
                </a:xfrm>
                <a:custGeom>
                  <a:avLst/>
                  <a:gdLst>
                    <a:gd name="connsiteX0" fmla="*/ 76200 w 1244600"/>
                    <a:gd name="connsiteY0" fmla="*/ 0 h 876300"/>
                    <a:gd name="connsiteX1" fmla="*/ 0 w 1244600"/>
                    <a:gd name="connsiteY1" fmla="*/ 406400 h 876300"/>
                    <a:gd name="connsiteX2" fmla="*/ 101600 w 1244600"/>
                    <a:gd name="connsiteY2" fmla="*/ 876300 h 876300"/>
                    <a:gd name="connsiteX3" fmla="*/ 1181100 w 1244600"/>
                    <a:gd name="connsiteY3" fmla="*/ 635000 h 876300"/>
                    <a:gd name="connsiteX4" fmla="*/ 1244600 w 1244600"/>
                    <a:gd name="connsiteY4" fmla="*/ 101600 h 876300"/>
                    <a:gd name="connsiteX5" fmla="*/ 76200 w 1244600"/>
                    <a:gd name="connsiteY5"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600" h="876300">
                      <a:moveTo>
                        <a:pt x="76200" y="0"/>
                      </a:moveTo>
                      <a:lnTo>
                        <a:pt x="0" y="406400"/>
                      </a:lnTo>
                      <a:lnTo>
                        <a:pt x="101600" y="876300"/>
                      </a:lnTo>
                      <a:lnTo>
                        <a:pt x="1181100" y="635000"/>
                      </a:lnTo>
                      <a:lnTo>
                        <a:pt x="1244600" y="101600"/>
                      </a:lnTo>
                      <a:lnTo>
                        <a:pt x="76200" y="0"/>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17" name="任意多边形: 形状 16">
                  <a:extLst>
                    <a:ext uri="{FF2B5EF4-FFF2-40B4-BE49-F238E27FC236}">
                      <a16:creationId xmlns:a16="http://schemas.microsoft.com/office/drawing/2014/main" id="{8EB0BA46-8DF7-42B1-AEA7-CF37954DF8EC}"/>
                    </a:ext>
                  </a:extLst>
                </p:cNvPr>
                <p:cNvSpPr/>
                <p:nvPr/>
              </p:nvSpPr>
              <p:spPr>
                <a:xfrm>
                  <a:off x="2474236" y="2568716"/>
                  <a:ext cx="450809" cy="300539"/>
                </a:xfrm>
                <a:custGeom>
                  <a:avLst/>
                  <a:gdLst>
                    <a:gd name="connsiteX0" fmla="*/ 63500 w 533400"/>
                    <a:gd name="connsiteY0" fmla="*/ 0 h 355600"/>
                    <a:gd name="connsiteX1" fmla="*/ 0 w 533400"/>
                    <a:gd name="connsiteY1" fmla="*/ 279400 h 355600"/>
                    <a:gd name="connsiteX2" fmla="*/ 533400 w 533400"/>
                    <a:gd name="connsiteY2" fmla="*/ 355600 h 355600"/>
                    <a:gd name="connsiteX3" fmla="*/ 508000 w 533400"/>
                    <a:gd name="connsiteY3" fmla="*/ 152400 h 355600"/>
                    <a:gd name="connsiteX4" fmla="*/ 63500 w 5334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355600">
                      <a:moveTo>
                        <a:pt x="63500" y="0"/>
                      </a:moveTo>
                      <a:lnTo>
                        <a:pt x="0" y="279400"/>
                      </a:lnTo>
                      <a:lnTo>
                        <a:pt x="533400" y="355600"/>
                      </a:lnTo>
                      <a:lnTo>
                        <a:pt x="508000" y="152400"/>
                      </a:lnTo>
                      <a:lnTo>
                        <a:pt x="63500" y="0"/>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8" name="任意多边形: 形状 17">
                  <a:extLst>
                    <a:ext uri="{FF2B5EF4-FFF2-40B4-BE49-F238E27FC236}">
                      <a16:creationId xmlns:a16="http://schemas.microsoft.com/office/drawing/2014/main" id="{9E5F986C-CAC8-43FE-A7B7-0799F7DCF653}"/>
                    </a:ext>
                  </a:extLst>
                </p:cNvPr>
                <p:cNvSpPr/>
                <p:nvPr/>
              </p:nvSpPr>
              <p:spPr>
                <a:xfrm>
                  <a:off x="2871377" y="2944390"/>
                  <a:ext cx="525944" cy="504477"/>
                </a:xfrm>
                <a:custGeom>
                  <a:avLst/>
                  <a:gdLst>
                    <a:gd name="connsiteX0" fmla="*/ 76200 w 622300"/>
                    <a:gd name="connsiteY0" fmla="*/ 0 h 596900"/>
                    <a:gd name="connsiteX1" fmla="*/ 0 w 622300"/>
                    <a:gd name="connsiteY1" fmla="*/ 546100 h 596900"/>
                    <a:gd name="connsiteX2" fmla="*/ 571500 w 622300"/>
                    <a:gd name="connsiteY2" fmla="*/ 596900 h 596900"/>
                    <a:gd name="connsiteX3" fmla="*/ 622300 w 622300"/>
                    <a:gd name="connsiteY3" fmla="*/ 50800 h 596900"/>
                    <a:gd name="connsiteX4" fmla="*/ 76200 w 62230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596900">
                      <a:moveTo>
                        <a:pt x="76200" y="0"/>
                      </a:moveTo>
                      <a:lnTo>
                        <a:pt x="0" y="546100"/>
                      </a:lnTo>
                      <a:lnTo>
                        <a:pt x="571500" y="596900"/>
                      </a:lnTo>
                      <a:lnTo>
                        <a:pt x="622300" y="50800"/>
                      </a:lnTo>
                      <a:lnTo>
                        <a:pt x="76200" y="0"/>
                      </a:lnTo>
                      <a:close/>
                    </a:path>
                  </a:pathLst>
                </a:custGeom>
                <a:solidFill>
                  <a:srgbClr val="DB2613">
                    <a:lumMod val="60000"/>
                    <a:lumOff val="40000"/>
                    <a:alpha val="42999"/>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19" name="任意多边形: 形状 18">
                  <a:extLst>
                    <a:ext uri="{FF2B5EF4-FFF2-40B4-BE49-F238E27FC236}">
                      <a16:creationId xmlns:a16="http://schemas.microsoft.com/office/drawing/2014/main" id="{8AC7C40D-F49A-4050-AD5B-8249E97564C6}"/>
                    </a:ext>
                  </a:extLst>
                </p:cNvPr>
                <p:cNvSpPr/>
                <p:nvPr/>
              </p:nvSpPr>
              <p:spPr>
                <a:xfrm>
                  <a:off x="2356167" y="2869255"/>
                  <a:ext cx="536677" cy="504477"/>
                </a:xfrm>
                <a:custGeom>
                  <a:avLst/>
                  <a:gdLst>
                    <a:gd name="connsiteX0" fmla="*/ 152400 w 635000"/>
                    <a:gd name="connsiteY0" fmla="*/ 0 h 596900"/>
                    <a:gd name="connsiteX1" fmla="*/ 0 w 635000"/>
                    <a:gd name="connsiteY1" fmla="*/ 533400 h 596900"/>
                    <a:gd name="connsiteX2" fmla="*/ 558800 w 635000"/>
                    <a:gd name="connsiteY2" fmla="*/ 596900 h 596900"/>
                    <a:gd name="connsiteX3" fmla="*/ 635000 w 635000"/>
                    <a:gd name="connsiteY3" fmla="*/ 76200 h 596900"/>
                    <a:gd name="connsiteX4" fmla="*/ 152400 w 63500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596900">
                      <a:moveTo>
                        <a:pt x="152400" y="0"/>
                      </a:moveTo>
                      <a:lnTo>
                        <a:pt x="0" y="533400"/>
                      </a:lnTo>
                      <a:lnTo>
                        <a:pt x="558800" y="596900"/>
                      </a:lnTo>
                      <a:lnTo>
                        <a:pt x="635000" y="76200"/>
                      </a:lnTo>
                      <a:lnTo>
                        <a:pt x="152400" y="0"/>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20" name="任意多边形: 形状 19">
                  <a:extLst>
                    <a:ext uri="{FF2B5EF4-FFF2-40B4-BE49-F238E27FC236}">
                      <a16:creationId xmlns:a16="http://schemas.microsoft.com/office/drawing/2014/main" id="{B31181E9-0F1C-4C74-BB16-166EC9567BCD}"/>
                    </a:ext>
                  </a:extLst>
                </p:cNvPr>
                <p:cNvSpPr/>
                <p:nvPr/>
              </p:nvSpPr>
              <p:spPr>
                <a:xfrm>
                  <a:off x="2302499" y="3373732"/>
                  <a:ext cx="525944" cy="364941"/>
                </a:xfrm>
                <a:custGeom>
                  <a:avLst/>
                  <a:gdLst>
                    <a:gd name="connsiteX0" fmla="*/ 63500 w 622300"/>
                    <a:gd name="connsiteY0" fmla="*/ 0 h 431800"/>
                    <a:gd name="connsiteX1" fmla="*/ 12700 w 622300"/>
                    <a:gd name="connsiteY1" fmla="*/ 381000 h 431800"/>
                    <a:gd name="connsiteX2" fmla="*/ 114300 w 622300"/>
                    <a:gd name="connsiteY2" fmla="*/ 0 h 431800"/>
                    <a:gd name="connsiteX3" fmla="*/ 622300 w 622300"/>
                    <a:gd name="connsiteY3" fmla="*/ 88900 h 431800"/>
                    <a:gd name="connsiteX4" fmla="*/ 533400 w 622300"/>
                    <a:gd name="connsiteY4" fmla="*/ 431800 h 431800"/>
                    <a:gd name="connsiteX5" fmla="*/ 0 w 622300"/>
                    <a:gd name="connsiteY5" fmla="*/ 38100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300" h="431800">
                      <a:moveTo>
                        <a:pt x="63500" y="0"/>
                      </a:moveTo>
                      <a:lnTo>
                        <a:pt x="12700" y="381000"/>
                      </a:lnTo>
                      <a:lnTo>
                        <a:pt x="114300" y="0"/>
                      </a:lnTo>
                      <a:lnTo>
                        <a:pt x="622300" y="88900"/>
                      </a:lnTo>
                      <a:lnTo>
                        <a:pt x="533400" y="431800"/>
                      </a:lnTo>
                      <a:lnTo>
                        <a:pt x="0" y="381000"/>
                      </a:lnTo>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21" name="任意多边形: 形状 20">
                  <a:extLst>
                    <a:ext uri="{FF2B5EF4-FFF2-40B4-BE49-F238E27FC236}">
                      <a16:creationId xmlns:a16="http://schemas.microsoft.com/office/drawing/2014/main" id="{202E2A64-6386-4725-93B6-8D130F446E7D}"/>
                    </a:ext>
                  </a:extLst>
                </p:cNvPr>
                <p:cNvSpPr/>
                <p:nvPr/>
              </p:nvSpPr>
              <p:spPr>
                <a:xfrm>
                  <a:off x="3831607" y="3964077"/>
                  <a:ext cx="596134" cy="249629"/>
                </a:xfrm>
                <a:custGeom>
                  <a:avLst/>
                  <a:gdLst>
                    <a:gd name="connsiteX0" fmla="*/ 0 w 660400"/>
                    <a:gd name="connsiteY0" fmla="*/ 25400 h 304800"/>
                    <a:gd name="connsiteX1" fmla="*/ 88900 w 660400"/>
                    <a:gd name="connsiteY1" fmla="*/ 25400 h 304800"/>
                    <a:gd name="connsiteX2" fmla="*/ 38100 w 660400"/>
                    <a:gd name="connsiteY2" fmla="*/ 266700 h 304800"/>
                    <a:gd name="connsiteX3" fmla="*/ 660400 w 660400"/>
                    <a:gd name="connsiteY3" fmla="*/ 304800 h 304800"/>
                    <a:gd name="connsiteX4" fmla="*/ 546100 w 660400"/>
                    <a:gd name="connsiteY4" fmla="*/ 165100 h 304800"/>
                    <a:gd name="connsiteX5" fmla="*/ 508000 w 660400"/>
                    <a:gd name="connsiteY5" fmla="*/ 0 h 304800"/>
                    <a:gd name="connsiteX6" fmla="*/ 342900 w 660400"/>
                    <a:gd name="connsiteY6" fmla="*/ 50800 h 304800"/>
                    <a:gd name="connsiteX7" fmla="*/ 0 w 660400"/>
                    <a:gd name="connsiteY7" fmla="*/ 254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00" h="304800">
                      <a:moveTo>
                        <a:pt x="0" y="25400"/>
                      </a:moveTo>
                      <a:lnTo>
                        <a:pt x="88900" y="25400"/>
                      </a:lnTo>
                      <a:lnTo>
                        <a:pt x="38100" y="266700"/>
                      </a:lnTo>
                      <a:lnTo>
                        <a:pt x="660400" y="304800"/>
                      </a:lnTo>
                      <a:lnTo>
                        <a:pt x="546100" y="165100"/>
                      </a:lnTo>
                      <a:lnTo>
                        <a:pt x="508000" y="0"/>
                      </a:lnTo>
                      <a:lnTo>
                        <a:pt x="342900" y="50800"/>
                      </a:lnTo>
                      <a:lnTo>
                        <a:pt x="0" y="25400"/>
                      </a:lnTo>
                      <a:close/>
                    </a:path>
                  </a:pathLst>
                </a:custGeom>
                <a:solidFill>
                  <a:srgbClr val="DB2613">
                    <a:alpha val="30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22" name="任意多边形: 形状 21">
                  <a:extLst>
                    <a:ext uri="{FF2B5EF4-FFF2-40B4-BE49-F238E27FC236}">
                      <a16:creationId xmlns:a16="http://schemas.microsoft.com/office/drawing/2014/main" id="{A853C829-86E0-475A-AA24-A5A5A3D26F41}"/>
                    </a:ext>
                  </a:extLst>
                </p:cNvPr>
                <p:cNvSpPr/>
                <p:nvPr/>
              </p:nvSpPr>
              <p:spPr>
                <a:xfrm>
                  <a:off x="4341873" y="3695739"/>
                  <a:ext cx="662271" cy="374511"/>
                </a:xfrm>
                <a:custGeom>
                  <a:avLst/>
                  <a:gdLst>
                    <a:gd name="connsiteX0" fmla="*/ 63500 w 787400"/>
                    <a:gd name="connsiteY0" fmla="*/ 0 h 444500"/>
                    <a:gd name="connsiteX1" fmla="*/ 723900 w 787400"/>
                    <a:gd name="connsiteY1" fmla="*/ 63500 h 444500"/>
                    <a:gd name="connsiteX2" fmla="*/ 787400 w 787400"/>
                    <a:gd name="connsiteY2" fmla="*/ 444500 h 444500"/>
                    <a:gd name="connsiteX3" fmla="*/ 101600 w 787400"/>
                    <a:gd name="connsiteY3" fmla="*/ 381000 h 444500"/>
                    <a:gd name="connsiteX4" fmla="*/ 0 w 787400"/>
                    <a:gd name="connsiteY4" fmla="*/ 279400 h 444500"/>
                    <a:gd name="connsiteX5" fmla="*/ 63500 w 787400"/>
                    <a:gd name="connsiteY5" fmla="*/ 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7400" h="444500">
                      <a:moveTo>
                        <a:pt x="63500" y="0"/>
                      </a:moveTo>
                      <a:lnTo>
                        <a:pt x="723900" y="63500"/>
                      </a:lnTo>
                      <a:lnTo>
                        <a:pt x="787400" y="444500"/>
                      </a:lnTo>
                      <a:lnTo>
                        <a:pt x="101600" y="381000"/>
                      </a:lnTo>
                      <a:lnTo>
                        <a:pt x="0" y="279400"/>
                      </a:lnTo>
                      <a:lnTo>
                        <a:pt x="63500" y="0"/>
                      </a:lnTo>
                      <a:close/>
                    </a:path>
                  </a:pathLst>
                </a:custGeom>
                <a:solidFill>
                  <a:srgbClr val="00B0F0">
                    <a:alpha val="42999"/>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23" name="任意多边形: 形状 22">
                  <a:extLst>
                    <a:ext uri="{FF2B5EF4-FFF2-40B4-BE49-F238E27FC236}">
                      <a16:creationId xmlns:a16="http://schemas.microsoft.com/office/drawing/2014/main" id="{AB9C6E6C-708D-4110-AFCB-859FC93074FD}"/>
                    </a:ext>
                  </a:extLst>
                </p:cNvPr>
                <p:cNvSpPr/>
                <p:nvPr/>
              </p:nvSpPr>
              <p:spPr>
                <a:xfrm>
                  <a:off x="4835616" y="3137594"/>
                  <a:ext cx="236138" cy="268339"/>
                </a:xfrm>
                <a:custGeom>
                  <a:avLst/>
                  <a:gdLst>
                    <a:gd name="connsiteX0" fmla="*/ 12700 w 279400"/>
                    <a:gd name="connsiteY0" fmla="*/ 0 h 317500"/>
                    <a:gd name="connsiteX1" fmla="*/ 0 w 279400"/>
                    <a:gd name="connsiteY1" fmla="*/ 266700 h 317500"/>
                    <a:gd name="connsiteX2" fmla="*/ 203200 w 279400"/>
                    <a:gd name="connsiteY2" fmla="*/ 317500 h 317500"/>
                    <a:gd name="connsiteX3" fmla="*/ 279400 w 279400"/>
                    <a:gd name="connsiteY3" fmla="*/ 38100 h 317500"/>
                    <a:gd name="connsiteX4" fmla="*/ 50800 w 279400"/>
                    <a:gd name="connsiteY4" fmla="*/ 38100 h 3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317500">
                      <a:moveTo>
                        <a:pt x="12700" y="0"/>
                      </a:moveTo>
                      <a:lnTo>
                        <a:pt x="0" y="266700"/>
                      </a:lnTo>
                      <a:lnTo>
                        <a:pt x="203200" y="317500"/>
                      </a:lnTo>
                      <a:lnTo>
                        <a:pt x="279400" y="38100"/>
                      </a:lnTo>
                      <a:lnTo>
                        <a:pt x="50800" y="38100"/>
                      </a:lnTo>
                    </a:path>
                  </a:pathLst>
                </a:custGeom>
                <a:solidFill>
                  <a:srgbClr val="DB2613">
                    <a:lumMod val="60000"/>
                    <a:lumOff val="40000"/>
                    <a:alpha val="42999"/>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24" name="任意多边形: 形状 23">
                  <a:extLst>
                    <a:ext uri="{FF2B5EF4-FFF2-40B4-BE49-F238E27FC236}">
                      <a16:creationId xmlns:a16="http://schemas.microsoft.com/office/drawing/2014/main" id="{90FD09C5-CE90-4D5D-8A6A-A8B75569555C}"/>
                    </a:ext>
                  </a:extLst>
                </p:cNvPr>
                <p:cNvSpPr/>
                <p:nvPr/>
              </p:nvSpPr>
              <p:spPr>
                <a:xfrm>
                  <a:off x="4449209" y="3362999"/>
                  <a:ext cx="547411" cy="300539"/>
                </a:xfrm>
                <a:custGeom>
                  <a:avLst/>
                  <a:gdLst>
                    <a:gd name="connsiteX0" fmla="*/ 38100 w 647700"/>
                    <a:gd name="connsiteY0" fmla="*/ 0 h 355600"/>
                    <a:gd name="connsiteX1" fmla="*/ 0 w 647700"/>
                    <a:gd name="connsiteY1" fmla="*/ 330200 h 355600"/>
                    <a:gd name="connsiteX2" fmla="*/ 609600 w 647700"/>
                    <a:gd name="connsiteY2" fmla="*/ 355600 h 355600"/>
                    <a:gd name="connsiteX3" fmla="*/ 647700 w 647700"/>
                    <a:gd name="connsiteY3" fmla="*/ 50800 h 355600"/>
                    <a:gd name="connsiteX4" fmla="*/ 38100 w 6477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355600">
                      <a:moveTo>
                        <a:pt x="38100" y="0"/>
                      </a:moveTo>
                      <a:lnTo>
                        <a:pt x="0" y="330200"/>
                      </a:lnTo>
                      <a:lnTo>
                        <a:pt x="609600" y="355600"/>
                      </a:lnTo>
                      <a:lnTo>
                        <a:pt x="647700" y="50800"/>
                      </a:lnTo>
                      <a:lnTo>
                        <a:pt x="38100" y="0"/>
                      </a:lnTo>
                      <a:close/>
                    </a:path>
                  </a:pathLst>
                </a:custGeom>
                <a:solidFill>
                  <a:srgbClr val="808080">
                    <a:lumMod val="750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25" name="任意多边形: 形状 24">
                  <a:extLst>
                    <a:ext uri="{FF2B5EF4-FFF2-40B4-BE49-F238E27FC236}">
                      <a16:creationId xmlns:a16="http://schemas.microsoft.com/office/drawing/2014/main" id="{B7603ED1-AE00-43B2-A6DB-1C96BB4C0238}"/>
                    </a:ext>
                  </a:extLst>
                </p:cNvPr>
                <p:cNvSpPr/>
                <p:nvPr/>
              </p:nvSpPr>
              <p:spPr>
                <a:xfrm>
                  <a:off x="4470676" y="3116127"/>
                  <a:ext cx="343474" cy="257605"/>
                </a:xfrm>
                <a:custGeom>
                  <a:avLst/>
                  <a:gdLst>
                    <a:gd name="connsiteX0" fmla="*/ 0 w 406400"/>
                    <a:gd name="connsiteY0" fmla="*/ 0 h 304800"/>
                    <a:gd name="connsiteX1" fmla="*/ 0 w 406400"/>
                    <a:gd name="connsiteY1" fmla="*/ 254000 h 304800"/>
                    <a:gd name="connsiteX2" fmla="*/ 406400 w 406400"/>
                    <a:gd name="connsiteY2" fmla="*/ 304800 h 304800"/>
                    <a:gd name="connsiteX3" fmla="*/ 406400 w 406400"/>
                    <a:gd name="connsiteY3" fmla="*/ 76200 h 304800"/>
                    <a:gd name="connsiteX4" fmla="*/ 0 w 40640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 h="304800">
                      <a:moveTo>
                        <a:pt x="0" y="0"/>
                      </a:moveTo>
                      <a:lnTo>
                        <a:pt x="0" y="254000"/>
                      </a:lnTo>
                      <a:lnTo>
                        <a:pt x="406400" y="304800"/>
                      </a:lnTo>
                      <a:lnTo>
                        <a:pt x="406400" y="76200"/>
                      </a:lnTo>
                      <a:lnTo>
                        <a:pt x="0" y="0"/>
                      </a:lnTo>
                      <a:close/>
                    </a:path>
                  </a:pathLst>
                </a:custGeom>
                <a:solidFill>
                  <a:srgbClr val="33CCCC">
                    <a:alpha val="42745"/>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dirty="0">
                    <a:solidFill>
                      <a:srgbClr val="000000"/>
                    </a:solidFill>
                    <a:highlight>
                      <a:srgbClr val="00B0F0"/>
                    </a:highlight>
                    <a:cs typeface="+mn-ea"/>
                    <a:sym typeface="+mn-lt"/>
                  </a:endParaRPr>
                </a:p>
              </p:txBody>
            </p:sp>
            <p:sp>
              <p:nvSpPr>
                <p:cNvPr id="26" name="文本框 25">
                  <a:extLst>
                    <a:ext uri="{FF2B5EF4-FFF2-40B4-BE49-F238E27FC236}">
                      <a16:creationId xmlns:a16="http://schemas.microsoft.com/office/drawing/2014/main" id="{39554B76-4795-4292-A44D-A440DAFFB0FD}"/>
                    </a:ext>
                  </a:extLst>
                </p:cNvPr>
                <p:cNvSpPr txBox="1"/>
                <p:nvPr/>
              </p:nvSpPr>
              <p:spPr>
                <a:xfrm rot="402257">
                  <a:off x="3542534" y="2780761"/>
                  <a:ext cx="979179" cy="238830"/>
                </a:xfrm>
                <a:prstGeom prst="rect">
                  <a:avLst/>
                </a:pr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lIns="0" rIns="0"/>
                <a:lstStyle>
                  <a:defPPr>
                    <a:defRPr lang="zh-CN"/>
                  </a:defPPr>
                  <a:lvl1pPr>
                    <a:defRPr>
                      <a:latin typeface="微软雅黑" panose="020B0503020204020204" pitchFamily="34" charset="-122"/>
                      <a:ea typeface="微软雅黑" panose="020B0503020204020204" pitchFamily="34" charset="-122"/>
                    </a:defRPr>
                  </a:lvl1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latin typeface="+mn-lt"/>
                      <a:ea typeface="+mn-ea"/>
                      <a:cs typeface="+mn-ea"/>
                      <a:sym typeface="+mn-lt"/>
                    </a:rPr>
                    <a:t>泗泾第五幼儿园</a:t>
                  </a:r>
                </a:p>
              </p:txBody>
            </p:sp>
            <p:sp>
              <p:nvSpPr>
                <p:cNvPr id="27" name="任意多边形: 形状 26">
                  <a:extLst>
                    <a:ext uri="{FF2B5EF4-FFF2-40B4-BE49-F238E27FC236}">
                      <a16:creationId xmlns:a16="http://schemas.microsoft.com/office/drawing/2014/main" id="{62E86022-D5F1-4225-A633-98E19C4670B4}"/>
                    </a:ext>
                  </a:extLst>
                </p:cNvPr>
                <p:cNvSpPr/>
                <p:nvPr/>
              </p:nvSpPr>
              <p:spPr>
                <a:xfrm>
                  <a:off x="3000180" y="2375512"/>
                  <a:ext cx="472276" cy="354207"/>
                </a:xfrm>
                <a:custGeom>
                  <a:avLst/>
                  <a:gdLst>
                    <a:gd name="connsiteX0" fmla="*/ 266700 w 558800"/>
                    <a:gd name="connsiteY0" fmla="*/ 0 h 419100"/>
                    <a:gd name="connsiteX1" fmla="*/ 139700 w 558800"/>
                    <a:gd name="connsiteY1" fmla="*/ 88900 h 419100"/>
                    <a:gd name="connsiteX2" fmla="*/ 25400 w 558800"/>
                    <a:gd name="connsiteY2" fmla="*/ 139700 h 419100"/>
                    <a:gd name="connsiteX3" fmla="*/ 0 w 558800"/>
                    <a:gd name="connsiteY3" fmla="*/ 254000 h 419100"/>
                    <a:gd name="connsiteX4" fmla="*/ 152400 w 558800"/>
                    <a:gd name="connsiteY4" fmla="*/ 355600 h 419100"/>
                    <a:gd name="connsiteX5" fmla="*/ 393700 w 558800"/>
                    <a:gd name="connsiteY5" fmla="*/ 393700 h 419100"/>
                    <a:gd name="connsiteX6" fmla="*/ 520700 w 558800"/>
                    <a:gd name="connsiteY6" fmla="*/ 419100 h 419100"/>
                    <a:gd name="connsiteX7" fmla="*/ 558800 w 558800"/>
                    <a:gd name="connsiteY7" fmla="*/ 38100 h 419100"/>
                    <a:gd name="connsiteX8" fmla="*/ 317500 w 55880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0" h="419100">
                      <a:moveTo>
                        <a:pt x="266700" y="0"/>
                      </a:moveTo>
                      <a:lnTo>
                        <a:pt x="139700" y="88900"/>
                      </a:lnTo>
                      <a:lnTo>
                        <a:pt x="25400" y="139700"/>
                      </a:lnTo>
                      <a:lnTo>
                        <a:pt x="0" y="254000"/>
                      </a:lnTo>
                      <a:lnTo>
                        <a:pt x="152400" y="355600"/>
                      </a:lnTo>
                      <a:lnTo>
                        <a:pt x="393700" y="393700"/>
                      </a:lnTo>
                      <a:lnTo>
                        <a:pt x="520700" y="419100"/>
                      </a:lnTo>
                      <a:lnTo>
                        <a:pt x="558800" y="38100"/>
                      </a:lnTo>
                      <a:lnTo>
                        <a:pt x="317500" y="0"/>
                      </a:lnTo>
                    </a:path>
                  </a:pathLst>
                </a:cu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00" b="1" i="0" u="none" strike="noStrike" kern="0" cap="none" spc="0" normalizeH="0" baseline="0" noProof="0">
                    <a:ln>
                      <a:noFill/>
                    </a:ln>
                    <a:solidFill>
                      <a:srgbClr val="000000"/>
                    </a:solidFill>
                    <a:effectLst/>
                    <a:uLnTx/>
                    <a:uFillTx/>
                    <a:cs typeface="+mn-ea"/>
                    <a:sym typeface="+mn-lt"/>
                  </a:endParaRPr>
                </a:p>
              </p:txBody>
            </p:sp>
            <p:sp>
              <p:nvSpPr>
                <p:cNvPr id="28" name="任意多边形: 形状 27">
                  <a:extLst>
                    <a:ext uri="{FF2B5EF4-FFF2-40B4-BE49-F238E27FC236}">
                      <a16:creationId xmlns:a16="http://schemas.microsoft.com/office/drawing/2014/main" id="{48798B83-251C-45F3-A674-C3E82A0BE788}"/>
                    </a:ext>
                  </a:extLst>
                </p:cNvPr>
                <p:cNvSpPr/>
                <p:nvPr/>
              </p:nvSpPr>
              <p:spPr>
                <a:xfrm>
                  <a:off x="2925045" y="2654584"/>
                  <a:ext cx="525944" cy="300539"/>
                </a:xfrm>
                <a:custGeom>
                  <a:avLst/>
                  <a:gdLst>
                    <a:gd name="connsiteX0" fmla="*/ 0 w 622300"/>
                    <a:gd name="connsiteY0" fmla="*/ 254000 h 355600"/>
                    <a:gd name="connsiteX1" fmla="*/ 508000 w 622300"/>
                    <a:gd name="connsiteY1" fmla="*/ 355600 h 355600"/>
                    <a:gd name="connsiteX2" fmla="*/ 622300 w 622300"/>
                    <a:gd name="connsiteY2" fmla="*/ 292100 h 355600"/>
                    <a:gd name="connsiteX3" fmla="*/ 609600 w 622300"/>
                    <a:gd name="connsiteY3" fmla="*/ 165100 h 355600"/>
                    <a:gd name="connsiteX4" fmla="*/ 469900 w 622300"/>
                    <a:gd name="connsiteY4" fmla="*/ 139700 h 355600"/>
                    <a:gd name="connsiteX5" fmla="*/ 177800 w 622300"/>
                    <a:gd name="connsiteY5" fmla="*/ 88900 h 355600"/>
                    <a:gd name="connsiteX6" fmla="*/ 76200 w 622300"/>
                    <a:gd name="connsiteY6" fmla="*/ 0 h 355600"/>
                    <a:gd name="connsiteX7" fmla="*/ 0 w 622300"/>
                    <a:gd name="connsiteY7" fmla="*/ 2540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0" h="355600">
                      <a:moveTo>
                        <a:pt x="0" y="254000"/>
                      </a:moveTo>
                      <a:lnTo>
                        <a:pt x="508000" y="355600"/>
                      </a:lnTo>
                      <a:lnTo>
                        <a:pt x="622300" y="292100"/>
                      </a:lnTo>
                      <a:lnTo>
                        <a:pt x="609600" y="165100"/>
                      </a:lnTo>
                      <a:lnTo>
                        <a:pt x="469900" y="139700"/>
                      </a:lnTo>
                      <a:lnTo>
                        <a:pt x="177800" y="88900"/>
                      </a:lnTo>
                      <a:lnTo>
                        <a:pt x="76200" y="0"/>
                      </a:lnTo>
                      <a:lnTo>
                        <a:pt x="0" y="254000"/>
                      </a:lnTo>
                      <a:close/>
                    </a:path>
                  </a:pathLst>
                </a:custGeom>
                <a:solidFill>
                  <a:srgbClr val="00B05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29" name="任意多边形: 形状 28">
                  <a:extLst>
                    <a:ext uri="{FF2B5EF4-FFF2-40B4-BE49-F238E27FC236}">
                      <a16:creationId xmlns:a16="http://schemas.microsoft.com/office/drawing/2014/main" id="{84CECBD3-F6B6-48CC-954A-4ACEA96621EA}"/>
                    </a:ext>
                  </a:extLst>
                </p:cNvPr>
                <p:cNvSpPr/>
                <p:nvPr/>
              </p:nvSpPr>
              <p:spPr>
                <a:xfrm>
                  <a:off x="4438475" y="4060679"/>
                  <a:ext cx="644013" cy="225405"/>
                </a:xfrm>
                <a:custGeom>
                  <a:avLst/>
                  <a:gdLst>
                    <a:gd name="connsiteX0" fmla="*/ 0 w 762000"/>
                    <a:gd name="connsiteY0" fmla="*/ 0 h 266700"/>
                    <a:gd name="connsiteX1" fmla="*/ 127000 w 762000"/>
                    <a:gd name="connsiteY1" fmla="*/ 165100 h 266700"/>
                    <a:gd name="connsiteX2" fmla="*/ 76200 w 762000"/>
                    <a:gd name="connsiteY2" fmla="*/ 266700 h 266700"/>
                    <a:gd name="connsiteX3" fmla="*/ 622300 w 762000"/>
                    <a:gd name="connsiteY3" fmla="*/ 228600 h 266700"/>
                    <a:gd name="connsiteX4" fmla="*/ 762000 w 762000"/>
                    <a:gd name="connsiteY4" fmla="*/ 203200 h 266700"/>
                    <a:gd name="connsiteX5" fmla="*/ 698500 w 762000"/>
                    <a:gd name="connsiteY5" fmla="*/ 0 h 266700"/>
                    <a:gd name="connsiteX6" fmla="*/ 0 w 762000"/>
                    <a:gd name="connsiteY6"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266700">
                      <a:moveTo>
                        <a:pt x="0" y="0"/>
                      </a:moveTo>
                      <a:lnTo>
                        <a:pt x="127000" y="165100"/>
                      </a:lnTo>
                      <a:lnTo>
                        <a:pt x="76200" y="266700"/>
                      </a:lnTo>
                      <a:lnTo>
                        <a:pt x="622300" y="228600"/>
                      </a:lnTo>
                      <a:lnTo>
                        <a:pt x="762000" y="203200"/>
                      </a:lnTo>
                      <a:lnTo>
                        <a:pt x="698500" y="0"/>
                      </a:lnTo>
                      <a:lnTo>
                        <a:pt x="0" y="0"/>
                      </a:lnTo>
                      <a:close/>
                    </a:path>
                  </a:pathLst>
                </a:custGeom>
                <a:solidFill>
                  <a:srgbClr val="00B050">
                    <a:alpha val="31000"/>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30" name="任意多边形: 形状 29">
                  <a:extLst>
                    <a:ext uri="{FF2B5EF4-FFF2-40B4-BE49-F238E27FC236}">
                      <a16:creationId xmlns:a16="http://schemas.microsoft.com/office/drawing/2014/main" id="{C49F3BB6-4F06-49ED-935E-9DD4E5D64822}"/>
                    </a:ext>
                  </a:extLst>
                </p:cNvPr>
                <p:cNvSpPr/>
                <p:nvPr/>
              </p:nvSpPr>
              <p:spPr>
                <a:xfrm>
                  <a:off x="3397321" y="3019525"/>
                  <a:ext cx="944552" cy="1202157"/>
                </a:xfrm>
                <a:custGeom>
                  <a:avLst/>
                  <a:gdLst>
                    <a:gd name="connsiteX0" fmla="*/ 177800 w 1117600"/>
                    <a:gd name="connsiteY0" fmla="*/ 0 h 1422400"/>
                    <a:gd name="connsiteX1" fmla="*/ 0 w 1117600"/>
                    <a:gd name="connsiteY1" fmla="*/ 1409700 h 1422400"/>
                    <a:gd name="connsiteX2" fmla="*/ 444500 w 1117600"/>
                    <a:gd name="connsiteY2" fmla="*/ 1422400 h 1422400"/>
                    <a:gd name="connsiteX3" fmla="*/ 457200 w 1117600"/>
                    <a:gd name="connsiteY3" fmla="*/ 1041400 h 1422400"/>
                    <a:gd name="connsiteX4" fmla="*/ 850900 w 1117600"/>
                    <a:gd name="connsiteY4" fmla="*/ 1041400 h 1422400"/>
                    <a:gd name="connsiteX5" fmla="*/ 1117600 w 1117600"/>
                    <a:gd name="connsiteY5" fmla="*/ 635000 h 1422400"/>
                    <a:gd name="connsiteX6" fmla="*/ 1117600 w 1117600"/>
                    <a:gd name="connsiteY6" fmla="*/ 114300 h 1422400"/>
                    <a:gd name="connsiteX7" fmla="*/ 177800 w 1117600"/>
                    <a:gd name="connsiteY7" fmla="*/ 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00" h="1422400">
                      <a:moveTo>
                        <a:pt x="177800" y="0"/>
                      </a:moveTo>
                      <a:lnTo>
                        <a:pt x="0" y="1409700"/>
                      </a:lnTo>
                      <a:lnTo>
                        <a:pt x="444500" y="1422400"/>
                      </a:lnTo>
                      <a:lnTo>
                        <a:pt x="457200" y="1041400"/>
                      </a:lnTo>
                      <a:lnTo>
                        <a:pt x="850900" y="1041400"/>
                      </a:lnTo>
                      <a:lnTo>
                        <a:pt x="1117600" y="635000"/>
                      </a:lnTo>
                      <a:lnTo>
                        <a:pt x="1117600" y="114300"/>
                      </a:lnTo>
                      <a:lnTo>
                        <a:pt x="177800" y="0"/>
                      </a:lnTo>
                      <a:close/>
                    </a:path>
                  </a:pathLst>
                </a:custGeom>
                <a:solidFill>
                  <a:srgbClr val="FFFF0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31" name="任意多边形: 形状 30">
                  <a:extLst>
                    <a:ext uri="{FF2B5EF4-FFF2-40B4-BE49-F238E27FC236}">
                      <a16:creationId xmlns:a16="http://schemas.microsoft.com/office/drawing/2014/main" id="{75D9CB09-D14E-40DD-B7BD-C6F6AFDA6FC7}"/>
                    </a:ext>
                  </a:extLst>
                </p:cNvPr>
                <p:cNvSpPr/>
                <p:nvPr/>
              </p:nvSpPr>
              <p:spPr>
                <a:xfrm>
                  <a:off x="2828443" y="3438133"/>
                  <a:ext cx="515210" cy="397141"/>
                </a:xfrm>
                <a:custGeom>
                  <a:avLst/>
                  <a:gdLst>
                    <a:gd name="connsiteX0" fmla="*/ 76200 w 609600"/>
                    <a:gd name="connsiteY0" fmla="*/ 0 h 469900"/>
                    <a:gd name="connsiteX1" fmla="*/ 0 w 609600"/>
                    <a:gd name="connsiteY1" fmla="*/ 381000 h 469900"/>
                    <a:gd name="connsiteX2" fmla="*/ 508000 w 609600"/>
                    <a:gd name="connsiteY2" fmla="*/ 469900 h 469900"/>
                    <a:gd name="connsiteX3" fmla="*/ 609600 w 609600"/>
                    <a:gd name="connsiteY3" fmla="*/ 101600 h 469900"/>
                    <a:gd name="connsiteX4" fmla="*/ 76200 w 609600"/>
                    <a:gd name="connsiteY4" fmla="*/ 0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469900">
                      <a:moveTo>
                        <a:pt x="76200" y="0"/>
                      </a:moveTo>
                      <a:lnTo>
                        <a:pt x="0" y="381000"/>
                      </a:lnTo>
                      <a:lnTo>
                        <a:pt x="508000" y="469900"/>
                      </a:lnTo>
                      <a:lnTo>
                        <a:pt x="609600" y="101600"/>
                      </a:lnTo>
                      <a:lnTo>
                        <a:pt x="76200" y="0"/>
                      </a:lnTo>
                      <a:close/>
                    </a:path>
                  </a:pathLst>
                </a:custGeom>
                <a:solidFill>
                  <a:srgbClr val="FFFF00">
                    <a:alpha val="42999"/>
                  </a:srgbClr>
                </a:solidFill>
                <a:ln w="25400" cap="flat">
                  <a:solidFill>
                    <a:srgbClr val="FF6600"/>
                  </a:solid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32" name="任意多边形: 形状 31">
                  <a:extLst>
                    <a:ext uri="{FF2B5EF4-FFF2-40B4-BE49-F238E27FC236}">
                      <a16:creationId xmlns:a16="http://schemas.microsoft.com/office/drawing/2014/main" id="{695A7E91-0643-4151-9165-469413C32A79}"/>
                    </a:ext>
                  </a:extLst>
                </p:cNvPr>
                <p:cNvSpPr/>
                <p:nvPr/>
              </p:nvSpPr>
              <p:spPr>
                <a:xfrm>
                  <a:off x="5812369" y="4382686"/>
                  <a:ext cx="751348" cy="407875"/>
                </a:xfrm>
                <a:custGeom>
                  <a:avLst/>
                  <a:gdLst>
                    <a:gd name="connsiteX0" fmla="*/ 0 w 889000"/>
                    <a:gd name="connsiteY0" fmla="*/ 63500 h 482600"/>
                    <a:gd name="connsiteX1" fmla="*/ 850900 w 889000"/>
                    <a:gd name="connsiteY1" fmla="*/ 0 h 482600"/>
                    <a:gd name="connsiteX2" fmla="*/ 889000 w 889000"/>
                    <a:gd name="connsiteY2" fmla="*/ 381000 h 482600"/>
                    <a:gd name="connsiteX3" fmla="*/ 215900 w 889000"/>
                    <a:gd name="connsiteY3" fmla="*/ 482600 h 482600"/>
                    <a:gd name="connsiteX4" fmla="*/ 165100 w 889000"/>
                    <a:gd name="connsiteY4" fmla="*/ 355600 h 482600"/>
                    <a:gd name="connsiteX5" fmla="*/ 25400 w 889000"/>
                    <a:gd name="connsiteY5" fmla="*/ 342900 h 482600"/>
                    <a:gd name="connsiteX6" fmla="*/ 0 w 889000"/>
                    <a:gd name="connsiteY6" fmla="*/ 63500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0" h="482600">
                      <a:moveTo>
                        <a:pt x="0" y="63500"/>
                      </a:moveTo>
                      <a:lnTo>
                        <a:pt x="850900" y="0"/>
                      </a:lnTo>
                      <a:lnTo>
                        <a:pt x="889000" y="381000"/>
                      </a:lnTo>
                      <a:lnTo>
                        <a:pt x="215900" y="482600"/>
                      </a:lnTo>
                      <a:lnTo>
                        <a:pt x="165100" y="355600"/>
                      </a:lnTo>
                      <a:lnTo>
                        <a:pt x="25400" y="342900"/>
                      </a:lnTo>
                      <a:lnTo>
                        <a:pt x="0" y="63500"/>
                      </a:lnTo>
                      <a:close/>
                    </a:path>
                  </a:pathLst>
                </a:custGeom>
                <a:solidFill>
                  <a:srgbClr val="FF0000">
                    <a:alpha val="31000"/>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33" name="Freeform 12">
                  <a:extLst>
                    <a:ext uri="{FF2B5EF4-FFF2-40B4-BE49-F238E27FC236}">
                      <a16:creationId xmlns:a16="http://schemas.microsoft.com/office/drawing/2014/main" id="{42080082-A21C-4C36-8D32-EB40A0B87284}"/>
                    </a:ext>
                  </a:extLst>
                </p:cNvPr>
                <p:cNvSpPr>
                  <a:spLocks/>
                </p:cNvSpPr>
                <p:nvPr/>
              </p:nvSpPr>
              <p:spPr bwMode="auto">
                <a:xfrm>
                  <a:off x="3358935" y="2975078"/>
                  <a:ext cx="996879" cy="1239725"/>
                </a:xfrm>
                <a:custGeom>
                  <a:avLst/>
                  <a:gdLst>
                    <a:gd name="T0" fmla="*/ 96 w 508"/>
                    <a:gd name="T1" fmla="*/ 0 h 708"/>
                    <a:gd name="T2" fmla="*/ 0 w 508"/>
                    <a:gd name="T3" fmla="*/ 708 h 708"/>
                    <a:gd name="T4" fmla="*/ 227 w 508"/>
                    <a:gd name="T5" fmla="*/ 708 h 708"/>
                    <a:gd name="T6" fmla="*/ 227 w 508"/>
                    <a:gd name="T7" fmla="*/ 526 h 708"/>
                    <a:gd name="T8" fmla="*/ 435 w 508"/>
                    <a:gd name="T9" fmla="*/ 530 h 708"/>
                    <a:gd name="T10" fmla="*/ 499 w 508"/>
                    <a:gd name="T11" fmla="*/ 345 h 708"/>
                    <a:gd name="T12" fmla="*/ 508 w 508"/>
                    <a:gd name="T13" fmla="*/ 64 h 708"/>
                    <a:gd name="T14" fmla="*/ 96 w 508"/>
                    <a:gd name="T15" fmla="*/ 0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708">
                      <a:moveTo>
                        <a:pt x="96" y="0"/>
                      </a:moveTo>
                      <a:lnTo>
                        <a:pt x="0" y="708"/>
                      </a:lnTo>
                      <a:lnTo>
                        <a:pt x="227" y="708"/>
                      </a:lnTo>
                      <a:lnTo>
                        <a:pt x="227" y="526"/>
                      </a:lnTo>
                      <a:lnTo>
                        <a:pt x="435" y="530"/>
                      </a:lnTo>
                      <a:lnTo>
                        <a:pt x="499" y="345"/>
                      </a:lnTo>
                      <a:lnTo>
                        <a:pt x="508" y="64"/>
                      </a:lnTo>
                      <a:lnTo>
                        <a:pt x="96" y="0"/>
                      </a:lnTo>
                      <a:close/>
                    </a:path>
                  </a:pathLst>
                </a:custGeom>
                <a:solidFill>
                  <a:srgbClr val="00000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34" name="Freeform 13">
                  <a:extLst>
                    <a:ext uri="{FF2B5EF4-FFF2-40B4-BE49-F238E27FC236}">
                      <a16:creationId xmlns:a16="http://schemas.microsoft.com/office/drawing/2014/main" id="{F37045F1-5CA3-4A3C-BC98-A676DF9EB042}"/>
                    </a:ext>
                  </a:extLst>
                </p:cNvPr>
                <p:cNvSpPr>
                  <a:spLocks/>
                </p:cNvSpPr>
                <p:nvPr/>
              </p:nvSpPr>
              <p:spPr bwMode="auto">
                <a:xfrm>
                  <a:off x="3536038" y="4386540"/>
                  <a:ext cx="2137318" cy="1860928"/>
                </a:xfrm>
                <a:custGeom>
                  <a:avLst/>
                  <a:gdLst>
                    <a:gd name="T0" fmla="*/ 0 w 1089"/>
                    <a:gd name="T1" fmla="*/ 91 h 908"/>
                    <a:gd name="T2" fmla="*/ 0 w 1089"/>
                    <a:gd name="T3" fmla="*/ 454 h 908"/>
                    <a:gd name="T4" fmla="*/ 182 w 1089"/>
                    <a:gd name="T5" fmla="*/ 908 h 908"/>
                    <a:gd name="T6" fmla="*/ 1089 w 1089"/>
                    <a:gd name="T7" fmla="*/ 726 h 908"/>
                    <a:gd name="T8" fmla="*/ 998 w 1089"/>
                    <a:gd name="T9" fmla="*/ 454 h 908"/>
                    <a:gd name="T10" fmla="*/ 953 w 1089"/>
                    <a:gd name="T11" fmla="*/ 318 h 908"/>
                    <a:gd name="T12" fmla="*/ 998 w 1089"/>
                    <a:gd name="T13" fmla="*/ 136 h 908"/>
                    <a:gd name="T14" fmla="*/ 998 w 1089"/>
                    <a:gd name="T15" fmla="*/ 0 h 908"/>
                    <a:gd name="T16" fmla="*/ 0 w 1089"/>
                    <a:gd name="T17" fmla="*/ 91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9" h="908">
                      <a:moveTo>
                        <a:pt x="0" y="91"/>
                      </a:moveTo>
                      <a:lnTo>
                        <a:pt x="0" y="454"/>
                      </a:lnTo>
                      <a:lnTo>
                        <a:pt x="182" y="908"/>
                      </a:lnTo>
                      <a:lnTo>
                        <a:pt x="1089" y="726"/>
                      </a:lnTo>
                      <a:lnTo>
                        <a:pt x="998" y="454"/>
                      </a:lnTo>
                      <a:lnTo>
                        <a:pt x="953" y="318"/>
                      </a:lnTo>
                      <a:lnTo>
                        <a:pt x="998" y="136"/>
                      </a:lnTo>
                      <a:lnTo>
                        <a:pt x="998" y="0"/>
                      </a:lnTo>
                      <a:lnTo>
                        <a:pt x="0" y="91"/>
                      </a:lnTo>
                      <a:close/>
                    </a:path>
                  </a:pathLst>
                </a:custGeom>
                <a:solidFill>
                  <a:srgbClr val="FFFF00">
                    <a:alpha val="47000"/>
                  </a:srgbClr>
                </a:solidFill>
                <a:ln w="25400" cap="flat">
                  <a:noFill/>
                  <a:prstDash val="solid"/>
                  <a:round/>
                  <a:headEnd/>
                  <a:tailEnd/>
                </a:ln>
                <a:effec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35" name="Freeform 16">
                  <a:extLst>
                    <a:ext uri="{FF2B5EF4-FFF2-40B4-BE49-F238E27FC236}">
                      <a16:creationId xmlns:a16="http://schemas.microsoft.com/office/drawing/2014/main" id="{54BE1D91-8AD2-4475-93AB-6DCF541E0572}"/>
                    </a:ext>
                  </a:extLst>
                </p:cNvPr>
                <p:cNvSpPr>
                  <a:spLocks/>
                </p:cNvSpPr>
                <p:nvPr/>
              </p:nvSpPr>
              <p:spPr bwMode="auto">
                <a:xfrm>
                  <a:off x="5865218" y="4748797"/>
                  <a:ext cx="713781" cy="953945"/>
                </a:xfrm>
                <a:custGeom>
                  <a:avLst/>
                  <a:gdLst>
                    <a:gd name="T0" fmla="*/ 0 w 363"/>
                    <a:gd name="T1" fmla="*/ 90 h 544"/>
                    <a:gd name="T2" fmla="*/ 45 w 363"/>
                    <a:gd name="T3" fmla="*/ 544 h 544"/>
                    <a:gd name="T4" fmla="*/ 363 w 363"/>
                    <a:gd name="T5" fmla="*/ 499 h 544"/>
                    <a:gd name="T6" fmla="*/ 317 w 363"/>
                    <a:gd name="T7" fmla="*/ 0 h 544"/>
                    <a:gd name="T8" fmla="*/ 0 w 363"/>
                    <a:gd name="T9" fmla="*/ 90 h 544"/>
                  </a:gdLst>
                  <a:ahLst/>
                  <a:cxnLst>
                    <a:cxn ang="0">
                      <a:pos x="T0" y="T1"/>
                    </a:cxn>
                    <a:cxn ang="0">
                      <a:pos x="T2" y="T3"/>
                    </a:cxn>
                    <a:cxn ang="0">
                      <a:pos x="T4" y="T5"/>
                    </a:cxn>
                    <a:cxn ang="0">
                      <a:pos x="T6" y="T7"/>
                    </a:cxn>
                    <a:cxn ang="0">
                      <a:pos x="T8" y="T9"/>
                    </a:cxn>
                  </a:cxnLst>
                  <a:rect l="0" t="0" r="r" b="b"/>
                  <a:pathLst>
                    <a:path w="363" h="544">
                      <a:moveTo>
                        <a:pt x="0" y="90"/>
                      </a:moveTo>
                      <a:lnTo>
                        <a:pt x="45" y="544"/>
                      </a:lnTo>
                      <a:lnTo>
                        <a:pt x="363" y="499"/>
                      </a:lnTo>
                      <a:lnTo>
                        <a:pt x="317" y="0"/>
                      </a:lnTo>
                      <a:lnTo>
                        <a:pt x="0" y="90"/>
                      </a:lnTo>
                      <a:close/>
                    </a:path>
                  </a:pathLst>
                </a:custGeom>
                <a:solidFill>
                  <a:srgbClr val="FFFF00">
                    <a:alpha val="39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36" name="Oval 18">
                  <a:extLst>
                    <a:ext uri="{FF2B5EF4-FFF2-40B4-BE49-F238E27FC236}">
                      <a16:creationId xmlns:a16="http://schemas.microsoft.com/office/drawing/2014/main" id="{B38E5314-276E-47A4-BD23-0187FF36B4F4}"/>
                    </a:ext>
                  </a:extLst>
                </p:cNvPr>
                <p:cNvSpPr>
                  <a:spLocks noChangeArrowheads="1"/>
                </p:cNvSpPr>
                <p:nvPr/>
              </p:nvSpPr>
              <p:spPr bwMode="auto">
                <a:xfrm>
                  <a:off x="6281143" y="4149059"/>
                  <a:ext cx="266997" cy="23748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37" name="Text Box 20">
                  <a:extLst>
                    <a:ext uri="{FF2B5EF4-FFF2-40B4-BE49-F238E27FC236}">
                      <a16:creationId xmlns:a16="http://schemas.microsoft.com/office/drawing/2014/main" id="{D7B810E2-A7AE-4983-9BB4-E6BFF45FDC2F}"/>
                    </a:ext>
                  </a:extLst>
                </p:cNvPr>
                <p:cNvSpPr txBox="1">
                  <a:spLocks noChangeArrowheads="1"/>
                </p:cNvSpPr>
                <p:nvPr/>
              </p:nvSpPr>
              <p:spPr bwMode="auto">
                <a:xfrm>
                  <a:off x="5712265" y="4276139"/>
                  <a:ext cx="911315" cy="59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zh-CN" altLang="en-US" sz="700" b="1" dirty="0">
                      <a:solidFill>
                        <a:srgbClr val="000000"/>
                      </a:solidFill>
                      <a:cs typeface="+mn-ea"/>
                      <a:sym typeface="+mn-lt"/>
                    </a:rPr>
                    <a:t>三湘商业广场</a:t>
                  </a:r>
                </a:p>
              </p:txBody>
            </p:sp>
            <p:sp>
              <p:nvSpPr>
                <p:cNvPr id="38" name="Text Box 23">
                  <a:extLst>
                    <a:ext uri="{FF2B5EF4-FFF2-40B4-BE49-F238E27FC236}">
                      <a16:creationId xmlns:a16="http://schemas.microsoft.com/office/drawing/2014/main" id="{0023E48A-C730-4A19-BEC7-B6688BE7D376}"/>
                    </a:ext>
                  </a:extLst>
                </p:cNvPr>
                <p:cNvSpPr txBox="1">
                  <a:spLocks noChangeArrowheads="1"/>
                </p:cNvSpPr>
                <p:nvPr/>
              </p:nvSpPr>
              <p:spPr bwMode="auto">
                <a:xfrm>
                  <a:off x="4169601" y="3708987"/>
                  <a:ext cx="1066641" cy="386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zh-CN" altLang="en-US" sz="700" b="1" dirty="0">
                      <a:solidFill>
                        <a:srgbClr val="000000"/>
                      </a:solidFill>
                      <a:cs typeface="+mn-ea"/>
                      <a:sym typeface="+mn-lt"/>
                    </a:rPr>
                    <a:t>泗泾医院</a:t>
                  </a:r>
                </a:p>
              </p:txBody>
            </p:sp>
            <p:sp>
              <p:nvSpPr>
                <p:cNvPr id="39" name="Rectangle 31">
                  <a:extLst>
                    <a:ext uri="{FF2B5EF4-FFF2-40B4-BE49-F238E27FC236}">
                      <a16:creationId xmlns:a16="http://schemas.microsoft.com/office/drawing/2014/main" id="{F2971B5B-1850-4E27-849C-9EF1A2BC49A9}"/>
                    </a:ext>
                  </a:extLst>
                </p:cNvPr>
                <p:cNvSpPr>
                  <a:spLocks noChangeArrowheads="1"/>
                </p:cNvSpPr>
                <p:nvPr/>
              </p:nvSpPr>
              <p:spPr bwMode="auto">
                <a:xfrm>
                  <a:off x="3519998" y="2155279"/>
                  <a:ext cx="1015712" cy="802846"/>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700" b="1" i="0" u="none" strike="noStrike" kern="0" cap="none" spc="0" normalizeH="0" baseline="0" noProof="0" dirty="0">
                      <a:ln>
                        <a:noFill/>
                      </a:ln>
                      <a:solidFill>
                        <a:srgbClr val="FF0000"/>
                      </a:solidFill>
                      <a:effectLst/>
                      <a:uLnTx/>
                      <a:uFillTx/>
                      <a:cs typeface="+mn-ea"/>
                      <a:sym typeface="+mn-lt"/>
                    </a:rPr>
                    <a:t>金地自在城二期</a:t>
                  </a:r>
                </a:p>
              </p:txBody>
            </p:sp>
            <p:sp>
              <p:nvSpPr>
                <p:cNvPr id="40" name="Rectangle 33">
                  <a:extLst>
                    <a:ext uri="{FF2B5EF4-FFF2-40B4-BE49-F238E27FC236}">
                      <a16:creationId xmlns:a16="http://schemas.microsoft.com/office/drawing/2014/main" id="{EF8F7C6F-5FF8-42D1-83C2-4C5400CD3D8B}"/>
                    </a:ext>
                  </a:extLst>
                </p:cNvPr>
                <p:cNvSpPr>
                  <a:spLocks noChangeArrowheads="1"/>
                </p:cNvSpPr>
                <p:nvPr/>
              </p:nvSpPr>
              <p:spPr bwMode="auto">
                <a:xfrm>
                  <a:off x="3949896" y="4882966"/>
                  <a:ext cx="1179242" cy="59470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700" b="1" i="0" u="none" strike="noStrike" kern="0" cap="none" spc="0" normalizeH="0" baseline="0" noProof="0" dirty="0">
                      <a:ln>
                        <a:noFill/>
                      </a:ln>
                      <a:solidFill>
                        <a:srgbClr val="FF0000"/>
                      </a:solidFill>
                      <a:effectLst/>
                      <a:uLnTx/>
                      <a:uFillTx/>
                      <a:cs typeface="+mn-ea"/>
                      <a:sym typeface="+mn-lt"/>
                    </a:rPr>
                    <a:t>金地自在城南区</a:t>
                  </a:r>
                </a:p>
              </p:txBody>
            </p:sp>
            <p:sp>
              <p:nvSpPr>
                <p:cNvPr id="41" name="Freeform 34">
                  <a:extLst>
                    <a:ext uri="{FF2B5EF4-FFF2-40B4-BE49-F238E27FC236}">
                      <a16:creationId xmlns:a16="http://schemas.microsoft.com/office/drawing/2014/main" id="{E7DA7ABF-5EBE-4AF6-A1B9-B73DA1689589}"/>
                    </a:ext>
                  </a:extLst>
                </p:cNvPr>
                <p:cNvSpPr>
                  <a:spLocks/>
                </p:cNvSpPr>
                <p:nvPr/>
              </p:nvSpPr>
              <p:spPr bwMode="auto">
                <a:xfrm>
                  <a:off x="6591076" y="4222853"/>
                  <a:ext cx="867566" cy="660113"/>
                </a:xfrm>
                <a:custGeom>
                  <a:avLst/>
                  <a:gdLst>
                    <a:gd name="T0" fmla="*/ 0 w 545"/>
                    <a:gd name="T1" fmla="*/ 45 h 408"/>
                    <a:gd name="T2" fmla="*/ 46 w 545"/>
                    <a:gd name="T3" fmla="*/ 408 h 408"/>
                    <a:gd name="T4" fmla="*/ 545 w 545"/>
                    <a:gd name="T5" fmla="*/ 317 h 408"/>
                    <a:gd name="T6" fmla="*/ 409 w 545"/>
                    <a:gd name="T7" fmla="*/ 0 h 408"/>
                    <a:gd name="T8" fmla="*/ 0 w 545"/>
                    <a:gd name="T9" fmla="*/ 45 h 408"/>
                  </a:gdLst>
                  <a:ahLst/>
                  <a:cxnLst>
                    <a:cxn ang="0">
                      <a:pos x="T0" y="T1"/>
                    </a:cxn>
                    <a:cxn ang="0">
                      <a:pos x="T2" y="T3"/>
                    </a:cxn>
                    <a:cxn ang="0">
                      <a:pos x="T4" y="T5"/>
                    </a:cxn>
                    <a:cxn ang="0">
                      <a:pos x="T6" y="T7"/>
                    </a:cxn>
                    <a:cxn ang="0">
                      <a:pos x="T8" y="T9"/>
                    </a:cxn>
                  </a:cxnLst>
                  <a:rect l="0" t="0" r="r" b="b"/>
                  <a:pathLst>
                    <a:path w="545" h="408">
                      <a:moveTo>
                        <a:pt x="0" y="45"/>
                      </a:moveTo>
                      <a:lnTo>
                        <a:pt x="46" y="408"/>
                      </a:lnTo>
                      <a:lnTo>
                        <a:pt x="545" y="317"/>
                      </a:lnTo>
                      <a:lnTo>
                        <a:pt x="409" y="0"/>
                      </a:lnTo>
                      <a:lnTo>
                        <a:pt x="0" y="45"/>
                      </a:lnTo>
                      <a:close/>
                    </a:path>
                  </a:pathLst>
                </a:custGeom>
                <a:solidFill>
                  <a:srgbClr val="FFFF0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42" name="Freeform 37">
                  <a:extLst>
                    <a:ext uri="{FF2B5EF4-FFF2-40B4-BE49-F238E27FC236}">
                      <a16:creationId xmlns:a16="http://schemas.microsoft.com/office/drawing/2014/main" id="{63AFABBD-3EBD-4381-A4D9-F5D4FB03BAD6}"/>
                    </a:ext>
                  </a:extLst>
                </p:cNvPr>
                <p:cNvSpPr>
                  <a:spLocks/>
                </p:cNvSpPr>
                <p:nvPr/>
              </p:nvSpPr>
              <p:spPr bwMode="auto">
                <a:xfrm>
                  <a:off x="6671576" y="4735380"/>
                  <a:ext cx="1054573" cy="880151"/>
                </a:xfrm>
                <a:custGeom>
                  <a:avLst/>
                  <a:gdLst>
                    <a:gd name="T0" fmla="*/ 0 w 635"/>
                    <a:gd name="T1" fmla="*/ 91 h 544"/>
                    <a:gd name="T2" fmla="*/ 45 w 635"/>
                    <a:gd name="T3" fmla="*/ 544 h 544"/>
                    <a:gd name="T4" fmla="*/ 635 w 635"/>
                    <a:gd name="T5" fmla="*/ 454 h 544"/>
                    <a:gd name="T6" fmla="*/ 499 w 635"/>
                    <a:gd name="T7" fmla="*/ 0 h 544"/>
                    <a:gd name="T8" fmla="*/ 0 w 635"/>
                    <a:gd name="T9" fmla="*/ 91 h 544"/>
                  </a:gdLst>
                  <a:ahLst/>
                  <a:cxnLst>
                    <a:cxn ang="0">
                      <a:pos x="T0" y="T1"/>
                    </a:cxn>
                    <a:cxn ang="0">
                      <a:pos x="T2" y="T3"/>
                    </a:cxn>
                    <a:cxn ang="0">
                      <a:pos x="T4" y="T5"/>
                    </a:cxn>
                    <a:cxn ang="0">
                      <a:pos x="T6" y="T7"/>
                    </a:cxn>
                    <a:cxn ang="0">
                      <a:pos x="T8" y="T9"/>
                    </a:cxn>
                  </a:cxnLst>
                  <a:rect l="0" t="0" r="r" b="b"/>
                  <a:pathLst>
                    <a:path w="635" h="544">
                      <a:moveTo>
                        <a:pt x="0" y="91"/>
                      </a:moveTo>
                      <a:lnTo>
                        <a:pt x="45" y="544"/>
                      </a:lnTo>
                      <a:lnTo>
                        <a:pt x="635" y="454"/>
                      </a:lnTo>
                      <a:lnTo>
                        <a:pt x="499" y="0"/>
                      </a:lnTo>
                      <a:lnTo>
                        <a:pt x="0" y="91"/>
                      </a:lnTo>
                      <a:close/>
                    </a:path>
                  </a:pathLst>
                </a:custGeom>
                <a:solidFill>
                  <a:srgbClr val="FFFF00">
                    <a:alpha val="39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43" name="Text Box 38">
                  <a:extLst>
                    <a:ext uri="{FF2B5EF4-FFF2-40B4-BE49-F238E27FC236}">
                      <a16:creationId xmlns:a16="http://schemas.microsoft.com/office/drawing/2014/main" id="{A71AACBB-4ED3-4183-875F-051427699732}"/>
                    </a:ext>
                  </a:extLst>
                </p:cNvPr>
                <p:cNvSpPr txBox="1">
                  <a:spLocks noChangeArrowheads="1"/>
                </p:cNvSpPr>
                <p:nvPr/>
              </p:nvSpPr>
              <p:spPr bwMode="auto">
                <a:xfrm>
                  <a:off x="6679756" y="4982234"/>
                  <a:ext cx="910882"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横港小区</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44" name="Freeform 39">
                  <a:extLst>
                    <a:ext uri="{FF2B5EF4-FFF2-40B4-BE49-F238E27FC236}">
                      <a16:creationId xmlns:a16="http://schemas.microsoft.com/office/drawing/2014/main" id="{72BEA8DF-3CA3-4247-AC67-FB0EA15255B5}"/>
                    </a:ext>
                  </a:extLst>
                </p:cNvPr>
                <p:cNvSpPr>
                  <a:spLocks/>
                </p:cNvSpPr>
                <p:nvPr/>
              </p:nvSpPr>
              <p:spPr bwMode="auto">
                <a:xfrm>
                  <a:off x="6752078" y="5469286"/>
                  <a:ext cx="1183785" cy="952602"/>
                </a:xfrm>
                <a:custGeom>
                  <a:avLst/>
                  <a:gdLst>
                    <a:gd name="T0" fmla="*/ 0 w 726"/>
                    <a:gd name="T1" fmla="*/ 90 h 589"/>
                    <a:gd name="T2" fmla="*/ 91 w 726"/>
                    <a:gd name="T3" fmla="*/ 544 h 589"/>
                    <a:gd name="T4" fmla="*/ 726 w 726"/>
                    <a:gd name="T5" fmla="*/ 589 h 589"/>
                    <a:gd name="T6" fmla="*/ 545 w 726"/>
                    <a:gd name="T7" fmla="*/ 0 h 589"/>
                    <a:gd name="T8" fmla="*/ 0 w 726"/>
                    <a:gd name="T9" fmla="*/ 90 h 589"/>
                  </a:gdLst>
                  <a:ahLst/>
                  <a:cxnLst>
                    <a:cxn ang="0">
                      <a:pos x="T0" y="T1"/>
                    </a:cxn>
                    <a:cxn ang="0">
                      <a:pos x="T2" y="T3"/>
                    </a:cxn>
                    <a:cxn ang="0">
                      <a:pos x="T4" y="T5"/>
                    </a:cxn>
                    <a:cxn ang="0">
                      <a:pos x="T6" y="T7"/>
                    </a:cxn>
                    <a:cxn ang="0">
                      <a:pos x="T8" y="T9"/>
                    </a:cxn>
                  </a:cxnLst>
                  <a:rect l="0" t="0" r="r" b="b"/>
                  <a:pathLst>
                    <a:path w="726" h="589">
                      <a:moveTo>
                        <a:pt x="0" y="90"/>
                      </a:moveTo>
                      <a:lnTo>
                        <a:pt x="91" y="544"/>
                      </a:lnTo>
                      <a:lnTo>
                        <a:pt x="726" y="589"/>
                      </a:lnTo>
                      <a:lnTo>
                        <a:pt x="545" y="0"/>
                      </a:lnTo>
                      <a:lnTo>
                        <a:pt x="0" y="90"/>
                      </a:lnTo>
                      <a:close/>
                    </a:path>
                  </a:pathLst>
                </a:custGeom>
                <a:solidFill>
                  <a:srgbClr val="FFFF00">
                    <a:alpha val="24001"/>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45" name="Text Box 40">
                  <a:extLst>
                    <a:ext uri="{FF2B5EF4-FFF2-40B4-BE49-F238E27FC236}">
                      <a16:creationId xmlns:a16="http://schemas.microsoft.com/office/drawing/2014/main" id="{9229B4D8-F8BD-423C-875A-9B52E4CAE68D}"/>
                    </a:ext>
                  </a:extLst>
                </p:cNvPr>
                <p:cNvSpPr txBox="1">
                  <a:spLocks noChangeArrowheads="1"/>
                </p:cNvSpPr>
                <p:nvPr/>
              </p:nvSpPr>
              <p:spPr bwMode="auto">
                <a:xfrm>
                  <a:off x="6863520" y="5801848"/>
                  <a:ext cx="994442"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金港花园</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46" name="Freeform 41">
                  <a:extLst>
                    <a:ext uri="{FF2B5EF4-FFF2-40B4-BE49-F238E27FC236}">
                      <a16:creationId xmlns:a16="http://schemas.microsoft.com/office/drawing/2014/main" id="{F2C3E853-93A9-450D-855B-4C9A1CD8D6AA}"/>
                    </a:ext>
                  </a:extLst>
                </p:cNvPr>
                <p:cNvSpPr>
                  <a:spLocks/>
                </p:cNvSpPr>
                <p:nvPr/>
              </p:nvSpPr>
              <p:spPr bwMode="auto">
                <a:xfrm>
                  <a:off x="6511914" y="3078388"/>
                  <a:ext cx="719148" cy="660113"/>
                </a:xfrm>
                <a:custGeom>
                  <a:avLst/>
                  <a:gdLst>
                    <a:gd name="T0" fmla="*/ 0 w 408"/>
                    <a:gd name="T1" fmla="*/ 45 h 408"/>
                    <a:gd name="T2" fmla="*/ 91 w 408"/>
                    <a:gd name="T3" fmla="*/ 408 h 408"/>
                    <a:gd name="T4" fmla="*/ 408 w 408"/>
                    <a:gd name="T5" fmla="*/ 408 h 408"/>
                    <a:gd name="T6" fmla="*/ 318 w 408"/>
                    <a:gd name="T7" fmla="*/ 0 h 408"/>
                    <a:gd name="T8" fmla="*/ 0 w 408"/>
                    <a:gd name="T9" fmla="*/ 45 h 408"/>
                  </a:gdLst>
                  <a:ahLst/>
                  <a:cxnLst>
                    <a:cxn ang="0">
                      <a:pos x="T0" y="T1"/>
                    </a:cxn>
                    <a:cxn ang="0">
                      <a:pos x="T2" y="T3"/>
                    </a:cxn>
                    <a:cxn ang="0">
                      <a:pos x="T4" y="T5"/>
                    </a:cxn>
                    <a:cxn ang="0">
                      <a:pos x="T6" y="T7"/>
                    </a:cxn>
                    <a:cxn ang="0">
                      <a:pos x="T8" y="T9"/>
                    </a:cxn>
                  </a:cxnLst>
                  <a:rect l="0" t="0" r="r" b="b"/>
                  <a:pathLst>
                    <a:path w="408" h="408">
                      <a:moveTo>
                        <a:pt x="0" y="45"/>
                      </a:moveTo>
                      <a:lnTo>
                        <a:pt x="91" y="408"/>
                      </a:lnTo>
                      <a:lnTo>
                        <a:pt x="408" y="408"/>
                      </a:lnTo>
                      <a:lnTo>
                        <a:pt x="318" y="0"/>
                      </a:lnTo>
                      <a:lnTo>
                        <a:pt x="0" y="45"/>
                      </a:lnTo>
                      <a:close/>
                    </a:path>
                  </a:pathLst>
                </a:cu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47" name="Text Box 42">
                  <a:extLst>
                    <a:ext uri="{FF2B5EF4-FFF2-40B4-BE49-F238E27FC236}">
                      <a16:creationId xmlns:a16="http://schemas.microsoft.com/office/drawing/2014/main" id="{D2506DA8-50F4-4143-9B11-01F8876343AD}"/>
                    </a:ext>
                  </a:extLst>
                </p:cNvPr>
                <p:cNvSpPr txBox="1">
                  <a:spLocks noChangeArrowheads="1"/>
                </p:cNvSpPr>
                <p:nvPr/>
              </p:nvSpPr>
              <p:spPr bwMode="auto">
                <a:xfrm>
                  <a:off x="6453854" y="3002186"/>
                  <a:ext cx="789911" cy="1248873"/>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规划华师大附属泗泾学校</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sp>
              <p:nvSpPr>
                <p:cNvPr id="48" name="Freeform 43">
                  <a:extLst>
                    <a:ext uri="{FF2B5EF4-FFF2-40B4-BE49-F238E27FC236}">
                      <a16:creationId xmlns:a16="http://schemas.microsoft.com/office/drawing/2014/main" id="{C4BFFFBA-1F98-4177-ACD8-12B2DC8DEAD2}"/>
                    </a:ext>
                  </a:extLst>
                </p:cNvPr>
                <p:cNvSpPr>
                  <a:spLocks/>
                </p:cNvSpPr>
                <p:nvPr/>
              </p:nvSpPr>
              <p:spPr bwMode="auto">
                <a:xfrm>
                  <a:off x="6271751" y="2170062"/>
                  <a:ext cx="775499" cy="955286"/>
                </a:xfrm>
                <a:custGeom>
                  <a:avLst/>
                  <a:gdLst>
                    <a:gd name="T0" fmla="*/ 0 w 440"/>
                    <a:gd name="T1" fmla="*/ 0 h 591"/>
                    <a:gd name="T2" fmla="*/ 45 w 440"/>
                    <a:gd name="T3" fmla="*/ 362 h 591"/>
                    <a:gd name="T4" fmla="*/ 122 w 440"/>
                    <a:gd name="T5" fmla="*/ 591 h 591"/>
                    <a:gd name="T6" fmla="*/ 440 w 440"/>
                    <a:gd name="T7" fmla="*/ 551 h 591"/>
                    <a:gd name="T8" fmla="*/ 405 w 440"/>
                    <a:gd name="T9" fmla="*/ 477 h 591"/>
                    <a:gd name="T10" fmla="*/ 318 w 440"/>
                    <a:gd name="T11" fmla="*/ 0 h 591"/>
                    <a:gd name="T12" fmla="*/ 0 w 440"/>
                    <a:gd name="T13" fmla="*/ 0 h 591"/>
                  </a:gdLst>
                  <a:ahLst/>
                  <a:cxnLst>
                    <a:cxn ang="0">
                      <a:pos x="T0" y="T1"/>
                    </a:cxn>
                    <a:cxn ang="0">
                      <a:pos x="T2" y="T3"/>
                    </a:cxn>
                    <a:cxn ang="0">
                      <a:pos x="T4" y="T5"/>
                    </a:cxn>
                    <a:cxn ang="0">
                      <a:pos x="T6" y="T7"/>
                    </a:cxn>
                    <a:cxn ang="0">
                      <a:pos x="T8" y="T9"/>
                    </a:cxn>
                    <a:cxn ang="0">
                      <a:pos x="T10" y="T11"/>
                    </a:cxn>
                    <a:cxn ang="0">
                      <a:pos x="T12" y="T13"/>
                    </a:cxn>
                  </a:cxnLst>
                  <a:rect l="0" t="0" r="r" b="b"/>
                  <a:pathLst>
                    <a:path w="440" h="591">
                      <a:moveTo>
                        <a:pt x="0" y="0"/>
                      </a:moveTo>
                      <a:lnTo>
                        <a:pt x="45" y="362"/>
                      </a:lnTo>
                      <a:lnTo>
                        <a:pt x="122" y="591"/>
                      </a:lnTo>
                      <a:lnTo>
                        <a:pt x="440" y="551"/>
                      </a:lnTo>
                      <a:lnTo>
                        <a:pt x="405" y="477"/>
                      </a:lnTo>
                      <a:lnTo>
                        <a:pt x="318" y="0"/>
                      </a:lnTo>
                      <a:lnTo>
                        <a:pt x="0" y="0"/>
                      </a:lnTo>
                      <a:close/>
                    </a:path>
                  </a:pathLst>
                </a:custGeom>
                <a:solidFill>
                  <a:srgbClr val="FFFF00">
                    <a:alpha val="39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49" name="Text Box 44">
                  <a:extLst>
                    <a:ext uri="{FF2B5EF4-FFF2-40B4-BE49-F238E27FC236}">
                      <a16:creationId xmlns:a16="http://schemas.microsoft.com/office/drawing/2014/main" id="{7FFE4214-C1DD-4588-B419-D9DB6A8D1F38}"/>
                    </a:ext>
                  </a:extLst>
                </p:cNvPr>
                <p:cNvSpPr txBox="1">
                  <a:spLocks noChangeArrowheads="1"/>
                </p:cNvSpPr>
                <p:nvPr/>
              </p:nvSpPr>
              <p:spPr bwMode="auto">
                <a:xfrm>
                  <a:off x="6147454" y="2483297"/>
                  <a:ext cx="941265"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泗水和鸣</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50" name="Freeform 45">
                  <a:extLst>
                    <a:ext uri="{FF2B5EF4-FFF2-40B4-BE49-F238E27FC236}">
                      <a16:creationId xmlns:a16="http://schemas.microsoft.com/office/drawing/2014/main" id="{B7C1FBF7-96B3-4BE3-855E-18E5120CB7CB}"/>
                    </a:ext>
                  </a:extLst>
                </p:cNvPr>
                <p:cNvSpPr>
                  <a:spLocks/>
                </p:cNvSpPr>
                <p:nvPr/>
              </p:nvSpPr>
              <p:spPr bwMode="auto">
                <a:xfrm>
                  <a:off x="4463149" y="2096268"/>
                  <a:ext cx="2079625" cy="1612716"/>
                </a:xfrm>
                <a:custGeom>
                  <a:avLst/>
                  <a:gdLst>
                    <a:gd name="T0" fmla="*/ 91 w 1179"/>
                    <a:gd name="T1" fmla="*/ 46 h 998"/>
                    <a:gd name="T2" fmla="*/ 0 w 1179"/>
                    <a:gd name="T3" fmla="*/ 590 h 998"/>
                    <a:gd name="T4" fmla="*/ 363 w 1179"/>
                    <a:gd name="T5" fmla="*/ 635 h 998"/>
                    <a:gd name="T6" fmla="*/ 363 w 1179"/>
                    <a:gd name="T7" fmla="*/ 998 h 998"/>
                    <a:gd name="T8" fmla="*/ 1179 w 1179"/>
                    <a:gd name="T9" fmla="*/ 998 h 998"/>
                    <a:gd name="T10" fmla="*/ 1089 w 1179"/>
                    <a:gd name="T11" fmla="*/ 681 h 998"/>
                    <a:gd name="T12" fmla="*/ 998 w 1179"/>
                    <a:gd name="T13" fmla="*/ 363 h 998"/>
                    <a:gd name="T14" fmla="*/ 953 w 1179"/>
                    <a:gd name="T15" fmla="*/ 46 h 998"/>
                    <a:gd name="T16" fmla="*/ 817 w 1179"/>
                    <a:gd name="T17" fmla="*/ 46 h 998"/>
                    <a:gd name="T18" fmla="*/ 681 w 1179"/>
                    <a:gd name="T19" fmla="*/ 0 h 998"/>
                    <a:gd name="T20" fmla="*/ 408 w 1179"/>
                    <a:gd name="T21" fmla="*/ 0 h 998"/>
                    <a:gd name="T22" fmla="*/ 91 w 1179"/>
                    <a:gd name="T23" fmla="*/ 46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9" h="998">
                      <a:moveTo>
                        <a:pt x="91" y="46"/>
                      </a:moveTo>
                      <a:lnTo>
                        <a:pt x="0" y="590"/>
                      </a:lnTo>
                      <a:lnTo>
                        <a:pt x="363" y="635"/>
                      </a:lnTo>
                      <a:lnTo>
                        <a:pt x="363" y="998"/>
                      </a:lnTo>
                      <a:lnTo>
                        <a:pt x="1179" y="998"/>
                      </a:lnTo>
                      <a:lnTo>
                        <a:pt x="1089" y="681"/>
                      </a:lnTo>
                      <a:lnTo>
                        <a:pt x="998" y="363"/>
                      </a:lnTo>
                      <a:lnTo>
                        <a:pt x="953" y="46"/>
                      </a:lnTo>
                      <a:lnTo>
                        <a:pt x="817" y="46"/>
                      </a:lnTo>
                      <a:lnTo>
                        <a:pt x="681" y="0"/>
                      </a:lnTo>
                      <a:lnTo>
                        <a:pt x="408" y="0"/>
                      </a:lnTo>
                      <a:lnTo>
                        <a:pt x="91" y="46"/>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51" name="Freeform 47">
                  <a:extLst>
                    <a:ext uri="{FF2B5EF4-FFF2-40B4-BE49-F238E27FC236}">
                      <a16:creationId xmlns:a16="http://schemas.microsoft.com/office/drawing/2014/main" id="{BEF659D1-64EA-43E0-B295-623F0008F486}"/>
                    </a:ext>
                  </a:extLst>
                </p:cNvPr>
                <p:cNvSpPr>
                  <a:spLocks/>
                </p:cNvSpPr>
                <p:nvPr/>
              </p:nvSpPr>
              <p:spPr bwMode="auto">
                <a:xfrm>
                  <a:off x="4990434" y="3708984"/>
                  <a:ext cx="1600641" cy="513869"/>
                </a:xfrm>
                <a:custGeom>
                  <a:avLst/>
                  <a:gdLst>
                    <a:gd name="T0" fmla="*/ 0 w 907"/>
                    <a:gd name="T1" fmla="*/ 0 h 318"/>
                    <a:gd name="T2" fmla="*/ 91 w 907"/>
                    <a:gd name="T3" fmla="*/ 318 h 318"/>
                    <a:gd name="T4" fmla="*/ 862 w 907"/>
                    <a:gd name="T5" fmla="*/ 272 h 318"/>
                    <a:gd name="T6" fmla="*/ 907 w 907"/>
                    <a:gd name="T7" fmla="*/ 45 h 318"/>
                    <a:gd name="T8" fmla="*/ 0 w 907"/>
                    <a:gd name="T9" fmla="*/ 0 h 318"/>
                  </a:gdLst>
                  <a:ahLst/>
                  <a:cxnLst>
                    <a:cxn ang="0">
                      <a:pos x="T0" y="T1"/>
                    </a:cxn>
                    <a:cxn ang="0">
                      <a:pos x="T2" y="T3"/>
                    </a:cxn>
                    <a:cxn ang="0">
                      <a:pos x="T4" y="T5"/>
                    </a:cxn>
                    <a:cxn ang="0">
                      <a:pos x="T6" y="T7"/>
                    </a:cxn>
                    <a:cxn ang="0">
                      <a:pos x="T8" y="T9"/>
                    </a:cxn>
                  </a:cxnLst>
                  <a:rect l="0" t="0" r="r" b="b"/>
                  <a:pathLst>
                    <a:path w="907" h="318">
                      <a:moveTo>
                        <a:pt x="0" y="0"/>
                      </a:moveTo>
                      <a:lnTo>
                        <a:pt x="91" y="318"/>
                      </a:lnTo>
                      <a:lnTo>
                        <a:pt x="862" y="272"/>
                      </a:lnTo>
                      <a:lnTo>
                        <a:pt x="907" y="45"/>
                      </a:lnTo>
                      <a:lnTo>
                        <a:pt x="0" y="0"/>
                      </a:lnTo>
                      <a:close/>
                    </a:path>
                  </a:pathLst>
                </a:custGeom>
                <a:solidFill>
                  <a:srgbClr val="DB2613">
                    <a:alpha val="30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52" name="Text Box 48">
                  <a:extLst>
                    <a:ext uri="{FF2B5EF4-FFF2-40B4-BE49-F238E27FC236}">
                      <a16:creationId xmlns:a16="http://schemas.microsoft.com/office/drawing/2014/main" id="{A1EA4648-087B-4656-BCF9-7CF165F3E690}"/>
                    </a:ext>
                  </a:extLst>
                </p:cNvPr>
                <p:cNvSpPr txBox="1">
                  <a:spLocks noChangeArrowheads="1"/>
                </p:cNvSpPr>
                <p:nvPr/>
              </p:nvSpPr>
              <p:spPr bwMode="auto">
                <a:xfrm>
                  <a:off x="4981886" y="3802906"/>
                  <a:ext cx="1334311"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招商时代潮派</a:t>
                  </a:r>
                </a:p>
              </p:txBody>
            </p:sp>
            <p:sp>
              <p:nvSpPr>
                <p:cNvPr id="53" name="Freeform 49">
                  <a:extLst>
                    <a:ext uri="{FF2B5EF4-FFF2-40B4-BE49-F238E27FC236}">
                      <a16:creationId xmlns:a16="http://schemas.microsoft.com/office/drawing/2014/main" id="{52C701D6-81CA-4C0E-B985-E963AB658394}"/>
                    </a:ext>
                  </a:extLst>
                </p:cNvPr>
                <p:cNvSpPr>
                  <a:spLocks/>
                </p:cNvSpPr>
                <p:nvPr/>
              </p:nvSpPr>
              <p:spPr bwMode="auto">
                <a:xfrm>
                  <a:off x="5823626" y="5615531"/>
                  <a:ext cx="961995" cy="733907"/>
                </a:xfrm>
                <a:custGeom>
                  <a:avLst/>
                  <a:gdLst>
                    <a:gd name="T0" fmla="*/ 0 w 545"/>
                    <a:gd name="T1" fmla="*/ 91 h 454"/>
                    <a:gd name="T2" fmla="*/ 318 w 545"/>
                    <a:gd name="T3" fmla="*/ 227 h 454"/>
                    <a:gd name="T4" fmla="*/ 363 w 545"/>
                    <a:gd name="T5" fmla="*/ 454 h 454"/>
                    <a:gd name="T6" fmla="*/ 545 w 545"/>
                    <a:gd name="T7" fmla="*/ 409 h 454"/>
                    <a:gd name="T8" fmla="*/ 499 w 545"/>
                    <a:gd name="T9" fmla="*/ 0 h 454"/>
                    <a:gd name="T10" fmla="*/ 0 w 545"/>
                    <a:gd name="T11" fmla="*/ 91 h 454"/>
                  </a:gdLst>
                  <a:ahLst/>
                  <a:cxnLst>
                    <a:cxn ang="0">
                      <a:pos x="T0" y="T1"/>
                    </a:cxn>
                    <a:cxn ang="0">
                      <a:pos x="T2" y="T3"/>
                    </a:cxn>
                    <a:cxn ang="0">
                      <a:pos x="T4" y="T5"/>
                    </a:cxn>
                    <a:cxn ang="0">
                      <a:pos x="T6" y="T7"/>
                    </a:cxn>
                    <a:cxn ang="0">
                      <a:pos x="T8" y="T9"/>
                    </a:cxn>
                    <a:cxn ang="0">
                      <a:pos x="T10" y="T11"/>
                    </a:cxn>
                  </a:cxnLst>
                  <a:rect l="0" t="0" r="r" b="b"/>
                  <a:pathLst>
                    <a:path w="545" h="454">
                      <a:moveTo>
                        <a:pt x="0" y="91"/>
                      </a:moveTo>
                      <a:lnTo>
                        <a:pt x="318" y="227"/>
                      </a:lnTo>
                      <a:lnTo>
                        <a:pt x="363" y="454"/>
                      </a:lnTo>
                      <a:lnTo>
                        <a:pt x="545" y="409"/>
                      </a:lnTo>
                      <a:lnTo>
                        <a:pt x="499" y="0"/>
                      </a:lnTo>
                      <a:lnTo>
                        <a:pt x="0" y="91"/>
                      </a:lnTo>
                      <a:close/>
                    </a:path>
                  </a:pathLst>
                </a:custGeom>
                <a:solidFill>
                  <a:srgbClr val="DB2613">
                    <a:alpha val="28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54" name="Text Box 50">
                  <a:extLst>
                    <a:ext uri="{FF2B5EF4-FFF2-40B4-BE49-F238E27FC236}">
                      <a16:creationId xmlns:a16="http://schemas.microsoft.com/office/drawing/2014/main" id="{2A4FF437-B8C3-42DB-890E-408F93399F40}"/>
                    </a:ext>
                  </a:extLst>
                </p:cNvPr>
                <p:cNvSpPr txBox="1">
                  <a:spLocks noChangeArrowheads="1"/>
                </p:cNvSpPr>
                <p:nvPr/>
              </p:nvSpPr>
              <p:spPr bwMode="auto">
                <a:xfrm>
                  <a:off x="5989229" y="5799635"/>
                  <a:ext cx="1018439"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在建酒店</a:t>
                  </a:r>
                </a:p>
              </p:txBody>
            </p:sp>
            <p:sp>
              <p:nvSpPr>
                <p:cNvPr id="55" name="Freeform 52">
                  <a:extLst>
                    <a:ext uri="{FF2B5EF4-FFF2-40B4-BE49-F238E27FC236}">
                      <a16:creationId xmlns:a16="http://schemas.microsoft.com/office/drawing/2014/main" id="{CEF848B1-106F-4E81-8945-091B1B9B7DE2}"/>
                    </a:ext>
                  </a:extLst>
                </p:cNvPr>
                <p:cNvSpPr>
                  <a:spLocks/>
                </p:cNvSpPr>
                <p:nvPr/>
              </p:nvSpPr>
              <p:spPr bwMode="auto">
                <a:xfrm>
                  <a:off x="6612543" y="3798878"/>
                  <a:ext cx="681756" cy="304564"/>
                </a:xfrm>
                <a:custGeom>
                  <a:avLst/>
                  <a:gdLst>
                    <a:gd name="T0" fmla="*/ 46 w 545"/>
                    <a:gd name="T1" fmla="*/ 0 h 227"/>
                    <a:gd name="T2" fmla="*/ 0 w 545"/>
                    <a:gd name="T3" fmla="*/ 227 h 227"/>
                    <a:gd name="T4" fmla="*/ 545 w 545"/>
                    <a:gd name="T5" fmla="*/ 182 h 227"/>
                    <a:gd name="T6" fmla="*/ 499 w 545"/>
                    <a:gd name="T7" fmla="*/ 0 h 227"/>
                    <a:gd name="T8" fmla="*/ 46 w 545"/>
                    <a:gd name="T9" fmla="*/ 0 h 227"/>
                  </a:gdLst>
                  <a:ahLst/>
                  <a:cxnLst>
                    <a:cxn ang="0">
                      <a:pos x="T0" y="T1"/>
                    </a:cxn>
                    <a:cxn ang="0">
                      <a:pos x="T2" y="T3"/>
                    </a:cxn>
                    <a:cxn ang="0">
                      <a:pos x="T4" y="T5"/>
                    </a:cxn>
                    <a:cxn ang="0">
                      <a:pos x="T6" y="T7"/>
                    </a:cxn>
                    <a:cxn ang="0">
                      <a:pos x="T8" y="T9"/>
                    </a:cxn>
                  </a:cxnLst>
                  <a:rect l="0" t="0" r="r" b="b"/>
                  <a:pathLst>
                    <a:path w="545" h="227">
                      <a:moveTo>
                        <a:pt x="46" y="0"/>
                      </a:moveTo>
                      <a:lnTo>
                        <a:pt x="0" y="227"/>
                      </a:lnTo>
                      <a:lnTo>
                        <a:pt x="545" y="182"/>
                      </a:lnTo>
                      <a:lnTo>
                        <a:pt x="499" y="0"/>
                      </a:lnTo>
                      <a:lnTo>
                        <a:pt x="46" y="0"/>
                      </a:lnTo>
                      <a:close/>
                    </a:path>
                  </a:pathLst>
                </a:custGeom>
                <a:solidFill>
                  <a:srgbClr val="FFFF00">
                    <a:alpha val="3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56" name="Text Box 38">
                  <a:extLst>
                    <a:ext uri="{FF2B5EF4-FFF2-40B4-BE49-F238E27FC236}">
                      <a16:creationId xmlns:a16="http://schemas.microsoft.com/office/drawing/2014/main" id="{7078E61F-922A-476B-8E04-B65618EF5572}"/>
                    </a:ext>
                  </a:extLst>
                </p:cNvPr>
                <p:cNvSpPr txBox="1">
                  <a:spLocks noChangeArrowheads="1"/>
                </p:cNvSpPr>
                <p:nvPr/>
              </p:nvSpPr>
              <p:spPr bwMode="auto">
                <a:xfrm>
                  <a:off x="5885267" y="4902353"/>
                  <a:ext cx="708415" cy="71364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保利翡丽公馆</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57" name="Text Box 38">
                  <a:extLst>
                    <a:ext uri="{FF2B5EF4-FFF2-40B4-BE49-F238E27FC236}">
                      <a16:creationId xmlns:a16="http://schemas.microsoft.com/office/drawing/2014/main" id="{065EABEB-E24D-49F8-B82F-8C4250C40249}"/>
                    </a:ext>
                  </a:extLst>
                </p:cNvPr>
                <p:cNvSpPr txBox="1">
                  <a:spLocks noChangeArrowheads="1"/>
                </p:cNvSpPr>
                <p:nvPr/>
              </p:nvSpPr>
              <p:spPr bwMode="auto">
                <a:xfrm>
                  <a:off x="4539518" y="2089895"/>
                  <a:ext cx="737951"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绿地香缇</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58" name="Text Box 38">
                  <a:extLst>
                    <a:ext uri="{FF2B5EF4-FFF2-40B4-BE49-F238E27FC236}">
                      <a16:creationId xmlns:a16="http://schemas.microsoft.com/office/drawing/2014/main" id="{B88B16DA-23D0-4EAA-AF6B-AE75DEC2E93C}"/>
                    </a:ext>
                  </a:extLst>
                </p:cNvPr>
                <p:cNvSpPr txBox="1">
                  <a:spLocks noChangeArrowheads="1"/>
                </p:cNvSpPr>
                <p:nvPr/>
              </p:nvSpPr>
              <p:spPr bwMode="auto">
                <a:xfrm>
                  <a:off x="5062118" y="2143722"/>
                  <a:ext cx="815379"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万业梦立方</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59" name="Text Box 38">
                  <a:extLst>
                    <a:ext uri="{FF2B5EF4-FFF2-40B4-BE49-F238E27FC236}">
                      <a16:creationId xmlns:a16="http://schemas.microsoft.com/office/drawing/2014/main" id="{6B578920-CBD9-4AE2-A57B-6291F59C9CC8}"/>
                    </a:ext>
                  </a:extLst>
                </p:cNvPr>
                <p:cNvSpPr txBox="1">
                  <a:spLocks noChangeArrowheads="1"/>
                </p:cNvSpPr>
                <p:nvPr/>
              </p:nvSpPr>
              <p:spPr bwMode="auto">
                <a:xfrm>
                  <a:off x="5554556" y="2639495"/>
                  <a:ext cx="850190"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融创壹号府</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60" name="矩形 59">
                  <a:extLst>
                    <a:ext uri="{FF2B5EF4-FFF2-40B4-BE49-F238E27FC236}">
                      <a16:creationId xmlns:a16="http://schemas.microsoft.com/office/drawing/2014/main" id="{C68B379A-728F-40CE-B002-0C96B12CDC39}"/>
                    </a:ext>
                  </a:extLst>
                </p:cNvPr>
                <p:cNvSpPr/>
                <p:nvPr/>
              </p:nvSpPr>
              <p:spPr>
                <a:xfrm>
                  <a:off x="5655512" y="2144421"/>
                  <a:ext cx="651112" cy="535231"/>
                </a:xfrm>
                <a:prstGeom prst="rect">
                  <a:avLst/>
                </a:prstGeom>
              </p:spPr>
              <p:txBody>
                <a:bodyPr wrap="square">
                  <a:spAutoFit/>
                </a:bodyPr>
                <a:lstStyle/>
                <a:p>
                  <a:pPr algn="ctr" eaLnBrk="0" fontAlgn="base" hangingPunct="0">
                    <a:spcBef>
                      <a:spcPct val="0"/>
                    </a:spcBef>
                    <a:spcAft>
                      <a:spcPct val="0"/>
                    </a:spcAft>
                  </a:pPr>
                  <a:r>
                    <a:rPr lang="zh-CN" altLang="en-US" sz="600" b="1" dirty="0">
                      <a:solidFill>
                        <a:schemeClr val="bg1"/>
                      </a:solidFill>
                      <a:cs typeface="+mn-ea"/>
                      <a:sym typeface="+mn-lt"/>
                    </a:rPr>
                    <a:t>格力地块</a:t>
                  </a:r>
                  <a:endParaRPr lang="en-US" altLang="zh-CN" sz="600" b="1" dirty="0">
                    <a:solidFill>
                      <a:schemeClr val="bg1"/>
                    </a:solidFill>
                    <a:cs typeface="+mn-ea"/>
                    <a:sym typeface="+mn-lt"/>
                  </a:endParaRPr>
                </a:p>
              </p:txBody>
            </p:sp>
            <p:sp>
              <p:nvSpPr>
                <p:cNvPr id="61" name="文本框 60">
                  <a:extLst>
                    <a:ext uri="{FF2B5EF4-FFF2-40B4-BE49-F238E27FC236}">
                      <a16:creationId xmlns:a16="http://schemas.microsoft.com/office/drawing/2014/main" id="{AC81C141-F0B8-4C5C-850E-56A8852DA3CA}"/>
                    </a:ext>
                  </a:extLst>
                </p:cNvPr>
                <p:cNvSpPr txBox="1"/>
                <p:nvPr/>
              </p:nvSpPr>
              <p:spPr>
                <a:xfrm>
                  <a:off x="5145462" y="3187962"/>
                  <a:ext cx="868075" cy="535231"/>
                </a:xfrm>
                <a:prstGeom prst="rect">
                  <a:avLst/>
                </a:prstGeom>
                <a:noFill/>
              </p:spPr>
              <p:txBody>
                <a:bodyPr wrap="square" rtlCol="0">
                  <a:spAutoFit/>
                </a:bodyPr>
                <a:lstStyle/>
                <a:p>
                  <a:pPr eaLnBrk="0" fontAlgn="base" hangingPunct="0">
                    <a:spcBef>
                      <a:spcPct val="0"/>
                    </a:spcBef>
                    <a:spcAft>
                      <a:spcPct val="0"/>
                    </a:spcAft>
                  </a:pPr>
                  <a:r>
                    <a:rPr lang="en-US" altLang="zh-CN" sz="600" dirty="0">
                      <a:solidFill>
                        <a:srgbClr val="000000"/>
                      </a:solidFill>
                      <a:cs typeface="+mn-ea"/>
                      <a:sym typeface="+mn-lt"/>
                    </a:rPr>
                    <a:t>13-01,</a:t>
                  </a:r>
                </a:p>
                <a:p>
                  <a:pPr eaLnBrk="0" fontAlgn="base" hangingPunct="0">
                    <a:spcBef>
                      <a:spcPct val="0"/>
                    </a:spcBef>
                    <a:spcAft>
                      <a:spcPct val="0"/>
                    </a:spcAft>
                  </a:pPr>
                  <a:r>
                    <a:rPr lang="en-US" altLang="zh-CN" sz="600" dirty="0">
                      <a:solidFill>
                        <a:srgbClr val="000000"/>
                      </a:solidFill>
                      <a:cs typeface="+mn-ea"/>
                      <a:sym typeface="+mn-lt"/>
                    </a:rPr>
                    <a:t>3.6/2</a:t>
                  </a:r>
                  <a:endParaRPr lang="zh-CN" altLang="en-US" sz="600" dirty="0">
                    <a:solidFill>
                      <a:srgbClr val="000000"/>
                    </a:solidFill>
                    <a:cs typeface="+mn-ea"/>
                    <a:sym typeface="+mn-lt"/>
                  </a:endParaRPr>
                </a:p>
              </p:txBody>
            </p:sp>
            <p:sp>
              <p:nvSpPr>
                <p:cNvPr id="62" name="文本框 61">
                  <a:extLst>
                    <a:ext uri="{FF2B5EF4-FFF2-40B4-BE49-F238E27FC236}">
                      <a16:creationId xmlns:a16="http://schemas.microsoft.com/office/drawing/2014/main" id="{FB8B752B-7626-40F3-AD77-14FBBD1E79BF}"/>
                    </a:ext>
                  </a:extLst>
                </p:cNvPr>
                <p:cNvSpPr txBox="1"/>
                <p:nvPr/>
              </p:nvSpPr>
              <p:spPr>
                <a:xfrm>
                  <a:off x="5717360" y="3164404"/>
                  <a:ext cx="868075" cy="535231"/>
                </a:xfrm>
                <a:prstGeom prst="rect">
                  <a:avLst/>
                </a:prstGeom>
                <a:noFill/>
              </p:spPr>
              <p:txBody>
                <a:bodyPr wrap="square" rtlCol="0">
                  <a:spAutoFit/>
                </a:bodyPr>
                <a:lstStyle/>
                <a:p>
                  <a:pPr eaLnBrk="0" fontAlgn="base" hangingPunct="0">
                    <a:spcBef>
                      <a:spcPct val="0"/>
                    </a:spcBef>
                    <a:spcAft>
                      <a:spcPct val="0"/>
                    </a:spcAft>
                  </a:pPr>
                  <a:r>
                    <a:rPr lang="en-US" altLang="zh-CN" sz="600" dirty="0">
                      <a:solidFill>
                        <a:srgbClr val="000000"/>
                      </a:solidFill>
                      <a:cs typeface="+mn-ea"/>
                      <a:sym typeface="+mn-lt"/>
                    </a:rPr>
                    <a:t>14-01,</a:t>
                  </a:r>
                </a:p>
                <a:p>
                  <a:pPr eaLnBrk="0" fontAlgn="base" hangingPunct="0">
                    <a:spcBef>
                      <a:spcPct val="0"/>
                    </a:spcBef>
                    <a:spcAft>
                      <a:spcPct val="0"/>
                    </a:spcAft>
                  </a:pPr>
                  <a:r>
                    <a:rPr lang="en-US" altLang="zh-CN" sz="600" dirty="0">
                      <a:solidFill>
                        <a:srgbClr val="000000"/>
                      </a:solidFill>
                      <a:cs typeface="+mn-ea"/>
                      <a:sym typeface="+mn-lt"/>
                    </a:rPr>
                    <a:t>6.08/2</a:t>
                  </a:r>
                  <a:endParaRPr lang="zh-CN" altLang="en-US" sz="600" dirty="0">
                    <a:solidFill>
                      <a:srgbClr val="000000"/>
                    </a:solidFill>
                    <a:cs typeface="+mn-ea"/>
                    <a:sym typeface="+mn-lt"/>
                  </a:endParaRPr>
                </a:p>
              </p:txBody>
            </p:sp>
            <p:sp>
              <p:nvSpPr>
                <p:cNvPr id="63" name="Rectangle 31">
                  <a:extLst>
                    <a:ext uri="{FF2B5EF4-FFF2-40B4-BE49-F238E27FC236}">
                      <a16:creationId xmlns:a16="http://schemas.microsoft.com/office/drawing/2014/main" id="{2F9672C9-17C4-4431-80AC-4B2CED6919B0}"/>
                    </a:ext>
                  </a:extLst>
                </p:cNvPr>
                <p:cNvSpPr>
                  <a:spLocks noChangeArrowheads="1"/>
                </p:cNvSpPr>
                <p:nvPr/>
              </p:nvSpPr>
              <p:spPr bwMode="auto">
                <a:xfrm>
                  <a:off x="3392057" y="3301563"/>
                  <a:ext cx="999990" cy="802846"/>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700" b="1" i="0" u="none" strike="noStrike" kern="0" cap="none" spc="0" normalizeH="0" baseline="0" noProof="0" dirty="0">
                      <a:ln>
                        <a:noFill/>
                      </a:ln>
                      <a:solidFill>
                        <a:srgbClr val="FF0000"/>
                      </a:solidFill>
                      <a:effectLst/>
                      <a:uLnTx/>
                      <a:uFillTx/>
                      <a:cs typeface="+mn-ea"/>
                      <a:sym typeface="+mn-lt"/>
                    </a:rPr>
                    <a:t>金地自在城一期</a:t>
                  </a:r>
                </a:p>
              </p:txBody>
            </p:sp>
            <p:sp>
              <p:nvSpPr>
                <p:cNvPr id="64" name="Text Box 38">
                  <a:extLst>
                    <a:ext uri="{FF2B5EF4-FFF2-40B4-BE49-F238E27FC236}">
                      <a16:creationId xmlns:a16="http://schemas.microsoft.com/office/drawing/2014/main" id="{D3104384-CCA3-4FA2-BDC8-698011A66F2B}"/>
                    </a:ext>
                  </a:extLst>
                </p:cNvPr>
                <p:cNvSpPr txBox="1">
                  <a:spLocks noChangeArrowheads="1"/>
                </p:cNvSpPr>
                <p:nvPr/>
              </p:nvSpPr>
              <p:spPr bwMode="auto">
                <a:xfrm>
                  <a:off x="2380838" y="4006842"/>
                  <a:ext cx="967143"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同济晶萃</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65" name="任意多边形 267">
                  <a:extLst>
                    <a:ext uri="{FF2B5EF4-FFF2-40B4-BE49-F238E27FC236}">
                      <a16:creationId xmlns:a16="http://schemas.microsoft.com/office/drawing/2014/main" id="{1799E8D0-A508-4D13-9CBF-BC8E0C2174FB}"/>
                    </a:ext>
                  </a:extLst>
                </p:cNvPr>
                <p:cNvSpPr/>
                <p:nvPr/>
              </p:nvSpPr>
              <p:spPr>
                <a:xfrm>
                  <a:off x="4913631" y="2553120"/>
                  <a:ext cx="200731" cy="230841"/>
                </a:xfrm>
                <a:custGeom>
                  <a:avLst/>
                  <a:gdLst>
                    <a:gd name="connsiteX0" fmla="*/ 11875 w 237506"/>
                    <a:gd name="connsiteY0" fmla="*/ 0 h 273133"/>
                    <a:gd name="connsiteX1" fmla="*/ 0 w 237506"/>
                    <a:gd name="connsiteY1" fmla="*/ 273133 h 273133"/>
                    <a:gd name="connsiteX2" fmla="*/ 237506 w 237506"/>
                    <a:gd name="connsiteY2" fmla="*/ 273133 h 273133"/>
                    <a:gd name="connsiteX3" fmla="*/ 237506 w 237506"/>
                    <a:gd name="connsiteY3" fmla="*/ 83128 h 273133"/>
                    <a:gd name="connsiteX4" fmla="*/ 213756 w 237506"/>
                    <a:gd name="connsiteY4" fmla="*/ 23751 h 273133"/>
                    <a:gd name="connsiteX5" fmla="*/ 11875 w 237506"/>
                    <a:gd name="connsiteY5" fmla="*/ 0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06" h="273133">
                      <a:moveTo>
                        <a:pt x="11875" y="0"/>
                      </a:moveTo>
                      <a:lnTo>
                        <a:pt x="0" y="273133"/>
                      </a:lnTo>
                      <a:lnTo>
                        <a:pt x="237506" y="273133"/>
                      </a:lnTo>
                      <a:lnTo>
                        <a:pt x="237506" y="83128"/>
                      </a:lnTo>
                      <a:lnTo>
                        <a:pt x="213756" y="23751"/>
                      </a:lnTo>
                      <a:lnTo>
                        <a:pt x="11875" y="0"/>
                      </a:lnTo>
                      <a:close/>
                    </a:path>
                  </a:pathLst>
                </a:custGeom>
                <a:solidFill>
                  <a:srgbClr val="E75D43"/>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cs typeface="+mn-ea"/>
                    <a:sym typeface="+mn-lt"/>
                  </a:endParaRPr>
                </a:p>
              </p:txBody>
            </p:sp>
            <p:sp>
              <p:nvSpPr>
                <p:cNvPr id="66" name="Text Box 44">
                  <a:extLst>
                    <a:ext uri="{FF2B5EF4-FFF2-40B4-BE49-F238E27FC236}">
                      <a16:creationId xmlns:a16="http://schemas.microsoft.com/office/drawing/2014/main" id="{FD73E786-94C5-4B2B-B857-8AFDF9DD0EE5}"/>
                    </a:ext>
                  </a:extLst>
                </p:cNvPr>
                <p:cNvSpPr txBox="1">
                  <a:spLocks noChangeArrowheads="1"/>
                </p:cNvSpPr>
                <p:nvPr/>
              </p:nvSpPr>
              <p:spPr bwMode="auto">
                <a:xfrm>
                  <a:off x="4917405" y="2725578"/>
                  <a:ext cx="963599"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招商</a:t>
                  </a:r>
                  <a:r>
                    <a:rPr kumimoji="0" lang="en-US" altLang="zh-CN" sz="600" b="1" i="0" u="none" strike="noStrike" kern="0" cap="none" spc="0" normalizeH="0" baseline="0" noProof="0" dirty="0">
                      <a:ln>
                        <a:noFill/>
                      </a:ln>
                      <a:solidFill>
                        <a:schemeClr val="bg1"/>
                      </a:solidFill>
                      <a:effectLst/>
                      <a:uLnTx/>
                      <a:uFillTx/>
                      <a:cs typeface="+mn-ea"/>
                      <a:sym typeface="+mn-lt"/>
                    </a:rPr>
                    <a:t>9</a:t>
                  </a:r>
                  <a:r>
                    <a:rPr kumimoji="0" lang="zh-CN" altLang="en-US" sz="600" b="1" i="0" u="none" strike="noStrike" kern="0" cap="none" spc="0" normalizeH="0" baseline="0" noProof="0" dirty="0">
                      <a:ln>
                        <a:noFill/>
                      </a:ln>
                      <a:solidFill>
                        <a:schemeClr val="bg1"/>
                      </a:solidFill>
                      <a:effectLst/>
                      <a:uLnTx/>
                      <a:uFillTx/>
                      <a:cs typeface="+mn-ea"/>
                      <a:sym typeface="+mn-lt"/>
                    </a:rPr>
                    <a:t>号</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67" name="Text Box 44">
                  <a:extLst>
                    <a:ext uri="{FF2B5EF4-FFF2-40B4-BE49-F238E27FC236}">
                      <a16:creationId xmlns:a16="http://schemas.microsoft.com/office/drawing/2014/main" id="{8A07358A-4515-4571-86AB-2EC87C3C0BB2}"/>
                    </a:ext>
                  </a:extLst>
                </p:cNvPr>
                <p:cNvSpPr txBox="1">
                  <a:spLocks noChangeArrowheads="1"/>
                </p:cNvSpPr>
                <p:nvPr/>
              </p:nvSpPr>
              <p:spPr bwMode="auto">
                <a:xfrm>
                  <a:off x="4426914" y="2601284"/>
                  <a:ext cx="754391" cy="59470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7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cs typeface="+mn-ea"/>
                      <a:sym typeface="+mn-lt"/>
                    </a:rPr>
                    <a:t>星樾云栖</a:t>
                  </a:r>
                  <a:endParaRPr kumimoji="0" lang="en-US" altLang="zh-CN" sz="7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cs typeface="+mn-ea"/>
                    <a:sym typeface="+mn-lt"/>
                  </a:endParaRPr>
                </a:p>
              </p:txBody>
            </p:sp>
            <p:sp>
              <p:nvSpPr>
                <p:cNvPr id="68" name="Text Box 44">
                  <a:extLst>
                    <a:ext uri="{FF2B5EF4-FFF2-40B4-BE49-F238E27FC236}">
                      <a16:creationId xmlns:a16="http://schemas.microsoft.com/office/drawing/2014/main" id="{1714C198-49BA-4FC8-A712-36EF40C72E05}"/>
                    </a:ext>
                  </a:extLst>
                </p:cNvPr>
                <p:cNvSpPr txBox="1">
                  <a:spLocks noChangeArrowheads="1"/>
                </p:cNvSpPr>
                <p:nvPr/>
              </p:nvSpPr>
              <p:spPr bwMode="auto">
                <a:xfrm>
                  <a:off x="2277677" y="2849217"/>
                  <a:ext cx="738904"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同济二期</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69" name="任意多边形: 形状 68">
                  <a:extLst>
                    <a:ext uri="{FF2B5EF4-FFF2-40B4-BE49-F238E27FC236}">
                      <a16:creationId xmlns:a16="http://schemas.microsoft.com/office/drawing/2014/main" id="{59DE3EDD-E1B2-448C-B75B-37D78D45E959}"/>
                    </a:ext>
                  </a:extLst>
                </p:cNvPr>
                <p:cNvSpPr/>
                <p:nvPr/>
              </p:nvSpPr>
              <p:spPr>
                <a:xfrm>
                  <a:off x="2524326" y="1953326"/>
                  <a:ext cx="1019687" cy="640434"/>
                </a:xfrm>
                <a:custGeom>
                  <a:avLst/>
                  <a:gdLst>
                    <a:gd name="connsiteX0" fmla="*/ 169333 w 1206500"/>
                    <a:gd name="connsiteY0" fmla="*/ 0 h 757766"/>
                    <a:gd name="connsiteX1" fmla="*/ 1206500 w 1206500"/>
                    <a:gd name="connsiteY1" fmla="*/ 97366 h 757766"/>
                    <a:gd name="connsiteX2" fmla="*/ 1147233 w 1206500"/>
                    <a:gd name="connsiteY2" fmla="*/ 491066 h 757766"/>
                    <a:gd name="connsiteX3" fmla="*/ 791633 w 1206500"/>
                    <a:gd name="connsiteY3" fmla="*/ 461433 h 757766"/>
                    <a:gd name="connsiteX4" fmla="*/ 571500 w 1206500"/>
                    <a:gd name="connsiteY4" fmla="*/ 537633 h 757766"/>
                    <a:gd name="connsiteX5" fmla="*/ 469900 w 1206500"/>
                    <a:gd name="connsiteY5" fmla="*/ 757766 h 757766"/>
                    <a:gd name="connsiteX6" fmla="*/ 0 w 1206500"/>
                    <a:gd name="connsiteY6" fmla="*/ 618066 h 757766"/>
                    <a:gd name="connsiteX7" fmla="*/ 169333 w 1206500"/>
                    <a:gd name="connsiteY7" fmla="*/ 0 h 75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500" h="757766">
                      <a:moveTo>
                        <a:pt x="169333" y="0"/>
                      </a:moveTo>
                      <a:lnTo>
                        <a:pt x="1206500" y="97366"/>
                      </a:lnTo>
                      <a:lnTo>
                        <a:pt x="1147233" y="491066"/>
                      </a:lnTo>
                      <a:lnTo>
                        <a:pt x="791633" y="461433"/>
                      </a:lnTo>
                      <a:lnTo>
                        <a:pt x="571500" y="537633"/>
                      </a:lnTo>
                      <a:lnTo>
                        <a:pt x="469900" y="757766"/>
                      </a:lnTo>
                      <a:lnTo>
                        <a:pt x="0" y="618066"/>
                      </a:lnTo>
                      <a:lnTo>
                        <a:pt x="169333" y="0"/>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70" name="Text Box 44">
                  <a:extLst>
                    <a:ext uri="{FF2B5EF4-FFF2-40B4-BE49-F238E27FC236}">
                      <a16:creationId xmlns:a16="http://schemas.microsoft.com/office/drawing/2014/main" id="{D4D2DE2A-75EA-4C32-931F-AEAD95098F68}"/>
                    </a:ext>
                  </a:extLst>
                </p:cNvPr>
                <p:cNvSpPr txBox="1">
                  <a:spLocks noChangeArrowheads="1"/>
                </p:cNvSpPr>
                <p:nvPr/>
              </p:nvSpPr>
              <p:spPr bwMode="auto">
                <a:xfrm>
                  <a:off x="2410838" y="2031025"/>
                  <a:ext cx="1036084" cy="59470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7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cs typeface="+mn-ea"/>
                      <a:sym typeface="+mn-lt"/>
                    </a:rPr>
                    <a:t>花语天境</a:t>
                  </a:r>
                  <a:endParaRPr kumimoji="0" lang="en-US" altLang="zh-CN" sz="7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cs typeface="+mn-ea"/>
                    <a:sym typeface="+mn-lt"/>
                  </a:endParaRPr>
                </a:p>
              </p:txBody>
            </p:sp>
            <p:sp>
              <p:nvSpPr>
                <p:cNvPr id="71" name="Text Box 44">
                  <a:extLst>
                    <a:ext uri="{FF2B5EF4-FFF2-40B4-BE49-F238E27FC236}">
                      <a16:creationId xmlns:a16="http://schemas.microsoft.com/office/drawing/2014/main" id="{A462179B-8950-4E8F-8C03-E0A91E6761A6}"/>
                    </a:ext>
                  </a:extLst>
                </p:cNvPr>
                <p:cNvSpPr txBox="1">
                  <a:spLocks noChangeArrowheads="1"/>
                </p:cNvSpPr>
                <p:nvPr/>
              </p:nvSpPr>
              <p:spPr bwMode="auto">
                <a:xfrm>
                  <a:off x="2365248" y="2502413"/>
                  <a:ext cx="577625" cy="773113"/>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chemeClr val="bg1"/>
                      </a:solidFill>
                      <a:effectLst/>
                      <a:uLnTx/>
                      <a:uFillTx/>
                      <a:cs typeface="+mn-ea"/>
                      <a:sym typeface="+mn-lt"/>
                    </a:rPr>
                    <a:t>规划住宅</a:t>
                  </a:r>
                  <a:endParaRPr kumimoji="0" lang="en-US" altLang="zh-CN" sz="500" b="1" i="0" u="none" strike="noStrike" kern="0" cap="none" spc="0" normalizeH="0" baseline="0" noProof="0" dirty="0">
                    <a:ln>
                      <a:noFill/>
                    </a:ln>
                    <a:solidFill>
                      <a:schemeClr val="bg1"/>
                    </a:solidFill>
                    <a:effectLst/>
                    <a:uLnTx/>
                    <a:uFillTx/>
                    <a:cs typeface="+mn-ea"/>
                    <a:sym typeface="+mn-lt"/>
                  </a:endParaRPr>
                </a:p>
              </p:txBody>
            </p:sp>
            <p:sp>
              <p:nvSpPr>
                <p:cNvPr id="72" name="Text Box 44">
                  <a:extLst>
                    <a:ext uri="{FF2B5EF4-FFF2-40B4-BE49-F238E27FC236}">
                      <a16:creationId xmlns:a16="http://schemas.microsoft.com/office/drawing/2014/main" id="{50F54ED5-4973-43B0-82C0-1C6C68DBB890}"/>
                    </a:ext>
                  </a:extLst>
                </p:cNvPr>
                <p:cNvSpPr txBox="1">
                  <a:spLocks noChangeArrowheads="1"/>
                </p:cNvSpPr>
                <p:nvPr/>
              </p:nvSpPr>
              <p:spPr bwMode="auto">
                <a:xfrm>
                  <a:off x="2169324" y="3252530"/>
                  <a:ext cx="676303" cy="624436"/>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lang="zh-CN" altLang="en-US" sz="500" b="1" kern="0" dirty="0">
                      <a:solidFill>
                        <a:srgbClr val="FF0000"/>
                      </a:solidFill>
                      <a:cs typeface="+mn-ea"/>
                      <a:sym typeface="+mn-lt"/>
                    </a:rPr>
                    <a:t>金地代建住宅</a:t>
                  </a:r>
                  <a:endParaRPr kumimoji="0" lang="en-US" altLang="zh-CN" sz="500" b="1" i="0" u="none" strike="noStrike" kern="0" cap="none" spc="0" normalizeH="0" baseline="0" noProof="0" dirty="0">
                    <a:ln>
                      <a:noFill/>
                    </a:ln>
                    <a:solidFill>
                      <a:srgbClr val="FF0000"/>
                    </a:solidFill>
                    <a:effectLst/>
                    <a:uLnTx/>
                    <a:uFillTx/>
                    <a:cs typeface="+mn-ea"/>
                    <a:sym typeface="+mn-lt"/>
                  </a:endParaRPr>
                </a:p>
              </p:txBody>
            </p:sp>
            <p:sp>
              <p:nvSpPr>
                <p:cNvPr id="73" name="椭圆 72">
                  <a:extLst>
                    <a:ext uri="{FF2B5EF4-FFF2-40B4-BE49-F238E27FC236}">
                      <a16:creationId xmlns:a16="http://schemas.microsoft.com/office/drawing/2014/main" id="{A964393B-A278-43B6-85C8-7EC8C286BE7D}"/>
                    </a:ext>
                  </a:extLst>
                </p:cNvPr>
                <p:cNvSpPr/>
                <p:nvPr/>
              </p:nvSpPr>
              <p:spPr>
                <a:xfrm>
                  <a:off x="3193148" y="2493674"/>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小</a:t>
                  </a:r>
                </a:p>
              </p:txBody>
            </p:sp>
            <p:sp>
              <p:nvSpPr>
                <p:cNvPr id="74" name="椭圆 73">
                  <a:extLst>
                    <a:ext uri="{FF2B5EF4-FFF2-40B4-BE49-F238E27FC236}">
                      <a16:creationId xmlns:a16="http://schemas.microsoft.com/office/drawing/2014/main" id="{AF2B71B8-A8BB-4D50-BCE2-BED4B34A09DE}"/>
                    </a:ext>
                  </a:extLst>
                </p:cNvPr>
                <p:cNvSpPr/>
                <p:nvPr/>
              </p:nvSpPr>
              <p:spPr>
                <a:xfrm>
                  <a:off x="4683137" y="3441654"/>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老</a:t>
                  </a:r>
                </a:p>
              </p:txBody>
            </p:sp>
            <p:sp>
              <p:nvSpPr>
                <p:cNvPr id="75" name="椭圆 74">
                  <a:extLst>
                    <a:ext uri="{FF2B5EF4-FFF2-40B4-BE49-F238E27FC236}">
                      <a16:creationId xmlns:a16="http://schemas.microsoft.com/office/drawing/2014/main" id="{0E08B6D3-CE4E-4AEA-8638-4A7185AD3005}"/>
                    </a:ext>
                  </a:extLst>
                </p:cNvPr>
                <p:cNvSpPr/>
                <p:nvPr/>
              </p:nvSpPr>
              <p:spPr>
                <a:xfrm>
                  <a:off x="6336999" y="3956775"/>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交</a:t>
                  </a:r>
                </a:p>
              </p:txBody>
            </p:sp>
            <p:sp>
              <p:nvSpPr>
                <p:cNvPr id="76" name="Text Box 44">
                  <a:extLst>
                    <a:ext uri="{FF2B5EF4-FFF2-40B4-BE49-F238E27FC236}">
                      <a16:creationId xmlns:a16="http://schemas.microsoft.com/office/drawing/2014/main" id="{680A863A-A3EA-424D-865A-F668CCDF1E60}"/>
                    </a:ext>
                  </a:extLst>
                </p:cNvPr>
                <p:cNvSpPr txBox="1">
                  <a:spLocks noChangeArrowheads="1"/>
                </p:cNvSpPr>
                <p:nvPr/>
              </p:nvSpPr>
              <p:spPr bwMode="auto">
                <a:xfrm>
                  <a:off x="2749610" y="2935430"/>
                  <a:ext cx="727208"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规划商住</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77" name="Text Box 44">
                  <a:extLst>
                    <a:ext uri="{FF2B5EF4-FFF2-40B4-BE49-F238E27FC236}">
                      <a16:creationId xmlns:a16="http://schemas.microsoft.com/office/drawing/2014/main" id="{D5232FAA-61F9-41AA-A4C6-3E6B982CAD31}"/>
                    </a:ext>
                  </a:extLst>
                </p:cNvPr>
                <p:cNvSpPr txBox="1">
                  <a:spLocks noChangeArrowheads="1"/>
                </p:cNvSpPr>
                <p:nvPr/>
              </p:nvSpPr>
              <p:spPr bwMode="auto">
                <a:xfrm>
                  <a:off x="3644678" y="3917272"/>
                  <a:ext cx="908136"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规划商业</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sp>
              <p:nvSpPr>
                <p:cNvPr id="78" name="椭圆 77">
                  <a:extLst>
                    <a:ext uri="{FF2B5EF4-FFF2-40B4-BE49-F238E27FC236}">
                      <a16:creationId xmlns:a16="http://schemas.microsoft.com/office/drawing/2014/main" id="{397BCA37-8B43-480A-A7B4-D44FF3965DFB}"/>
                    </a:ext>
                  </a:extLst>
                </p:cNvPr>
                <p:cNvSpPr/>
                <p:nvPr/>
              </p:nvSpPr>
              <p:spPr>
                <a:xfrm>
                  <a:off x="2665854" y="3638959"/>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幼</a:t>
                  </a:r>
                </a:p>
              </p:txBody>
            </p:sp>
            <p:sp>
              <p:nvSpPr>
                <p:cNvPr id="79" name="椭圆 78">
                  <a:extLst>
                    <a:ext uri="{FF2B5EF4-FFF2-40B4-BE49-F238E27FC236}">
                      <a16:creationId xmlns:a16="http://schemas.microsoft.com/office/drawing/2014/main" id="{AB5AC05B-8563-495D-BFF2-C3EE61F984AE}"/>
                    </a:ext>
                  </a:extLst>
                </p:cNvPr>
                <p:cNvSpPr/>
                <p:nvPr/>
              </p:nvSpPr>
              <p:spPr>
                <a:xfrm>
                  <a:off x="4960632" y="2597304"/>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幼</a:t>
                  </a:r>
                </a:p>
              </p:txBody>
            </p:sp>
            <p:sp>
              <p:nvSpPr>
                <p:cNvPr id="80" name="Text Box 53">
                  <a:extLst>
                    <a:ext uri="{FF2B5EF4-FFF2-40B4-BE49-F238E27FC236}">
                      <a16:creationId xmlns:a16="http://schemas.microsoft.com/office/drawing/2014/main" id="{4C470EF5-C20B-4BB8-8178-615ED3FD96C4}"/>
                    </a:ext>
                  </a:extLst>
                </p:cNvPr>
                <p:cNvSpPr txBox="1">
                  <a:spLocks noChangeArrowheads="1"/>
                </p:cNvSpPr>
                <p:nvPr/>
              </p:nvSpPr>
              <p:spPr bwMode="auto">
                <a:xfrm>
                  <a:off x="6536877" y="3756496"/>
                  <a:ext cx="1053758"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规划住宅</a:t>
                  </a:r>
                </a:p>
              </p:txBody>
            </p:sp>
            <p:sp>
              <p:nvSpPr>
                <p:cNvPr id="81" name="Text Box 35">
                  <a:extLst>
                    <a:ext uri="{FF2B5EF4-FFF2-40B4-BE49-F238E27FC236}">
                      <a16:creationId xmlns:a16="http://schemas.microsoft.com/office/drawing/2014/main" id="{45AE26B2-3651-4C9B-A38F-AF1A8DCD18C7}"/>
                    </a:ext>
                  </a:extLst>
                </p:cNvPr>
                <p:cNvSpPr txBox="1">
                  <a:spLocks noChangeArrowheads="1"/>
                </p:cNvSpPr>
                <p:nvPr/>
              </p:nvSpPr>
              <p:spPr bwMode="auto">
                <a:xfrm>
                  <a:off x="6602871" y="4467249"/>
                  <a:ext cx="869698"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祥和公寓</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82" name="椭圆 81">
                  <a:extLst>
                    <a:ext uri="{FF2B5EF4-FFF2-40B4-BE49-F238E27FC236}">
                      <a16:creationId xmlns:a16="http://schemas.microsoft.com/office/drawing/2014/main" id="{CA9DA334-6904-4736-9A0B-D99A160DA17B}"/>
                    </a:ext>
                  </a:extLst>
                </p:cNvPr>
                <p:cNvSpPr/>
                <p:nvPr/>
              </p:nvSpPr>
              <p:spPr>
                <a:xfrm>
                  <a:off x="3111327" y="2739674"/>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绿</a:t>
                  </a:r>
                </a:p>
              </p:txBody>
            </p:sp>
            <p:sp>
              <p:nvSpPr>
                <p:cNvPr id="83" name="椭圆 82">
                  <a:extLst>
                    <a:ext uri="{FF2B5EF4-FFF2-40B4-BE49-F238E27FC236}">
                      <a16:creationId xmlns:a16="http://schemas.microsoft.com/office/drawing/2014/main" id="{216BE37F-B756-4AE8-9685-18D319909526}"/>
                    </a:ext>
                  </a:extLst>
                </p:cNvPr>
                <p:cNvSpPr/>
                <p:nvPr/>
              </p:nvSpPr>
              <p:spPr>
                <a:xfrm>
                  <a:off x="4713232" y="4107826"/>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绿</a:t>
                  </a:r>
                </a:p>
              </p:txBody>
            </p:sp>
            <p:sp>
              <p:nvSpPr>
                <p:cNvPr id="84" name="Text Box 48">
                  <a:extLst>
                    <a:ext uri="{FF2B5EF4-FFF2-40B4-BE49-F238E27FC236}">
                      <a16:creationId xmlns:a16="http://schemas.microsoft.com/office/drawing/2014/main" id="{BB7DBE7F-9904-49EB-834F-44D0B14B2470}"/>
                    </a:ext>
                  </a:extLst>
                </p:cNvPr>
                <p:cNvSpPr txBox="1">
                  <a:spLocks noChangeArrowheads="1"/>
                </p:cNvSpPr>
                <p:nvPr/>
              </p:nvSpPr>
              <p:spPr bwMode="auto">
                <a:xfrm>
                  <a:off x="4695503" y="3097697"/>
                  <a:ext cx="503904" cy="65417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400" b="1" i="0" u="none" strike="noStrike" kern="0" cap="none" spc="0" normalizeH="0" baseline="0" noProof="0" dirty="0">
                      <a:ln>
                        <a:noFill/>
                      </a:ln>
                      <a:solidFill>
                        <a:srgbClr val="000000"/>
                      </a:solidFill>
                      <a:effectLst/>
                      <a:uLnTx/>
                      <a:uFillTx/>
                      <a:cs typeface="+mn-ea"/>
                      <a:sym typeface="+mn-lt"/>
                    </a:rPr>
                    <a:t>规划商业</a:t>
                  </a:r>
                </a:p>
              </p:txBody>
            </p:sp>
            <p:sp>
              <p:nvSpPr>
                <p:cNvPr id="85" name="任意多边形: 形状 84">
                  <a:extLst>
                    <a:ext uri="{FF2B5EF4-FFF2-40B4-BE49-F238E27FC236}">
                      <a16:creationId xmlns:a16="http://schemas.microsoft.com/office/drawing/2014/main" id="{82B2A02F-A840-4FBE-94FB-1398A5E46EF5}"/>
                    </a:ext>
                  </a:extLst>
                </p:cNvPr>
                <p:cNvSpPr/>
                <p:nvPr/>
              </p:nvSpPr>
              <p:spPr>
                <a:xfrm>
                  <a:off x="3326795" y="1431109"/>
                  <a:ext cx="419260" cy="5334000"/>
                </a:xfrm>
                <a:custGeom>
                  <a:avLst/>
                  <a:gdLst>
                    <a:gd name="connsiteX0" fmla="*/ 381159 w 419259"/>
                    <a:gd name="connsiteY0" fmla="*/ 0 h 5334000"/>
                    <a:gd name="connsiteX1" fmla="*/ 104934 w 419259"/>
                    <a:gd name="connsiteY1" fmla="*/ 2047875 h 5334000"/>
                    <a:gd name="connsiteX2" fmla="*/ 159 w 419259"/>
                    <a:gd name="connsiteY2" fmla="*/ 2924175 h 5334000"/>
                    <a:gd name="connsiteX3" fmla="*/ 123984 w 419259"/>
                    <a:gd name="connsiteY3" fmla="*/ 3667125 h 5334000"/>
                    <a:gd name="connsiteX4" fmla="*/ 419259 w 419259"/>
                    <a:gd name="connsiteY4" fmla="*/ 5334000 h 53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59" h="5334000">
                      <a:moveTo>
                        <a:pt x="381159" y="0"/>
                      </a:moveTo>
                      <a:cubicBezTo>
                        <a:pt x="274796" y="780256"/>
                        <a:pt x="168434" y="1560513"/>
                        <a:pt x="104934" y="2047875"/>
                      </a:cubicBezTo>
                      <a:cubicBezTo>
                        <a:pt x="41434" y="2535238"/>
                        <a:pt x="-3016" y="2654300"/>
                        <a:pt x="159" y="2924175"/>
                      </a:cubicBezTo>
                      <a:cubicBezTo>
                        <a:pt x="3334" y="3194050"/>
                        <a:pt x="54134" y="3265488"/>
                        <a:pt x="123984" y="3667125"/>
                      </a:cubicBezTo>
                      <a:cubicBezTo>
                        <a:pt x="193834" y="4068762"/>
                        <a:pt x="306546" y="4701381"/>
                        <a:pt x="419259" y="5334000"/>
                      </a:cubicBezTo>
                    </a:path>
                  </a:pathLst>
                </a:custGeom>
                <a:noFill/>
                <a:ln w="57150" cap="flat" cmpd="sng" algn="ctr">
                  <a:solidFill>
                    <a:srgbClr val="92D05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sp>
              <p:nvSpPr>
                <p:cNvPr id="86" name="任意多边形: 形状 85">
                  <a:extLst>
                    <a:ext uri="{FF2B5EF4-FFF2-40B4-BE49-F238E27FC236}">
                      <a16:creationId xmlns:a16="http://schemas.microsoft.com/office/drawing/2014/main" id="{F4AF237D-F136-4502-A542-498E73B23725}"/>
                    </a:ext>
                  </a:extLst>
                </p:cNvPr>
                <p:cNvSpPr/>
                <p:nvPr/>
              </p:nvSpPr>
              <p:spPr>
                <a:xfrm>
                  <a:off x="5040772" y="1459684"/>
                  <a:ext cx="267382" cy="4381500"/>
                </a:xfrm>
                <a:custGeom>
                  <a:avLst/>
                  <a:gdLst>
                    <a:gd name="connsiteX0" fmla="*/ 267382 w 267382"/>
                    <a:gd name="connsiteY0" fmla="*/ 0 h 4381500"/>
                    <a:gd name="connsiteX1" fmla="*/ 86407 w 267382"/>
                    <a:gd name="connsiteY1" fmla="*/ 1371600 h 4381500"/>
                    <a:gd name="connsiteX2" fmla="*/ 48307 w 267382"/>
                    <a:gd name="connsiteY2" fmla="*/ 2028825 h 4381500"/>
                    <a:gd name="connsiteX3" fmla="*/ 682 w 267382"/>
                    <a:gd name="connsiteY3" fmla="*/ 2371725 h 4381500"/>
                    <a:gd name="connsiteX4" fmla="*/ 86407 w 267382"/>
                    <a:gd name="connsiteY4" fmla="*/ 2781300 h 4381500"/>
                    <a:gd name="connsiteX5" fmla="*/ 124507 w 267382"/>
                    <a:gd name="connsiteY5" fmla="*/ 3419475 h 4381500"/>
                    <a:gd name="connsiteX6" fmla="*/ 257857 w 267382"/>
                    <a:gd name="connsiteY6" fmla="*/ 4381500 h 438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382" h="4381500">
                      <a:moveTo>
                        <a:pt x="267382" y="0"/>
                      </a:moveTo>
                      <a:cubicBezTo>
                        <a:pt x="195150" y="516731"/>
                        <a:pt x="122919" y="1033463"/>
                        <a:pt x="86407" y="1371600"/>
                      </a:cubicBezTo>
                      <a:cubicBezTo>
                        <a:pt x="49895" y="1709737"/>
                        <a:pt x="62594" y="1862138"/>
                        <a:pt x="48307" y="2028825"/>
                      </a:cubicBezTo>
                      <a:cubicBezTo>
                        <a:pt x="34020" y="2195512"/>
                        <a:pt x="-5668" y="2246313"/>
                        <a:pt x="682" y="2371725"/>
                      </a:cubicBezTo>
                      <a:cubicBezTo>
                        <a:pt x="7032" y="2497138"/>
                        <a:pt x="65769" y="2606675"/>
                        <a:pt x="86407" y="2781300"/>
                      </a:cubicBezTo>
                      <a:cubicBezTo>
                        <a:pt x="107044" y="2955925"/>
                        <a:pt x="95932" y="3152775"/>
                        <a:pt x="124507" y="3419475"/>
                      </a:cubicBezTo>
                      <a:cubicBezTo>
                        <a:pt x="153082" y="3686175"/>
                        <a:pt x="205469" y="4033837"/>
                        <a:pt x="257857" y="4381500"/>
                      </a:cubicBezTo>
                    </a:path>
                  </a:pathLst>
                </a:custGeom>
                <a:noFill/>
                <a:ln w="57150" cap="flat" cmpd="sng" algn="ctr">
                  <a:solidFill>
                    <a:srgbClr val="92D05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sp>
              <p:nvSpPr>
                <p:cNvPr id="87" name="椭圆 86">
                  <a:extLst>
                    <a:ext uri="{FF2B5EF4-FFF2-40B4-BE49-F238E27FC236}">
                      <a16:creationId xmlns:a16="http://schemas.microsoft.com/office/drawing/2014/main" id="{54D5BFE6-B528-43D6-9081-00519628413C}"/>
                    </a:ext>
                  </a:extLst>
                </p:cNvPr>
                <p:cNvSpPr/>
                <p:nvPr/>
              </p:nvSpPr>
              <p:spPr>
                <a:xfrm>
                  <a:off x="4569216" y="3171722"/>
                  <a:ext cx="126287" cy="126287"/>
                </a:xfrm>
                <a:prstGeom prst="ellipse">
                  <a:avLst/>
                </a:prstGeom>
                <a:solidFill>
                  <a:srgbClr val="FFFFFF"/>
                </a:solidFill>
                <a:ln w="50800" cap="flat" cmpd="sng" algn="ctr">
                  <a:solidFill>
                    <a:srgbClr val="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600" b="1" i="0" u="none" strike="noStrike" kern="0" cap="none" spc="0" normalizeH="0" baseline="0" noProof="0" dirty="0">
                      <a:ln>
                        <a:noFill/>
                      </a:ln>
                      <a:solidFill>
                        <a:srgbClr val="FF0000"/>
                      </a:solidFill>
                      <a:effectLst/>
                      <a:uLnTx/>
                      <a:uFillTx/>
                      <a:cs typeface="+mn-ea"/>
                      <a:sym typeface="+mn-lt"/>
                    </a:rPr>
                    <a:t>体</a:t>
                  </a:r>
                </a:p>
              </p:txBody>
            </p:sp>
            <p:sp>
              <p:nvSpPr>
                <p:cNvPr id="88" name="任意多边形: 形状 87">
                  <a:extLst>
                    <a:ext uri="{FF2B5EF4-FFF2-40B4-BE49-F238E27FC236}">
                      <a16:creationId xmlns:a16="http://schemas.microsoft.com/office/drawing/2014/main" id="{D8729F93-F61C-460B-B819-B0D755D3CCE1}"/>
                    </a:ext>
                  </a:extLst>
                </p:cNvPr>
                <p:cNvSpPr/>
                <p:nvPr/>
              </p:nvSpPr>
              <p:spPr>
                <a:xfrm>
                  <a:off x="6632129" y="1402534"/>
                  <a:ext cx="1381125" cy="5153025"/>
                </a:xfrm>
                <a:custGeom>
                  <a:avLst/>
                  <a:gdLst>
                    <a:gd name="connsiteX0" fmla="*/ 0 w 1381125"/>
                    <a:gd name="connsiteY0" fmla="*/ 0 h 5153025"/>
                    <a:gd name="connsiteX1" fmla="*/ 1381125 w 1381125"/>
                    <a:gd name="connsiteY1" fmla="*/ 5153025 h 5153025"/>
                  </a:gdLst>
                  <a:ahLst/>
                  <a:cxnLst>
                    <a:cxn ang="0">
                      <a:pos x="connsiteX0" y="connsiteY0"/>
                    </a:cxn>
                    <a:cxn ang="0">
                      <a:pos x="connsiteX1" y="connsiteY1"/>
                    </a:cxn>
                  </a:cxnLst>
                  <a:rect l="l" t="t" r="r" b="b"/>
                  <a:pathLst>
                    <a:path w="1381125" h="5153025">
                      <a:moveTo>
                        <a:pt x="0" y="0"/>
                      </a:moveTo>
                      <a:lnTo>
                        <a:pt x="1381125" y="5153025"/>
                      </a:lnTo>
                    </a:path>
                  </a:pathLst>
                </a:custGeom>
                <a:noFill/>
                <a:ln w="76200"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sp>
              <p:nvSpPr>
                <p:cNvPr id="89" name="任意多边形: 形状 88">
                  <a:extLst>
                    <a:ext uri="{FF2B5EF4-FFF2-40B4-BE49-F238E27FC236}">
                      <a16:creationId xmlns:a16="http://schemas.microsoft.com/office/drawing/2014/main" id="{2C17B70D-8EE6-4943-8BE5-02045AF12F89}"/>
                    </a:ext>
                  </a:extLst>
                </p:cNvPr>
                <p:cNvSpPr/>
                <p:nvPr/>
              </p:nvSpPr>
              <p:spPr>
                <a:xfrm>
                  <a:off x="1469132" y="1412059"/>
                  <a:ext cx="1257747" cy="5114925"/>
                </a:xfrm>
                <a:custGeom>
                  <a:avLst/>
                  <a:gdLst>
                    <a:gd name="connsiteX0" fmla="*/ 1250445 w 1250445"/>
                    <a:gd name="connsiteY0" fmla="*/ 0 h 5114925"/>
                    <a:gd name="connsiteX1" fmla="*/ 926595 w 1250445"/>
                    <a:gd name="connsiteY1" fmla="*/ 1428750 h 5114925"/>
                    <a:gd name="connsiteX2" fmla="*/ 650370 w 1250445"/>
                    <a:gd name="connsiteY2" fmla="*/ 2657475 h 5114925"/>
                    <a:gd name="connsiteX3" fmla="*/ 497970 w 1250445"/>
                    <a:gd name="connsiteY3" fmla="*/ 2638425 h 5114925"/>
                    <a:gd name="connsiteX4" fmla="*/ 107445 w 1250445"/>
                    <a:gd name="connsiteY4" fmla="*/ 2628900 h 5114925"/>
                    <a:gd name="connsiteX5" fmla="*/ 40770 w 1250445"/>
                    <a:gd name="connsiteY5" fmla="*/ 2647950 h 5114925"/>
                    <a:gd name="connsiteX6" fmla="*/ 78870 w 1250445"/>
                    <a:gd name="connsiteY6" fmla="*/ 2857500 h 5114925"/>
                    <a:gd name="connsiteX7" fmla="*/ 2670 w 1250445"/>
                    <a:gd name="connsiteY7" fmla="*/ 3152775 h 5114925"/>
                    <a:gd name="connsiteX8" fmla="*/ 193170 w 1250445"/>
                    <a:gd name="connsiteY8" fmla="*/ 4276725 h 5114925"/>
                    <a:gd name="connsiteX9" fmla="*/ 383670 w 1250445"/>
                    <a:gd name="connsiteY9" fmla="*/ 4752975 h 5114925"/>
                    <a:gd name="connsiteX10" fmla="*/ 507495 w 1250445"/>
                    <a:gd name="connsiteY10" fmla="*/ 5114925 h 5114925"/>
                    <a:gd name="connsiteX0" fmla="*/ 1250445 w 1250445"/>
                    <a:gd name="connsiteY0" fmla="*/ 0 h 5114925"/>
                    <a:gd name="connsiteX1" fmla="*/ 926595 w 1250445"/>
                    <a:gd name="connsiteY1" fmla="*/ 1428750 h 5114925"/>
                    <a:gd name="connsiteX2" fmla="*/ 717045 w 1250445"/>
                    <a:gd name="connsiteY2" fmla="*/ 2438400 h 5114925"/>
                    <a:gd name="connsiteX3" fmla="*/ 497970 w 1250445"/>
                    <a:gd name="connsiteY3" fmla="*/ 2638425 h 5114925"/>
                    <a:gd name="connsiteX4" fmla="*/ 107445 w 1250445"/>
                    <a:gd name="connsiteY4" fmla="*/ 2628900 h 5114925"/>
                    <a:gd name="connsiteX5" fmla="*/ 40770 w 1250445"/>
                    <a:gd name="connsiteY5" fmla="*/ 2647950 h 5114925"/>
                    <a:gd name="connsiteX6" fmla="*/ 78870 w 1250445"/>
                    <a:gd name="connsiteY6" fmla="*/ 2857500 h 5114925"/>
                    <a:gd name="connsiteX7" fmla="*/ 2670 w 1250445"/>
                    <a:gd name="connsiteY7" fmla="*/ 3152775 h 5114925"/>
                    <a:gd name="connsiteX8" fmla="*/ 193170 w 1250445"/>
                    <a:gd name="connsiteY8" fmla="*/ 4276725 h 5114925"/>
                    <a:gd name="connsiteX9" fmla="*/ 383670 w 1250445"/>
                    <a:gd name="connsiteY9" fmla="*/ 4752975 h 5114925"/>
                    <a:gd name="connsiteX10" fmla="*/ 507495 w 1250445"/>
                    <a:gd name="connsiteY10" fmla="*/ 5114925 h 5114925"/>
                    <a:gd name="connsiteX0" fmla="*/ 1257747 w 1257747"/>
                    <a:gd name="connsiteY0" fmla="*/ 0 h 5114925"/>
                    <a:gd name="connsiteX1" fmla="*/ 933897 w 1257747"/>
                    <a:gd name="connsiteY1" fmla="*/ 1428750 h 5114925"/>
                    <a:gd name="connsiteX2" fmla="*/ 724347 w 1257747"/>
                    <a:gd name="connsiteY2" fmla="*/ 2438400 h 5114925"/>
                    <a:gd name="connsiteX3" fmla="*/ 505272 w 1257747"/>
                    <a:gd name="connsiteY3" fmla="*/ 2638425 h 5114925"/>
                    <a:gd name="connsiteX4" fmla="*/ 114747 w 1257747"/>
                    <a:gd name="connsiteY4" fmla="*/ 2628900 h 5114925"/>
                    <a:gd name="connsiteX5" fmla="*/ 48072 w 1257747"/>
                    <a:gd name="connsiteY5" fmla="*/ 2647950 h 5114925"/>
                    <a:gd name="connsiteX6" fmla="*/ 29022 w 1257747"/>
                    <a:gd name="connsiteY6" fmla="*/ 2838450 h 5114925"/>
                    <a:gd name="connsiteX7" fmla="*/ 9972 w 1257747"/>
                    <a:gd name="connsiteY7" fmla="*/ 3152775 h 5114925"/>
                    <a:gd name="connsiteX8" fmla="*/ 200472 w 1257747"/>
                    <a:gd name="connsiteY8" fmla="*/ 4276725 h 5114925"/>
                    <a:gd name="connsiteX9" fmla="*/ 390972 w 1257747"/>
                    <a:gd name="connsiteY9" fmla="*/ 4752975 h 5114925"/>
                    <a:gd name="connsiteX10" fmla="*/ 514797 w 1257747"/>
                    <a:gd name="connsiteY10" fmla="*/ 5114925 h 511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7747" h="5114925">
                      <a:moveTo>
                        <a:pt x="1257747" y="0"/>
                      </a:moveTo>
                      <a:cubicBezTo>
                        <a:pt x="1149797" y="476250"/>
                        <a:pt x="1022797" y="1022350"/>
                        <a:pt x="933897" y="1428750"/>
                      </a:cubicBezTo>
                      <a:cubicBezTo>
                        <a:pt x="844997" y="1835150"/>
                        <a:pt x="795784" y="2236788"/>
                        <a:pt x="724347" y="2438400"/>
                      </a:cubicBezTo>
                      <a:cubicBezTo>
                        <a:pt x="652910" y="2640012"/>
                        <a:pt x="606872" y="2606675"/>
                        <a:pt x="505272" y="2638425"/>
                      </a:cubicBezTo>
                      <a:cubicBezTo>
                        <a:pt x="403672" y="2670175"/>
                        <a:pt x="190947" y="2627313"/>
                        <a:pt x="114747" y="2628900"/>
                      </a:cubicBezTo>
                      <a:cubicBezTo>
                        <a:pt x="38547" y="2630487"/>
                        <a:pt x="62360" y="2613025"/>
                        <a:pt x="48072" y="2647950"/>
                      </a:cubicBezTo>
                      <a:cubicBezTo>
                        <a:pt x="33785" y="2682875"/>
                        <a:pt x="35372" y="2754313"/>
                        <a:pt x="29022" y="2838450"/>
                      </a:cubicBezTo>
                      <a:cubicBezTo>
                        <a:pt x="22672" y="2922587"/>
                        <a:pt x="-18603" y="2913063"/>
                        <a:pt x="9972" y="3152775"/>
                      </a:cubicBezTo>
                      <a:cubicBezTo>
                        <a:pt x="38547" y="3392488"/>
                        <a:pt x="136972" y="4010025"/>
                        <a:pt x="200472" y="4276725"/>
                      </a:cubicBezTo>
                      <a:cubicBezTo>
                        <a:pt x="263972" y="4543425"/>
                        <a:pt x="338584" y="4613275"/>
                        <a:pt x="390972" y="4752975"/>
                      </a:cubicBezTo>
                      <a:cubicBezTo>
                        <a:pt x="443360" y="4892675"/>
                        <a:pt x="479078" y="5003800"/>
                        <a:pt x="514797" y="5114925"/>
                      </a:cubicBezTo>
                    </a:path>
                  </a:pathLst>
                </a:custGeom>
                <a:noFill/>
                <a:ln w="57150"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sp>
              <p:nvSpPr>
                <p:cNvPr id="90" name="任意多边形: 形状 89">
                  <a:extLst>
                    <a:ext uri="{FF2B5EF4-FFF2-40B4-BE49-F238E27FC236}">
                      <a16:creationId xmlns:a16="http://schemas.microsoft.com/office/drawing/2014/main" id="{F27672C3-59EF-414E-8F0F-BEE63868636F}"/>
                    </a:ext>
                  </a:extLst>
                </p:cNvPr>
                <p:cNvSpPr/>
                <p:nvPr/>
              </p:nvSpPr>
              <p:spPr>
                <a:xfrm>
                  <a:off x="125276" y="5321363"/>
                  <a:ext cx="8705850" cy="1314449"/>
                </a:xfrm>
                <a:custGeom>
                  <a:avLst/>
                  <a:gdLst>
                    <a:gd name="connsiteX0" fmla="*/ 0 w 8705850"/>
                    <a:gd name="connsiteY0" fmla="*/ 1314450 h 1314450"/>
                    <a:gd name="connsiteX1" fmla="*/ 4152900 w 8705850"/>
                    <a:gd name="connsiteY1" fmla="*/ 714375 h 1314450"/>
                    <a:gd name="connsiteX2" fmla="*/ 6810375 w 8705850"/>
                    <a:gd name="connsiteY2" fmla="*/ 257175 h 1314450"/>
                    <a:gd name="connsiteX3" fmla="*/ 8705850 w 8705850"/>
                    <a:gd name="connsiteY3" fmla="*/ 0 h 1314450"/>
                  </a:gdLst>
                  <a:ahLst/>
                  <a:cxnLst>
                    <a:cxn ang="0">
                      <a:pos x="connsiteX0" y="connsiteY0"/>
                    </a:cxn>
                    <a:cxn ang="0">
                      <a:pos x="connsiteX1" y="connsiteY1"/>
                    </a:cxn>
                    <a:cxn ang="0">
                      <a:pos x="connsiteX2" y="connsiteY2"/>
                    </a:cxn>
                    <a:cxn ang="0">
                      <a:pos x="connsiteX3" y="connsiteY3"/>
                    </a:cxn>
                  </a:cxnLst>
                  <a:rect l="l" t="t" r="r" b="b"/>
                  <a:pathLst>
                    <a:path w="8705850" h="1314450">
                      <a:moveTo>
                        <a:pt x="0" y="1314450"/>
                      </a:moveTo>
                      <a:lnTo>
                        <a:pt x="4152900" y="714375"/>
                      </a:lnTo>
                      <a:cubicBezTo>
                        <a:pt x="5287962" y="538163"/>
                        <a:pt x="6051550" y="376237"/>
                        <a:pt x="6810375" y="257175"/>
                      </a:cubicBezTo>
                      <a:cubicBezTo>
                        <a:pt x="7569200" y="138113"/>
                        <a:pt x="8137525" y="69056"/>
                        <a:pt x="8705850" y="0"/>
                      </a:cubicBezTo>
                    </a:path>
                  </a:pathLst>
                </a:custGeom>
                <a:noFill/>
                <a:ln w="76200" cap="flat" cmpd="sng" algn="ctr">
                  <a:solidFill>
                    <a:srgbClr val="FFC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sp>
              <p:nvSpPr>
                <p:cNvPr id="91" name="任意多边形: 形状 90">
                  <a:extLst>
                    <a:ext uri="{FF2B5EF4-FFF2-40B4-BE49-F238E27FC236}">
                      <a16:creationId xmlns:a16="http://schemas.microsoft.com/office/drawing/2014/main" id="{EE615138-DDAB-42AF-B83C-330AAD31C684}"/>
                    </a:ext>
                  </a:extLst>
                </p:cNvPr>
                <p:cNvSpPr/>
                <p:nvPr/>
              </p:nvSpPr>
              <p:spPr>
                <a:xfrm>
                  <a:off x="317054" y="3888559"/>
                  <a:ext cx="8629650" cy="1428750"/>
                </a:xfrm>
                <a:custGeom>
                  <a:avLst/>
                  <a:gdLst>
                    <a:gd name="connsiteX0" fmla="*/ 0 w 8629650"/>
                    <a:gd name="connsiteY0" fmla="*/ 1428750 h 1428750"/>
                    <a:gd name="connsiteX1" fmla="*/ 1962150 w 8629650"/>
                    <a:gd name="connsiteY1" fmla="*/ 781050 h 1428750"/>
                    <a:gd name="connsiteX2" fmla="*/ 2724150 w 8629650"/>
                    <a:gd name="connsiteY2" fmla="*/ 533400 h 1428750"/>
                    <a:gd name="connsiteX3" fmla="*/ 3924300 w 8629650"/>
                    <a:gd name="connsiteY3" fmla="*/ 438150 h 1428750"/>
                    <a:gd name="connsiteX4" fmla="*/ 5514975 w 8629650"/>
                    <a:gd name="connsiteY4" fmla="*/ 342900 h 1428750"/>
                    <a:gd name="connsiteX5" fmla="*/ 7667625 w 8629650"/>
                    <a:gd name="connsiteY5" fmla="*/ 85725 h 1428750"/>
                    <a:gd name="connsiteX6" fmla="*/ 8629650 w 8629650"/>
                    <a:gd name="connsiteY6" fmla="*/ 0 h 1428750"/>
                    <a:gd name="connsiteX0" fmla="*/ 0 w 8629650"/>
                    <a:gd name="connsiteY0" fmla="*/ 1428750 h 1428750"/>
                    <a:gd name="connsiteX1" fmla="*/ 1962150 w 8629650"/>
                    <a:gd name="connsiteY1" fmla="*/ 781050 h 1428750"/>
                    <a:gd name="connsiteX2" fmla="*/ 2752725 w 8629650"/>
                    <a:gd name="connsiteY2" fmla="*/ 561975 h 1428750"/>
                    <a:gd name="connsiteX3" fmla="*/ 3924300 w 8629650"/>
                    <a:gd name="connsiteY3" fmla="*/ 438150 h 1428750"/>
                    <a:gd name="connsiteX4" fmla="*/ 5514975 w 8629650"/>
                    <a:gd name="connsiteY4" fmla="*/ 342900 h 1428750"/>
                    <a:gd name="connsiteX5" fmla="*/ 7667625 w 8629650"/>
                    <a:gd name="connsiteY5" fmla="*/ 85725 h 1428750"/>
                    <a:gd name="connsiteX6" fmla="*/ 8629650 w 8629650"/>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9650" h="1428750">
                      <a:moveTo>
                        <a:pt x="0" y="1428750"/>
                      </a:moveTo>
                      <a:lnTo>
                        <a:pt x="1962150" y="781050"/>
                      </a:lnTo>
                      <a:cubicBezTo>
                        <a:pt x="2420937" y="636588"/>
                        <a:pt x="2425700" y="619125"/>
                        <a:pt x="2752725" y="561975"/>
                      </a:cubicBezTo>
                      <a:cubicBezTo>
                        <a:pt x="3079750" y="504825"/>
                        <a:pt x="3463925" y="474663"/>
                        <a:pt x="3924300" y="438150"/>
                      </a:cubicBezTo>
                      <a:cubicBezTo>
                        <a:pt x="4384675" y="401638"/>
                        <a:pt x="4891088" y="401637"/>
                        <a:pt x="5514975" y="342900"/>
                      </a:cubicBezTo>
                      <a:cubicBezTo>
                        <a:pt x="6138863" y="284162"/>
                        <a:pt x="7148513" y="142875"/>
                        <a:pt x="7667625" y="85725"/>
                      </a:cubicBezTo>
                      <a:cubicBezTo>
                        <a:pt x="8186737" y="28575"/>
                        <a:pt x="8408193" y="14287"/>
                        <a:pt x="8629650" y="0"/>
                      </a:cubicBezTo>
                    </a:path>
                  </a:pathLst>
                </a:custGeom>
                <a:noFill/>
                <a:ln w="76200" cap="flat" cmpd="sng" algn="ctr">
                  <a:solidFill>
                    <a:srgbClr val="FFC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700" b="0" i="0" u="none" strike="noStrike" kern="0" cap="none" spc="0" normalizeH="0" baseline="0" noProof="0">
                    <a:ln>
                      <a:noFill/>
                    </a:ln>
                    <a:solidFill>
                      <a:srgbClr val="FFFFFF"/>
                    </a:solidFill>
                    <a:effectLst/>
                    <a:uLnTx/>
                    <a:uFillTx/>
                    <a:cs typeface="+mn-ea"/>
                    <a:sym typeface="+mn-lt"/>
                  </a:endParaRPr>
                </a:p>
              </p:txBody>
            </p:sp>
            <p:pic>
              <p:nvPicPr>
                <p:cNvPr id="92" name="图片 91">
                  <a:extLst>
                    <a:ext uri="{FF2B5EF4-FFF2-40B4-BE49-F238E27FC236}">
                      <a16:creationId xmlns:a16="http://schemas.microsoft.com/office/drawing/2014/main" id="{463AA4A4-5342-4E79-A3EB-7D190AA33F9A}"/>
                    </a:ext>
                  </a:extLst>
                </p:cNvPr>
                <p:cNvPicPr>
                  <a:picLocks noChangeAspect="1"/>
                </p:cNvPicPr>
                <p:nvPr/>
              </p:nvPicPr>
              <p:blipFill>
                <a:blip r:embed="rId3"/>
                <a:stretch>
                  <a:fillRect/>
                </a:stretch>
              </p:blipFill>
              <p:spPr>
                <a:xfrm>
                  <a:off x="6336999" y="4188831"/>
                  <a:ext cx="174145" cy="166989"/>
                </a:xfrm>
                <a:prstGeom prst="rect">
                  <a:avLst/>
                </a:prstGeom>
              </p:spPr>
            </p:pic>
            <p:sp>
              <p:nvSpPr>
                <p:cNvPr id="93" name="Text Box 19">
                  <a:extLst>
                    <a:ext uri="{FF2B5EF4-FFF2-40B4-BE49-F238E27FC236}">
                      <a16:creationId xmlns:a16="http://schemas.microsoft.com/office/drawing/2014/main" id="{74476BD3-346F-4E4E-9472-DECF5958AA02}"/>
                    </a:ext>
                  </a:extLst>
                </p:cNvPr>
                <p:cNvSpPr txBox="1">
                  <a:spLocks noChangeArrowheads="1"/>
                </p:cNvSpPr>
                <p:nvPr/>
              </p:nvSpPr>
              <p:spPr bwMode="auto">
                <a:xfrm rot="21260836">
                  <a:off x="6620298" y="4085882"/>
                  <a:ext cx="810075" cy="327085"/>
                </a:xfrm>
                <a:prstGeom prst="rect">
                  <a:avLst/>
                </a:prstGeom>
                <a:solidFill>
                  <a:srgbClr val="FFFFFF"/>
                </a:solidFill>
                <a:ln w="25400" cap="flat" cmpd="sng" algn="ctr">
                  <a:solidFill>
                    <a:srgbClr val="DB2613"/>
                  </a:solidFill>
                  <a:prstDash val="solid"/>
                  <a:headEnd/>
                  <a:tailEnd/>
                </a:ln>
                <a:effec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rgbClr val="000000"/>
                      </a:solidFill>
                      <a:effectLst/>
                      <a:uLnTx/>
                      <a:uFillTx/>
                      <a:cs typeface="+mn-ea"/>
                      <a:sym typeface="+mn-lt"/>
                    </a:rPr>
                    <a:t>泗泾站</a:t>
                  </a:r>
                </a:p>
              </p:txBody>
            </p:sp>
            <p:sp>
              <p:nvSpPr>
                <p:cNvPr id="94" name="Text Box 55">
                  <a:extLst>
                    <a:ext uri="{FF2B5EF4-FFF2-40B4-BE49-F238E27FC236}">
                      <a16:creationId xmlns:a16="http://schemas.microsoft.com/office/drawing/2014/main" id="{A175B1FC-2C06-42CC-8F80-47224DA619FA}"/>
                    </a:ext>
                  </a:extLst>
                </p:cNvPr>
                <p:cNvSpPr txBox="1">
                  <a:spLocks noChangeArrowheads="1"/>
                </p:cNvSpPr>
                <p:nvPr/>
              </p:nvSpPr>
              <p:spPr bwMode="auto">
                <a:xfrm rot="20729516">
                  <a:off x="5417724" y="4951863"/>
                  <a:ext cx="752530" cy="71364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建发玖珑湾</a:t>
                  </a:r>
                </a:p>
              </p:txBody>
            </p:sp>
            <p:sp>
              <p:nvSpPr>
                <p:cNvPr id="95" name="任意多边形: 形状 94">
                  <a:extLst>
                    <a:ext uri="{FF2B5EF4-FFF2-40B4-BE49-F238E27FC236}">
                      <a16:creationId xmlns:a16="http://schemas.microsoft.com/office/drawing/2014/main" id="{2FB136DB-8328-4458-86B1-AD7234671C50}"/>
                    </a:ext>
                  </a:extLst>
                </p:cNvPr>
                <p:cNvSpPr/>
                <p:nvPr/>
              </p:nvSpPr>
              <p:spPr>
                <a:xfrm>
                  <a:off x="355154" y="2202634"/>
                  <a:ext cx="1371600" cy="3048000"/>
                </a:xfrm>
                <a:custGeom>
                  <a:avLst/>
                  <a:gdLst>
                    <a:gd name="connsiteX0" fmla="*/ 342900 w 1371600"/>
                    <a:gd name="connsiteY0" fmla="*/ 114300 h 3048000"/>
                    <a:gd name="connsiteX1" fmla="*/ 571500 w 1371600"/>
                    <a:gd name="connsiteY1" fmla="*/ 0 h 3048000"/>
                    <a:gd name="connsiteX2" fmla="*/ 1371600 w 1371600"/>
                    <a:gd name="connsiteY2" fmla="*/ 123825 h 3048000"/>
                    <a:gd name="connsiteX3" fmla="*/ 1333500 w 1371600"/>
                    <a:gd name="connsiteY3" fmla="*/ 904875 h 3048000"/>
                    <a:gd name="connsiteX4" fmla="*/ 1162050 w 1371600"/>
                    <a:gd name="connsiteY4" fmla="*/ 1943100 h 3048000"/>
                    <a:gd name="connsiteX5" fmla="*/ 1104900 w 1371600"/>
                    <a:gd name="connsiteY5" fmla="*/ 2609850 h 3048000"/>
                    <a:gd name="connsiteX6" fmla="*/ 1104900 w 1371600"/>
                    <a:gd name="connsiteY6" fmla="*/ 2609850 h 3048000"/>
                    <a:gd name="connsiteX7" fmla="*/ 0 w 1371600"/>
                    <a:gd name="connsiteY7" fmla="*/ 3048000 h 3048000"/>
                    <a:gd name="connsiteX0" fmla="*/ 19050 w 1371600"/>
                    <a:gd name="connsiteY0" fmla="*/ 1924050 h 3048000"/>
                    <a:gd name="connsiteX1" fmla="*/ 571500 w 1371600"/>
                    <a:gd name="connsiteY1" fmla="*/ 0 h 3048000"/>
                    <a:gd name="connsiteX2" fmla="*/ 1371600 w 1371600"/>
                    <a:gd name="connsiteY2" fmla="*/ 123825 h 3048000"/>
                    <a:gd name="connsiteX3" fmla="*/ 1333500 w 1371600"/>
                    <a:gd name="connsiteY3" fmla="*/ 904875 h 3048000"/>
                    <a:gd name="connsiteX4" fmla="*/ 1162050 w 1371600"/>
                    <a:gd name="connsiteY4" fmla="*/ 1943100 h 3048000"/>
                    <a:gd name="connsiteX5" fmla="*/ 1104900 w 1371600"/>
                    <a:gd name="connsiteY5" fmla="*/ 2609850 h 3048000"/>
                    <a:gd name="connsiteX6" fmla="*/ 1104900 w 1371600"/>
                    <a:gd name="connsiteY6" fmla="*/ 2609850 h 3048000"/>
                    <a:gd name="connsiteX7" fmla="*/ 0 w 1371600"/>
                    <a:gd name="connsiteY7" fmla="*/ 3048000 h 3048000"/>
                    <a:gd name="connsiteX0" fmla="*/ 19050 w 1371600"/>
                    <a:gd name="connsiteY0" fmla="*/ 1924050 h 3048000"/>
                    <a:gd name="connsiteX1" fmla="*/ 180975 w 1371600"/>
                    <a:gd name="connsiteY1" fmla="*/ 1866900 h 3048000"/>
                    <a:gd name="connsiteX2" fmla="*/ 571500 w 1371600"/>
                    <a:gd name="connsiteY2" fmla="*/ 0 h 3048000"/>
                    <a:gd name="connsiteX3" fmla="*/ 1371600 w 1371600"/>
                    <a:gd name="connsiteY3" fmla="*/ 123825 h 3048000"/>
                    <a:gd name="connsiteX4" fmla="*/ 1333500 w 1371600"/>
                    <a:gd name="connsiteY4" fmla="*/ 904875 h 3048000"/>
                    <a:gd name="connsiteX5" fmla="*/ 1162050 w 1371600"/>
                    <a:gd name="connsiteY5" fmla="*/ 1943100 h 3048000"/>
                    <a:gd name="connsiteX6" fmla="*/ 1104900 w 1371600"/>
                    <a:gd name="connsiteY6" fmla="*/ 2609850 h 3048000"/>
                    <a:gd name="connsiteX7" fmla="*/ 1104900 w 1371600"/>
                    <a:gd name="connsiteY7" fmla="*/ 2609850 h 3048000"/>
                    <a:gd name="connsiteX8" fmla="*/ 0 w 1371600"/>
                    <a:gd name="connsiteY8" fmla="*/ 3048000 h 3048000"/>
                    <a:gd name="connsiteX0" fmla="*/ 19050 w 1371600"/>
                    <a:gd name="connsiteY0" fmla="*/ 1924050 h 3048000"/>
                    <a:gd name="connsiteX1" fmla="*/ 180975 w 1371600"/>
                    <a:gd name="connsiteY1" fmla="*/ 1866900 h 3048000"/>
                    <a:gd name="connsiteX2" fmla="*/ 371475 w 1371600"/>
                    <a:gd name="connsiteY2" fmla="*/ 180975 h 3048000"/>
                    <a:gd name="connsiteX3" fmla="*/ 571500 w 1371600"/>
                    <a:gd name="connsiteY3" fmla="*/ 0 h 3048000"/>
                    <a:gd name="connsiteX4" fmla="*/ 1371600 w 1371600"/>
                    <a:gd name="connsiteY4" fmla="*/ 123825 h 3048000"/>
                    <a:gd name="connsiteX5" fmla="*/ 1333500 w 1371600"/>
                    <a:gd name="connsiteY5" fmla="*/ 904875 h 3048000"/>
                    <a:gd name="connsiteX6" fmla="*/ 1162050 w 1371600"/>
                    <a:gd name="connsiteY6" fmla="*/ 1943100 h 3048000"/>
                    <a:gd name="connsiteX7" fmla="*/ 1104900 w 1371600"/>
                    <a:gd name="connsiteY7" fmla="*/ 2609850 h 3048000"/>
                    <a:gd name="connsiteX8" fmla="*/ 1104900 w 1371600"/>
                    <a:gd name="connsiteY8" fmla="*/ 2609850 h 3048000"/>
                    <a:gd name="connsiteX9" fmla="*/ 0 w 1371600"/>
                    <a:gd name="connsiteY9" fmla="*/ 3048000 h 3048000"/>
                    <a:gd name="connsiteX0" fmla="*/ 19050 w 1371600"/>
                    <a:gd name="connsiteY0" fmla="*/ 1924050 h 3048000"/>
                    <a:gd name="connsiteX1" fmla="*/ 180975 w 1371600"/>
                    <a:gd name="connsiteY1" fmla="*/ 1866900 h 3048000"/>
                    <a:gd name="connsiteX2" fmla="*/ 371475 w 1371600"/>
                    <a:gd name="connsiteY2" fmla="*/ 180975 h 3048000"/>
                    <a:gd name="connsiteX3" fmla="*/ 571500 w 1371600"/>
                    <a:gd name="connsiteY3" fmla="*/ 0 h 3048000"/>
                    <a:gd name="connsiteX4" fmla="*/ 1371600 w 1371600"/>
                    <a:gd name="connsiteY4" fmla="*/ 123825 h 3048000"/>
                    <a:gd name="connsiteX5" fmla="*/ 1333500 w 1371600"/>
                    <a:gd name="connsiteY5" fmla="*/ 904875 h 3048000"/>
                    <a:gd name="connsiteX6" fmla="*/ 1104900 w 1371600"/>
                    <a:gd name="connsiteY6" fmla="*/ 1952625 h 3048000"/>
                    <a:gd name="connsiteX7" fmla="*/ 1104900 w 1371600"/>
                    <a:gd name="connsiteY7" fmla="*/ 2609850 h 3048000"/>
                    <a:gd name="connsiteX8" fmla="*/ 1104900 w 1371600"/>
                    <a:gd name="connsiteY8" fmla="*/ 2609850 h 3048000"/>
                    <a:gd name="connsiteX9" fmla="*/ 0 w 1371600"/>
                    <a:gd name="connsiteY9" fmla="*/ 3048000 h 3048000"/>
                    <a:gd name="connsiteX0" fmla="*/ 19050 w 1371600"/>
                    <a:gd name="connsiteY0" fmla="*/ 1924050 h 3048000"/>
                    <a:gd name="connsiteX1" fmla="*/ 180975 w 1371600"/>
                    <a:gd name="connsiteY1" fmla="*/ 1866900 h 3048000"/>
                    <a:gd name="connsiteX2" fmla="*/ 371475 w 1371600"/>
                    <a:gd name="connsiteY2" fmla="*/ 180975 h 3048000"/>
                    <a:gd name="connsiteX3" fmla="*/ 571500 w 1371600"/>
                    <a:gd name="connsiteY3" fmla="*/ 0 h 3048000"/>
                    <a:gd name="connsiteX4" fmla="*/ 1371600 w 1371600"/>
                    <a:gd name="connsiteY4" fmla="*/ 123825 h 3048000"/>
                    <a:gd name="connsiteX5" fmla="*/ 1333500 w 1371600"/>
                    <a:gd name="connsiteY5" fmla="*/ 904875 h 3048000"/>
                    <a:gd name="connsiteX6" fmla="*/ 1104900 w 1371600"/>
                    <a:gd name="connsiteY6" fmla="*/ 1952625 h 3048000"/>
                    <a:gd name="connsiteX7" fmla="*/ 1104900 w 1371600"/>
                    <a:gd name="connsiteY7" fmla="*/ 2609850 h 3048000"/>
                    <a:gd name="connsiteX8" fmla="*/ 1085850 w 1371600"/>
                    <a:gd name="connsiteY8" fmla="*/ 2638425 h 3048000"/>
                    <a:gd name="connsiteX9" fmla="*/ 0 w 1371600"/>
                    <a:gd name="connsiteY9" fmla="*/ 3048000 h 3048000"/>
                    <a:gd name="connsiteX0" fmla="*/ 19050 w 1371600"/>
                    <a:gd name="connsiteY0" fmla="*/ 1924050 h 3048000"/>
                    <a:gd name="connsiteX1" fmla="*/ 180975 w 1371600"/>
                    <a:gd name="connsiteY1" fmla="*/ 1866900 h 3048000"/>
                    <a:gd name="connsiteX2" fmla="*/ 371475 w 1371600"/>
                    <a:gd name="connsiteY2" fmla="*/ 180975 h 3048000"/>
                    <a:gd name="connsiteX3" fmla="*/ 571500 w 1371600"/>
                    <a:gd name="connsiteY3" fmla="*/ 0 h 3048000"/>
                    <a:gd name="connsiteX4" fmla="*/ 1371600 w 1371600"/>
                    <a:gd name="connsiteY4" fmla="*/ 123825 h 3048000"/>
                    <a:gd name="connsiteX5" fmla="*/ 1333500 w 1371600"/>
                    <a:gd name="connsiteY5" fmla="*/ 904875 h 3048000"/>
                    <a:gd name="connsiteX6" fmla="*/ 1057275 w 1371600"/>
                    <a:gd name="connsiteY6" fmla="*/ 1952625 h 3048000"/>
                    <a:gd name="connsiteX7" fmla="*/ 1104900 w 1371600"/>
                    <a:gd name="connsiteY7" fmla="*/ 2609850 h 3048000"/>
                    <a:gd name="connsiteX8" fmla="*/ 1085850 w 1371600"/>
                    <a:gd name="connsiteY8" fmla="*/ 2638425 h 3048000"/>
                    <a:gd name="connsiteX9" fmla="*/ 0 w 1371600"/>
                    <a:gd name="connsiteY9" fmla="*/ 304800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3048000">
                      <a:moveTo>
                        <a:pt x="19050" y="1924050"/>
                      </a:moveTo>
                      <a:cubicBezTo>
                        <a:pt x="50800" y="1831975"/>
                        <a:pt x="149225" y="1958975"/>
                        <a:pt x="180975" y="1866900"/>
                      </a:cubicBezTo>
                      <a:cubicBezTo>
                        <a:pt x="301625" y="1301750"/>
                        <a:pt x="250825" y="746125"/>
                        <a:pt x="371475" y="180975"/>
                      </a:cubicBezTo>
                      <a:lnTo>
                        <a:pt x="571500" y="0"/>
                      </a:lnTo>
                      <a:lnTo>
                        <a:pt x="1371600" y="123825"/>
                      </a:lnTo>
                      <a:lnTo>
                        <a:pt x="1333500" y="904875"/>
                      </a:lnTo>
                      <a:lnTo>
                        <a:pt x="1057275" y="1952625"/>
                      </a:lnTo>
                      <a:cubicBezTo>
                        <a:pt x="1057275" y="2171700"/>
                        <a:pt x="1100137" y="2495550"/>
                        <a:pt x="1104900" y="2609850"/>
                      </a:cubicBezTo>
                      <a:cubicBezTo>
                        <a:pt x="1109663" y="2724150"/>
                        <a:pt x="1092200" y="2628900"/>
                        <a:pt x="1085850" y="2638425"/>
                      </a:cubicBezTo>
                      <a:lnTo>
                        <a:pt x="0" y="3048000"/>
                      </a:lnTo>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96" name="任意多边形: 形状 95">
                  <a:extLst>
                    <a:ext uri="{FF2B5EF4-FFF2-40B4-BE49-F238E27FC236}">
                      <a16:creationId xmlns:a16="http://schemas.microsoft.com/office/drawing/2014/main" id="{AF820787-9F11-4962-9567-26704867C420}"/>
                    </a:ext>
                  </a:extLst>
                </p:cNvPr>
                <p:cNvSpPr/>
                <p:nvPr/>
              </p:nvSpPr>
              <p:spPr>
                <a:xfrm>
                  <a:off x="1641029" y="4583884"/>
                  <a:ext cx="1895475" cy="1476375"/>
                </a:xfrm>
                <a:custGeom>
                  <a:avLst/>
                  <a:gdLst>
                    <a:gd name="connsiteX0" fmla="*/ 0 w 1895475"/>
                    <a:gd name="connsiteY0" fmla="*/ 428625 h 1476375"/>
                    <a:gd name="connsiteX1" fmla="*/ 152400 w 1895475"/>
                    <a:gd name="connsiteY1" fmla="*/ 1152525 h 1476375"/>
                    <a:gd name="connsiteX2" fmla="*/ 981075 w 1895475"/>
                    <a:gd name="connsiteY2" fmla="*/ 1028700 h 1476375"/>
                    <a:gd name="connsiteX3" fmla="*/ 1343025 w 1895475"/>
                    <a:gd name="connsiteY3" fmla="*/ 1038225 h 1476375"/>
                    <a:gd name="connsiteX4" fmla="*/ 1438275 w 1895475"/>
                    <a:gd name="connsiteY4" fmla="*/ 1476375 h 1476375"/>
                    <a:gd name="connsiteX5" fmla="*/ 1895475 w 1895475"/>
                    <a:gd name="connsiteY5" fmla="*/ 1438275 h 1476375"/>
                    <a:gd name="connsiteX6" fmla="*/ 1628775 w 1895475"/>
                    <a:gd name="connsiteY6" fmla="*/ 0 h 1476375"/>
                    <a:gd name="connsiteX7" fmla="*/ 0 w 1895475"/>
                    <a:gd name="connsiteY7" fmla="*/ 428625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5475" h="1476375">
                      <a:moveTo>
                        <a:pt x="0" y="428625"/>
                      </a:moveTo>
                      <a:lnTo>
                        <a:pt x="152400" y="1152525"/>
                      </a:lnTo>
                      <a:lnTo>
                        <a:pt x="981075" y="1028700"/>
                      </a:lnTo>
                      <a:lnTo>
                        <a:pt x="1343025" y="1038225"/>
                      </a:lnTo>
                      <a:lnTo>
                        <a:pt x="1438275" y="1476375"/>
                      </a:lnTo>
                      <a:lnTo>
                        <a:pt x="1895475" y="1438275"/>
                      </a:lnTo>
                      <a:lnTo>
                        <a:pt x="1628775" y="0"/>
                      </a:lnTo>
                      <a:lnTo>
                        <a:pt x="0" y="428625"/>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dirty="0">
                    <a:solidFill>
                      <a:srgbClr val="000000"/>
                    </a:solidFill>
                    <a:cs typeface="+mn-ea"/>
                    <a:sym typeface="+mn-lt"/>
                  </a:endParaRPr>
                </a:p>
              </p:txBody>
            </p:sp>
            <p:sp>
              <p:nvSpPr>
                <p:cNvPr id="97" name="任意多边形: 形状 96">
                  <a:extLst>
                    <a:ext uri="{FF2B5EF4-FFF2-40B4-BE49-F238E27FC236}">
                      <a16:creationId xmlns:a16="http://schemas.microsoft.com/office/drawing/2014/main" id="{B840B761-8620-4A26-AEBA-37FC2053DDFE}"/>
                    </a:ext>
                  </a:extLst>
                </p:cNvPr>
                <p:cNvSpPr/>
                <p:nvPr/>
              </p:nvSpPr>
              <p:spPr>
                <a:xfrm>
                  <a:off x="1850579" y="5698309"/>
                  <a:ext cx="676275" cy="552450"/>
                </a:xfrm>
                <a:custGeom>
                  <a:avLst/>
                  <a:gdLst>
                    <a:gd name="connsiteX0" fmla="*/ 0 w 676275"/>
                    <a:gd name="connsiteY0" fmla="*/ 152400 h 552450"/>
                    <a:gd name="connsiteX1" fmla="*/ 180975 w 676275"/>
                    <a:gd name="connsiteY1" fmla="*/ 552450 h 552450"/>
                    <a:gd name="connsiteX2" fmla="*/ 676275 w 676275"/>
                    <a:gd name="connsiteY2" fmla="*/ 476250 h 552450"/>
                    <a:gd name="connsiteX3" fmla="*/ 638175 w 676275"/>
                    <a:gd name="connsiteY3" fmla="*/ 0 h 552450"/>
                    <a:gd name="connsiteX4" fmla="*/ 0 w 676275"/>
                    <a:gd name="connsiteY4" fmla="*/ 152400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552450">
                      <a:moveTo>
                        <a:pt x="0" y="152400"/>
                      </a:moveTo>
                      <a:lnTo>
                        <a:pt x="180975" y="552450"/>
                      </a:lnTo>
                      <a:lnTo>
                        <a:pt x="676275" y="476250"/>
                      </a:lnTo>
                      <a:lnTo>
                        <a:pt x="638175" y="0"/>
                      </a:lnTo>
                      <a:lnTo>
                        <a:pt x="0" y="152400"/>
                      </a:lnTo>
                      <a:close/>
                    </a:path>
                  </a:pathLst>
                </a:cu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00" b="1" i="0" u="none" strike="noStrike" kern="0" cap="none" spc="0" normalizeH="0" baseline="0" noProof="0">
                    <a:ln>
                      <a:noFill/>
                    </a:ln>
                    <a:solidFill>
                      <a:srgbClr val="000000"/>
                    </a:solidFill>
                    <a:effectLst/>
                    <a:uLnTx/>
                    <a:uFillTx/>
                    <a:cs typeface="+mn-ea"/>
                    <a:sym typeface="+mn-lt"/>
                  </a:endParaRPr>
                </a:p>
              </p:txBody>
            </p:sp>
            <p:sp>
              <p:nvSpPr>
                <p:cNvPr id="98" name="任意多边形: 形状 97">
                  <a:extLst>
                    <a:ext uri="{FF2B5EF4-FFF2-40B4-BE49-F238E27FC236}">
                      <a16:creationId xmlns:a16="http://schemas.microsoft.com/office/drawing/2014/main" id="{33C04563-0BCA-4591-B70F-75A3AC46C3CD}"/>
                    </a:ext>
                  </a:extLst>
                </p:cNvPr>
                <p:cNvSpPr/>
                <p:nvPr/>
              </p:nvSpPr>
              <p:spPr>
                <a:xfrm>
                  <a:off x="2487041" y="5631697"/>
                  <a:ext cx="618396" cy="504825"/>
                </a:xfrm>
                <a:custGeom>
                  <a:avLst/>
                  <a:gdLst>
                    <a:gd name="connsiteX0" fmla="*/ 0 w 533400"/>
                    <a:gd name="connsiteY0" fmla="*/ 57150 h 504825"/>
                    <a:gd name="connsiteX1" fmla="*/ 114300 w 533400"/>
                    <a:gd name="connsiteY1" fmla="*/ 504825 h 504825"/>
                    <a:gd name="connsiteX2" fmla="*/ 533400 w 533400"/>
                    <a:gd name="connsiteY2" fmla="*/ 419100 h 504825"/>
                    <a:gd name="connsiteX3" fmla="*/ 419100 w 533400"/>
                    <a:gd name="connsiteY3" fmla="*/ 0 h 504825"/>
                    <a:gd name="connsiteX4" fmla="*/ 0 w 533400"/>
                    <a:gd name="connsiteY4" fmla="*/ 57150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504825">
                      <a:moveTo>
                        <a:pt x="0" y="57150"/>
                      </a:moveTo>
                      <a:lnTo>
                        <a:pt x="114300" y="504825"/>
                      </a:lnTo>
                      <a:lnTo>
                        <a:pt x="533400" y="419100"/>
                      </a:lnTo>
                      <a:lnTo>
                        <a:pt x="419100" y="0"/>
                      </a:lnTo>
                      <a:lnTo>
                        <a:pt x="0" y="57150"/>
                      </a:lnTo>
                      <a:close/>
                    </a:path>
                  </a:pathLst>
                </a:cu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800" b="1" i="0" u="none" strike="noStrike" kern="0" cap="none" spc="0" normalizeH="0" baseline="0" noProof="0">
                    <a:ln>
                      <a:noFill/>
                    </a:ln>
                    <a:solidFill>
                      <a:srgbClr val="000000"/>
                    </a:solidFill>
                    <a:effectLst/>
                    <a:uLnTx/>
                    <a:uFillTx/>
                    <a:cs typeface="+mn-ea"/>
                    <a:sym typeface="+mn-lt"/>
                  </a:endParaRPr>
                </a:p>
              </p:txBody>
            </p:sp>
            <p:sp>
              <p:nvSpPr>
                <p:cNvPr id="99" name="矩形 98">
                  <a:extLst>
                    <a:ext uri="{FF2B5EF4-FFF2-40B4-BE49-F238E27FC236}">
                      <a16:creationId xmlns:a16="http://schemas.microsoft.com/office/drawing/2014/main" id="{DCB81208-2817-4028-82D4-ED3E3D5010FB}"/>
                    </a:ext>
                  </a:extLst>
                </p:cNvPr>
                <p:cNvSpPr/>
                <p:nvPr/>
              </p:nvSpPr>
              <p:spPr>
                <a:xfrm>
                  <a:off x="2565400" y="5698310"/>
                  <a:ext cx="578923" cy="773113"/>
                </a:xfrm>
                <a:prstGeom prst="rect">
                  <a:avLst/>
                </a:prstGeom>
              </p:spPr>
              <p:txBody>
                <a:bodyPr wrap="square">
                  <a:spAutoFit/>
                </a:bodyPr>
                <a:lstStyle/>
                <a:p>
                  <a:pPr eaLnBrk="0" fontAlgn="base" hangingPunct="0">
                    <a:spcBef>
                      <a:spcPct val="0"/>
                    </a:spcBef>
                    <a:spcAft>
                      <a:spcPct val="0"/>
                    </a:spcAft>
                  </a:pPr>
                  <a:r>
                    <a:rPr lang="zh-CN" altLang="en-US" sz="500" b="1" dirty="0">
                      <a:solidFill>
                        <a:srgbClr val="000000"/>
                      </a:solidFill>
                      <a:cs typeface="+mn-ea"/>
                      <a:sym typeface="+mn-lt"/>
                    </a:rPr>
                    <a:t>泗泾三小</a:t>
                  </a:r>
                </a:p>
              </p:txBody>
            </p:sp>
            <p:sp>
              <p:nvSpPr>
                <p:cNvPr id="100" name="矩形 99">
                  <a:extLst>
                    <a:ext uri="{FF2B5EF4-FFF2-40B4-BE49-F238E27FC236}">
                      <a16:creationId xmlns:a16="http://schemas.microsoft.com/office/drawing/2014/main" id="{1D861B74-308E-40F2-8EB9-4B92F2314582}"/>
                    </a:ext>
                  </a:extLst>
                </p:cNvPr>
                <p:cNvSpPr/>
                <p:nvPr/>
              </p:nvSpPr>
              <p:spPr>
                <a:xfrm>
                  <a:off x="1935060" y="5831121"/>
                  <a:ext cx="570595" cy="773113"/>
                </a:xfrm>
                <a:prstGeom prst="rect">
                  <a:avLst/>
                </a:prstGeom>
              </p:spPr>
              <p:txBody>
                <a:bodyPr wrap="square">
                  <a:spAutoFit/>
                </a:bodyPr>
                <a:lstStyle/>
                <a:p>
                  <a:pPr eaLnBrk="0" fontAlgn="base" hangingPunct="0">
                    <a:spcBef>
                      <a:spcPct val="0"/>
                    </a:spcBef>
                    <a:spcAft>
                      <a:spcPct val="0"/>
                    </a:spcAft>
                  </a:pPr>
                  <a:r>
                    <a:rPr lang="zh-CN" altLang="en-US" sz="500" b="1" dirty="0">
                      <a:solidFill>
                        <a:srgbClr val="000000"/>
                      </a:solidFill>
                      <a:cs typeface="+mn-ea"/>
                      <a:sym typeface="+mn-lt"/>
                    </a:rPr>
                    <a:t>松江四中</a:t>
                  </a:r>
                </a:p>
              </p:txBody>
            </p:sp>
            <p:sp>
              <p:nvSpPr>
                <p:cNvPr id="101" name="Text Box 38">
                  <a:extLst>
                    <a:ext uri="{FF2B5EF4-FFF2-40B4-BE49-F238E27FC236}">
                      <a16:creationId xmlns:a16="http://schemas.microsoft.com/office/drawing/2014/main" id="{0EAB3CCD-B760-434A-A4C3-9CBF786B96F9}"/>
                    </a:ext>
                  </a:extLst>
                </p:cNvPr>
                <p:cNvSpPr txBox="1">
                  <a:spLocks noChangeArrowheads="1"/>
                </p:cNvSpPr>
                <p:nvPr/>
              </p:nvSpPr>
              <p:spPr bwMode="auto">
                <a:xfrm>
                  <a:off x="2229639" y="5119796"/>
                  <a:ext cx="774156"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新凯城</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102" name="任意多边形: 形状 101">
                  <a:extLst>
                    <a:ext uri="{FF2B5EF4-FFF2-40B4-BE49-F238E27FC236}">
                      <a16:creationId xmlns:a16="http://schemas.microsoft.com/office/drawing/2014/main" id="{FB7BD3D9-F4A8-452C-BFFA-CB8425AAD32A}"/>
                    </a:ext>
                  </a:extLst>
                </p:cNvPr>
                <p:cNvSpPr/>
                <p:nvPr/>
              </p:nvSpPr>
              <p:spPr>
                <a:xfrm>
                  <a:off x="364679" y="5069659"/>
                  <a:ext cx="1266825" cy="1438275"/>
                </a:xfrm>
                <a:custGeom>
                  <a:avLst/>
                  <a:gdLst>
                    <a:gd name="connsiteX0" fmla="*/ 38100 w 1266825"/>
                    <a:gd name="connsiteY0" fmla="*/ 323850 h 1438275"/>
                    <a:gd name="connsiteX1" fmla="*/ 1085850 w 1266825"/>
                    <a:gd name="connsiteY1" fmla="*/ 0 h 1438275"/>
                    <a:gd name="connsiteX2" fmla="*/ 1266825 w 1266825"/>
                    <a:gd name="connsiteY2" fmla="*/ 809625 h 1438275"/>
                    <a:gd name="connsiteX3" fmla="*/ 866775 w 1266825"/>
                    <a:gd name="connsiteY3" fmla="*/ 857250 h 1438275"/>
                    <a:gd name="connsiteX4" fmla="*/ 904875 w 1266825"/>
                    <a:gd name="connsiteY4" fmla="*/ 1238250 h 1438275"/>
                    <a:gd name="connsiteX5" fmla="*/ 0 w 1266825"/>
                    <a:gd name="connsiteY5" fmla="*/ 1438275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438275">
                      <a:moveTo>
                        <a:pt x="38100" y="323850"/>
                      </a:moveTo>
                      <a:lnTo>
                        <a:pt x="1085850" y="0"/>
                      </a:lnTo>
                      <a:lnTo>
                        <a:pt x="1266825" y="809625"/>
                      </a:lnTo>
                      <a:lnTo>
                        <a:pt x="866775" y="857250"/>
                      </a:lnTo>
                      <a:lnTo>
                        <a:pt x="904875" y="1238250"/>
                      </a:lnTo>
                      <a:lnTo>
                        <a:pt x="0" y="1438275"/>
                      </a:lnTo>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03" name="Text Box 38">
                  <a:extLst>
                    <a:ext uri="{FF2B5EF4-FFF2-40B4-BE49-F238E27FC236}">
                      <a16:creationId xmlns:a16="http://schemas.microsoft.com/office/drawing/2014/main" id="{A10D4337-2EC8-47E3-A91D-DB76B54B7DDF}"/>
                    </a:ext>
                  </a:extLst>
                </p:cNvPr>
                <p:cNvSpPr txBox="1">
                  <a:spLocks noChangeArrowheads="1"/>
                </p:cNvSpPr>
                <p:nvPr/>
              </p:nvSpPr>
              <p:spPr bwMode="auto">
                <a:xfrm>
                  <a:off x="639164" y="5508679"/>
                  <a:ext cx="774156"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新凯城</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104" name="Text Box 38">
                  <a:extLst>
                    <a:ext uri="{FF2B5EF4-FFF2-40B4-BE49-F238E27FC236}">
                      <a16:creationId xmlns:a16="http://schemas.microsoft.com/office/drawing/2014/main" id="{B5FF9301-0695-44C0-A88B-2BDD78F41959}"/>
                    </a:ext>
                  </a:extLst>
                </p:cNvPr>
                <p:cNvSpPr txBox="1">
                  <a:spLocks noChangeArrowheads="1"/>
                </p:cNvSpPr>
                <p:nvPr/>
              </p:nvSpPr>
              <p:spPr bwMode="auto">
                <a:xfrm>
                  <a:off x="726150" y="3442895"/>
                  <a:ext cx="738150" cy="713642"/>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佘山银湖别墅</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105" name="任意多边形: 形状 104">
                  <a:extLst>
                    <a:ext uri="{FF2B5EF4-FFF2-40B4-BE49-F238E27FC236}">
                      <a16:creationId xmlns:a16="http://schemas.microsoft.com/office/drawing/2014/main" id="{D80532EF-15BD-4879-84A4-E4B90256EC5A}"/>
                    </a:ext>
                  </a:extLst>
                </p:cNvPr>
                <p:cNvSpPr/>
                <p:nvPr/>
              </p:nvSpPr>
              <p:spPr>
                <a:xfrm>
                  <a:off x="1503637" y="2831284"/>
                  <a:ext cx="896316" cy="1162388"/>
                </a:xfrm>
                <a:custGeom>
                  <a:avLst/>
                  <a:gdLst>
                    <a:gd name="connsiteX0" fmla="*/ 299317 w 896316"/>
                    <a:gd name="connsiteY0" fmla="*/ 0 h 1162388"/>
                    <a:gd name="connsiteX1" fmla="*/ 861292 w 896316"/>
                    <a:gd name="connsiteY1" fmla="*/ 114300 h 1162388"/>
                    <a:gd name="connsiteX2" fmla="*/ 813667 w 896316"/>
                    <a:gd name="connsiteY2" fmla="*/ 390525 h 1162388"/>
                    <a:gd name="connsiteX3" fmla="*/ 623167 w 896316"/>
                    <a:gd name="connsiteY3" fmla="*/ 1066800 h 1162388"/>
                    <a:gd name="connsiteX4" fmla="*/ 80242 w 896316"/>
                    <a:gd name="connsiteY4" fmla="*/ 1152525 h 1162388"/>
                    <a:gd name="connsiteX5" fmla="*/ 23092 w 896316"/>
                    <a:gd name="connsiteY5" fmla="*/ 1019175 h 1162388"/>
                    <a:gd name="connsiteX6" fmla="*/ 280267 w 896316"/>
                    <a:gd name="connsiteY6" fmla="*/ 57150 h 116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316" h="1162388">
                      <a:moveTo>
                        <a:pt x="299317" y="0"/>
                      </a:moveTo>
                      <a:cubicBezTo>
                        <a:pt x="537442" y="24606"/>
                        <a:pt x="775567" y="49213"/>
                        <a:pt x="861292" y="114300"/>
                      </a:cubicBezTo>
                      <a:cubicBezTo>
                        <a:pt x="947017" y="179387"/>
                        <a:pt x="853354" y="231775"/>
                        <a:pt x="813667" y="390525"/>
                      </a:cubicBezTo>
                      <a:cubicBezTo>
                        <a:pt x="773980" y="549275"/>
                        <a:pt x="745404" y="939800"/>
                        <a:pt x="623167" y="1066800"/>
                      </a:cubicBezTo>
                      <a:cubicBezTo>
                        <a:pt x="500930" y="1193800"/>
                        <a:pt x="180254" y="1160463"/>
                        <a:pt x="80242" y="1152525"/>
                      </a:cubicBezTo>
                      <a:cubicBezTo>
                        <a:pt x="-19771" y="1144588"/>
                        <a:pt x="-10245" y="1201737"/>
                        <a:pt x="23092" y="1019175"/>
                      </a:cubicBezTo>
                      <a:cubicBezTo>
                        <a:pt x="56429" y="836613"/>
                        <a:pt x="168348" y="446881"/>
                        <a:pt x="280267" y="57150"/>
                      </a:cubicBezTo>
                    </a:path>
                  </a:pathLst>
                </a:custGeom>
                <a:solidFill>
                  <a:srgbClr val="00B05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06" name="矩形 105">
                  <a:extLst>
                    <a:ext uri="{FF2B5EF4-FFF2-40B4-BE49-F238E27FC236}">
                      <a16:creationId xmlns:a16="http://schemas.microsoft.com/office/drawing/2014/main" id="{64D1DC7A-D38E-457C-9BD0-0134CA3F07C2}"/>
                    </a:ext>
                  </a:extLst>
                </p:cNvPr>
                <p:cNvSpPr/>
                <p:nvPr/>
              </p:nvSpPr>
              <p:spPr>
                <a:xfrm>
                  <a:off x="1627210" y="3311603"/>
                  <a:ext cx="654171" cy="356821"/>
                </a:xfrm>
                <a:prstGeom prst="rect">
                  <a:avLst/>
                </a:prstGeom>
              </p:spPr>
              <p:txBody>
                <a:bodyPr wrap="none">
                  <a:spAutoFit/>
                </a:bodyPr>
                <a:lstStyle/>
                <a:p>
                  <a:pPr eaLnBrk="0" fontAlgn="base" hangingPunct="0">
                    <a:spcBef>
                      <a:spcPct val="0"/>
                    </a:spcBef>
                    <a:spcAft>
                      <a:spcPct val="0"/>
                    </a:spcAft>
                  </a:pPr>
                  <a:r>
                    <a:rPr lang="zh-CN" altLang="en-US" sz="600" b="1" dirty="0">
                      <a:solidFill>
                        <a:srgbClr val="000000"/>
                      </a:solidFill>
                      <a:cs typeface="+mn-ea"/>
                      <a:sym typeface="+mn-lt"/>
                    </a:rPr>
                    <a:t>银湖</a:t>
                  </a:r>
                  <a:endParaRPr lang="zh-CN" altLang="en-US" sz="600" dirty="0">
                    <a:solidFill>
                      <a:srgbClr val="000000"/>
                    </a:solidFill>
                    <a:cs typeface="+mn-ea"/>
                    <a:sym typeface="+mn-lt"/>
                  </a:endParaRPr>
                </a:p>
              </p:txBody>
            </p:sp>
            <p:sp>
              <p:nvSpPr>
                <p:cNvPr id="107" name="任意多边形: 形状 106">
                  <a:extLst>
                    <a:ext uri="{FF2B5EF4-FFF2-40B4-BE49-F238E27FC236}">
                      <a16:creationId xmlns:a16="http://schemas.microsoft.com/office/drawing/2014/main" id="{F8C9B76B-C411-4BB4-9BAD-337F601555EC}"/>
                    </a:ext>
                  </a:extLst>
                </p:cNvPr>
                <p:cNvSpPr/>
                <p:nvPr/>
              </p:nvSpPr>
              <p:spPr>
                <a:xfrm>
                  <a:off x="2707829" y="1459684"/>
                  <a:ext cx="669771" cy="521750"/>
                </a:xfrm>
                <a:custGeom>
                  <a:avLst/>
                  <a:gdLst>
                    <a:gd name="connsiteX0" fmla="*/ 85725 w 647700"/>
                    <a:gd name="connsiteY0" fmla="*/ 19050 h 533400"/>
                    <a:gd name="connsiteX1" fmla="*/ 0 w 647700"/>
                    <a:gd name="connsiteY1" fmla="*/ 447675 h 533400"/>
                    <a:gd name="connsiteX2" fmla="*/ 619125 w 647700"/>
                    <a:gd name="connsiteY2" fmla="*/ 533400 h 533400"/>
                    <a:gd name="connsiteX3" fmla="*/ 647700 w 647700"/>
                    <a:gd name="connsiteY3" fmla="*/ 76200 h 533400"/>
                    <a:gd name="connsiteX4" fmla="*/ 142875 w 647700"/>
                    <a:gd name="connsiteY4" fmla="*/ 0 h 533400"/>
                    <a:gd name="connsiteX0" fmla="*/ 85725 w 647700"/>
                    <a:gd name="connsiteY0" fmla="*/ 19050 h 533400"/>
                    <a:gd name="connsiteX1" fmla="*/ 0 w 647700"/>
                    <a:gd name="connsiteY1" fmla="*/ 447675 h 533400"/>
                    <a:gd name="connsiteX2" fmla="*/ 575448 w 647700"/>
                    <a:gd name="connsiteY2" fmla="*/ 533400 h 533400"/>
                    <a:gd name="connsiteX3" fmla="*/ 647700 w 647700"/>
                    <a:gd name="connsiteY3" fmla="*/ 76200 h 533400"/>
                    <a:gd name="connsiteX4" fmla="*/ 142875 w 647700"/>
                    <a:gd name="connsiteY4" fmla="*/ 0 h 533400"/>
                    <a:gd name="connsiteX0" fmla="*/ 85725 w 767812"/>
                    <a:gd name="connsiteY0" fmla="*/ 19050 h 533400"/>
                    <a:gd name="connsiteX1" fmla="*/ 0 w 767812"/>
                    <a:gd name="connsiteY1" fmla="*/ 447675 h 533400"/>
                    <a:gd name="connsiteX2" fmla="*/ 575448 w 767812"/>
                    <a:gd name="connsiteY2" fmla="*/ 533400 h 533400"/>
                    <a:gd name="connsiteX3" fmla="*/ 767812 w 767812"/>
                    <a:gd name="connsiteY3" fmla="*/ 104889 h 533400"/>
                    <a:gd name="connsiteX4" fmla="*/ 142875 w 767812"/>
                    <a:gd name="connsiteY4" fmla="*/ 0 h 533400"/>
                    <a:gd name="connsiteX0" fmla="*/ 85725 w 767812"/>
                    <a:gd name="connsiteY0" fmla="*/ 19050 h 523837"/>
                    <a:gd name="connsiteX1" fmla="*/ 0 w 767812"/>
                    <a:gd name="connsiteY1" fmla="*/ 447675 h 523837"/>
                    <a:gd name="connsiteX2" fmla="*/ 684641 w 767812"/>
                    <a:gd name="connsiteY2" fmla="*/ 523837 h 523837"/>
                    <a:gd name="connsiteX3" fmla="*/ 767812 w 767812"/>
                    <a:gd name="connsiteY3" fmla="*/ 104889 h 523837"/>
                    <a:gd name="connsiteX4" fmla="*/ 142875 w 767812"/>
                    <a:gd name="connsiteY4" fmla="*/ 0 h 523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812" h="523837">
                      <a:moveTo>
                        <a:pt x="85725" y="19050"/>
                      </a:moveTo>
                      <a:lnTo>
                        <a:pt x="0" y="447675"/>
                      </a:lnTo>
                      <a:lnTo>
                        <a:pt x="684641" y="523837"/>
                      </a:lnTo>
                      <a:lnTo>
                        <a:pt x="767812" y="104889"/>
                      </a:lnTo>
                      <a:lnTo>
                        <a:pt x="142875" y="0"/>
                      </a:lnTo>
                    </a:path>
                  </a:pathLst>
                </a:custGeom>
                <a:solidFill>
                  <a:srgbClr val="FFFF00">
                    <a:alpha val="31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08" name="任意多边形: 形状 107">
                  <a:extLst>
                    <a:ext uri="{FF2B5EF4-FFF2-40B4-BE49-F238E27FC236}">
                      <a16:creationId xmlns:a16="http://schemas.microsoft.com/office/drawing/2014/main" id="{84F57FD5-DA08-40DC-8D25-852FEBBD8F55}"/>
                    </a:ext>
                  </a:extLst>
                </p:cNvPr>
                <p:cNvSpPr/>
                <p:nvPr/>
              </p:nvSpPr>
              <p:spPr>
                <a:xfrm>
                  <a:off x="3355529" y="1564459"/>
                  <a:ext cx="285750" cy="447675"/>
                </a:xfrm>
                <a:custGeom>
                  <a:avLst/>
                  <a:gdLst>
                    <a:gd name="connsiteX0" fmla="*/ 85725 w 285750"/>
                    <a:gd name="connsiteY0" fmla="*/ 0 h 447675"/>
                    <a:gd name="connsiteX1" fmla="*/ 0 w 285750"/>
                    <a:gd name="connsiteY1" fmla="*/ 409575 h 447675"/>
                    <a:gd name="connsiteX2" fmla="*/ 190500 w 285750"/>
                    <a:gd name="connsiteY2" fmla="*/ 447675 h 447675"/>
                    <a:gd name="connsiteX3" fmla="*/ 285750 w 285750"/>
                    <a:gd name="connsiteY3" fmla="*/ 66675 h 447675"/>
                    <a:gd name="connsiteX4" fmla="*/ 85725 w 285750"/>
                    <a:gd name="connsiteY4" fmla="*/ 0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447675">
                      <a:moveTo>
                        <a:pt x="85725" y="0"/>
                      </a:moveTo>
                      <a:lnTo>
                        <a:pt x="0" y="409575"/>
                      </a:lnTo>
                      <a:lnTo>
                        <a:pt x="190500" y="447675"/>
                      </a:lnTo>
                      <a:lnTo>
                        <a:pt x="285750" y="66675"/>
                      </a:lnTo>
                      <a:lnTo>
                        <a:pt x="85725" y="0"/>
                      </a:lnTo>
                      <a:close/>
                    </a:path>
                  </a:pathLst>
                </a:custGeom>
                <a:solidFill>
                  <a:srgbClr val="DB2613">
                    <a:alpha val="30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109" name="矩形 108">
                  <a:extLst>
                    <a:ext uri="{FF2B5EF4-FFF2-40B4-BE49-F238E27FC236}">
                      <a16:creationId xmlns:a16="http://schemas.microsoft.com/office/drawing/2014/main" id="{7FF129C0-CD71-4D99-B927-618E59324DFA}"/>
                    </a:ext>
                  </a:extLst>
                </p:cNvPr>
                <p:cNvSpPr/>
                <p:nvPr/>
              </p:nvSpPr>
              <p:spPr>
                <a:xfrm>
                  <a:off x="2707639" y="1626435"/>
                  <a:ext cx="877183" cy="386556"/>
                </a:xfrm>
                <a:prstGeom prst="rect">
                  <a:avLst/>
                </a:prstGeom>
              </p:spPr>
              <p:txBody>
                <a:bodyPr wrap="none">
                  <a:spAutoFit/>
                </a:bodyPr>
                <a:lstStyle/>
                <a:p>
                  <a:pPr eaLnBrk="0" fontAlgn="base" hangingPunct="0">
                    <a:spcBef>
                      <a:spcPct val="0"/>
                    </a:spcBef>
                    <a:spcAft>
                      <a:spcPct val="0"/>
                    </a:spcAft>
                  </a:pPr>
                  <a:r>
                    <a:rPr lang="zh-CN" altLang="en-US" sz="700" b="1" dirty="0">
                      <a:solidFill>
                        <a:schemeClr val="bg1"/>
                      </a:solidFill>
                      <a:cs typeface="+mn-ea"/>
                      <a:sym typeface="+mn-lt"/>
                    </a:rPr>
                    <a:t>安置房</a:t>
                  </a:r>
                  <a:endParaRPr lang="zh-CN" altLang="en-US" sz="700" dirty="0">
                    <a:solidFill>
                      <a:schemeClr val="bg1"/>
                    </a:solidFill>
                    <a:cs typeface="+mn-ea"/>
                    <a:sym typeface="+mn-lt"/>
                  </a:endParaRPr>
                </a:p>
              </p:txBody>
            </p:sp>
            <p:sp>
              <p:nvSpPr>
                <p:cNvPr id="110" name="矩形 109">
                  <a:extLst>
                    <a:ext uri="{FF2B5EF4-FFF2-40B4-BE49-F238E27FC236}">
                      <a16:creationId xmlns:a16="http://schemas.microsoft.com/office/drawing/2014/main" id="{184380DF-A388-486E-A45D-0F56F1C90116}"/>
                    </a:ext>
                  </a:extLst>
                </p:cNvPr>
                <p:cNvSpPr/>
                <p:nvPr/>
              </p:nvSpPr>
              <p:spPr>
                <a:xfrm>
                  <a:off x="3203277" y="1546927"/>
                  <a:ext cx="578796" cy="892052"/>
                </a:xfrm>
                <a:prstGeom prst="rect">
                  <a:avLst/>
                </a:prstGeom>
              </p:spPr>
              <p:txBody>
                <a:bodyPr wrap="square">
                  <a:spAutoFit/>
                </a:bodyPr>
                <a:lstStyle/>
                <a:p>
                  <a:pPr eaLnBrk="0" fontAlgn="base" hangingPunct="0">
                    <a:spcBef>
                      <a:spcPct val="0"/>
                    </a:spcBef>
                    <a:spcAft>
                      <a:spcPct val="0"/>
                    </a:spcAft>
                  </a:pPr>
                  <a:r>
                    <a:rPr lang="zh-CN" altLang="en-US" sz="600" b="1" dirty="0">
                      <a:solidFill>
                        <a:srgbClr val="000000"/>
                      </a:solidFill>
                      <a:cs typeface="+mn-ea"/>
                      <a:sym typeface="+mn-lt"/>
                    </a:rPr>
                    <a:t>规划商业</a:t>
                  </a:r>
                  <a:endParaRPr lang="zh-CN" altLang="en-US" sz="600" dirty="0">
                    <a:solidFill>
                      <a:srgbClr val="FFFFFF"/>
                    </a:solidFill>
                    <a:cs typeface="+mn-ea"/>
                    <a:sym typeface="+mn-lt"/>
                  </a:endParaRPr>
                </a:p>
              </p:txBody>
            </p:sp>
            <p:sp>
              <p:nvSpPr>
                <p:cNvPr id="111" name="Text Box 19">
                  <a:extLst>
                    <a:ext uri="{FF2B5EF4-FFF2-40B4-BE49-F238E27FC236}">
                      <a16:creationId xmlns:a16="http://schemas.microsoft.com/office/drawing/2014/main" id="{4FF67997-0C37-4DA0-8D63-FA90944F56EC}"/>
                    </a:ext>
                  </a:extLst>
                </p:cNvPr>
                <p:cNvSpPr txBox="1">
                  <a:spLocks noChangeArrowheads="1"/>
                </p:cNvSpPr>
                <p:nvPr/>
              </p:nvSpPr>
              <p:spPr bwMode="auto">
                <a:xfrm rot="21330342">
                  <a:off x="3543642" y="4235089"/>
                  <a:ext cx="887326" cy="327085"/>
                </a:xfrm>
                <a:prstGeom prst="rect">
                  <a:avLst/>
                </a:prstGeom>
                <a:solidFill>
                  <a:srgbClr val="FFC000"/>
                </a:solidFill>
                <a:ln w="25400" cap="flat" cmpd="sng" algn="ctr">
                  <a:solidFill>
                    <a:srgbClr val="FFC000"/>
                  </a:solidFill>
                  <a:prstDash val="solid"/>
                  <a:headEnd/>
                  <a:tailEnd/>
                </a:ln>
                <a:effec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rgbClr val="000000"/>
                      </a:solidFill>
                      <a:effectLst/>
                      <a:uLnTx/>
                      <a:uFillTx/>
                      <a:cs typeface="+mn-ea"/>
                      <a:sym typeface="+mn-lt"/>
                    </a:rPr>
                    <a:t>泗陈公路</a:t>
                  </a:r>
                </a:p>
              </p:txBody>
            </p:sp>
            <p:sp>
              <p:nvSpPr>
                <p:cNvPr id="112" name="Text Box 19">
                  <a:extLst>
                    <a:ext uri="{FF2B5EF4-FFF2-40B4-BE49-F238E27FC236}">
                      <a16:creationId xmlns:a16="http://schemas.microsoft.com/office/drawing/2014/main" id="{7AA8F81C-B44F-466B-80C0-C30A70C727AD}"/>
                    </a:ext>
                  </a:extLst>
                </p:cNvPr>
                <p:cNvSpPr txBox="1">
                  <a:spLocks noChangeArrowheads="1"/>
                </p:cNvSpPr>
                <p:nvPr/>
              </p:nvSpPr>
              <p:spPr bwMode="auto">
                <a:xfrm rot="21330342">
                  <a:off x="4277693" y="5766690"/>
                  <a:ext cx="929035" cy="327085"/>
                </a:xfrm>
                <a:prstGeom prst="rect">
                  <a:avLst/>
                </a:prstGeom>
                <a:solidFill>
                  <a:srgbClr val="FFC000"/>
                </a:solidFill>
                <a:ln w="25400" cap="flat" cmpd="sng" algn="ctr">
                  <a:solidFill>
                    <a:srgbClr val="FFC000"/>
                  </a:solidFill>
                  <a:prstDash val="solid"/>
                  <a:headEnd/>
                  <a:tailEnd/>
                </a:ln>
                <a:effec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rgbClr val="000000"/>
                      </a:solidFill>
                      <a:effectLst/>
                      <a:uLnTx/>
                      <a:uFillTx/>
                      <a:cs typeface="+mn-ea"/>
                      <a:sym typeface="+mn-lt"/>
                    </a:rPr>
                    <a:t>泗凤公路</a:t>
                  </a:r>
                </a:p>
              </p:txBody>
            </p:sp>
            <p:sp>
              <p:nvSpPr>
                <p:cNvPr id="113" name="Text Box 19">
                  <a:extLst>
                    <a:ext uri="{FF2B5EF4-FFF2-40B4-BE49-F238E27FC236}">
                      <a16:creationId xmlns:a16="http://schemas.microsoft.com/office/drawing/2014/main" id="{60BAC1C9-C07A-4D66-A418-56D6123992AE}"/>
                    </a:ext>
                  </a:extLst>
                </p:cNvPr>
                <p:cNvSpPr txBox="1">
                  <a:spLocks noChangeArrowheads="1"/>
                </p:cNvSpPr>
                <p:nvPr/>
              </p:nvSpPr>
              <p:spPr bwMode="auto">
                <a:xfrm rot="21330342">
                  <a:off x="3211382" y="4407538"/>
                  <a:ext cx="290595" cy="773113"/>
                </a:xfrm>
                <a:prstGeom prst="rect">
                  <a:avLst/>
                </a:prstGeom>
                <a:solidFill>
                  <a:srgbClr val="92D050"/>
                </a:solidFill>
                <a:ln w="25400" cap="flat" cmpd="sng" algn="ctr">
                  <a:noFill/>
                  <a:prstDash val="solid"/>
                  <a:headEnd/>
                  <a:tailEnd/>
                </a:ln>
                <a:effec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rgbClr val="000000"/>
                      </a:solidFill>
                      <a:effectLst/>
                      <a:uLnTx/>
                      <a:uFillTx/>
                      <a:cs typeface="+mn-ea"/>
                      <a:sym typeface="+mn-lt"/>
                    </a:rPr>
                    <a:t>刘五公路</a:t>
                  </a:r>
                </a:p>
              </p:txBody>
            </p:sp>
            <p:sp>
              <p:nvSpPr>
                <p:cNvPr id="114" name="任意多边形: 形状 113">
                  <a:extLst>
                    <a:ext uri="{FF2B5EF4-FFF2-40B4-BE49-F238E27FC236}">
                      <a16:creationId xmlns:a16="http://schemas.microsoft.com/office/drawing/2014/main" id="{0EA79405-B911-4FD4-BC96-8B95CBC61C19}"/>
                    </a:ext>
                  </a:extLst>
                </p:cNvPr>
                <p:cNvSpPr/>
                <p:nvPr/>
              </p:nvSpPr>
              <p:spPr>
                <a:xfrm>
                  <a:off x="1793429" y="2364559"/>
                  <a:ext cx="628650" cy="561975"/>
                </a:xfrm>
                <a:custGeom>
                  <a:avLst/>
                  <a:gdLst>
                    <a:gd name="connsiteX0" fmla="*/ 9525 w 628650"/>
                    <a:gd name="connsiteY0" fmla="*/ 0 h 561975"/>
                    <a:gd name="connsiteX1" fmla="*/ 0 w 628650"/>
                    <a:gd name="connsiteY1" fmla="*/ 457200 h 561975"/>
                    <a:gd name="connsiteX2" fmla="*/ 400050 w 628650"/>
                    <a:gd name="connsiteY2" fmla="*/ 476250 h 561975"/>
                    <a:gd name="connsiteX3" fmla="*/ 533400 w 628650"/>
                    <a:gd name="connsiteY3" fmla="*/ 561975 h 561975"/>
                    <a:gd name="connsiteX4" fmla="*/ 628650 w 628650"/>
                    <a:gd name="connsiteY4" fmla="*/ 200025 h 561975"/>
                    <a:gd name="connsiteX5" fmla="*/ 619125 w 628650"/>
                    <a:gd name="connsiteY5" fmla="*/ 171450 h 561975"/>
                    <a:gd name="connsiteX6" fmla="*/ 9525 w 628650"/>
                    <a:gd name="connsiteY6"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 h="561975">
                      <a:moveTo>
                        <a:pt x="9525" y="0"/>
                      </a:moveTo>
                      <a:lnTo>
                        <a:pt x="0" y="457200"/>
                      </a:lnTo>
                      <a:lnTo>
                        <a:pt x="400050" y="476250"/>
                      </a:lnTo>
                      <a:lnTo>
                        <a:pt x="533400" y="561975"/>
                      </a:lnTo>
                      <a:lnTo>
                        <a:pt x="628650" y="200025"/>
                      </a:lnTo>
                      <a:lnTo>
                        <a:pt x="619125" y="171450"/>
                      </a:lnTo>
                      <a:lnTo>
                        <a:pt x="9525" y="0"/>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15" name="任意多边形: 形状 114">
                  <a:extLst>
                    <a:ext uri="{FF2B5EF4-FFF2-40B4-BE49-F238E27FC236}">
                      <a16:creationId xmlns:a16="http://schemas.microsoft.com/office/drawing/2014/main" id="{A44CA1F8-5913-4D6B-8631-A5E48F74D7E0}"/>
                    </a:ext>
                  </a:extLst>
                </p:cNvPr>
                <p:cNvSpPr/>
                <p:nvPr/>
              </p:nvSpPr>
              <p:spPr>
                <a:xfrm>
                  <a:off x="1574354" y="4050484"/>
                  <a:ext cx="590550" cy="257176"/>
                </a:xfrm>
                <a:custGeom>
                  <a:avLst/>
                  <a:gdLst>
                    <a:gd name="connsiteX0" fmla="*/ 0 w 590550"/>
                    <a:gd name="connsiteY0" fmla="*/ 28575 h 238125"/>
                    <a:gd name="connsiteX1" fmla="*/ 0 w 590550"/>
                    <a:gd name="connsiteY1" fmla="*/ 209550 h 238125"/>
                    <a:gd name="connsiteX2" fmla="*/ 590550 w 590550"/>
                    <a:gd name="connsiteY2" fmla="*/ 238125 h 238125"/>
                    <a:gd name="connsiteX3" fmla="*/ 561975 w 590550"/>
                    <a:gd name="connsiteY3" fmla="*/ 0 h 238125"/>
                    <a:gd name="connsiteX4" fmla="*/ 0 w 590550"/>
                    <a:gd name="connsiteY4" fmla="*/ 2857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238125">
                      <a:moveTo>
                        <a:pt x="0" y="28575"/>
                      </a:moveTo>
                      <a:lnTo>
                        <a:pt x="0" y="209550"/>
                      </a:lnTo>
                      <a:lnTo>
                        <a:pt x="590550" y="238125"/>
                      </a:lnTo>
                      <a:lnTo>
                        <a:pt x="561975" y="0"/>
                      </a:lnTo>
                      <a:lnTo>
                        <a:pt x="0" y="28575"/>
                      </a:lnTo>
                      <a:close/>
                    </a:path>
                  </a:pathLst>
                </a:custGeom>
                <a:solidFill>
                  <a:srgbClr val="FFFF00">
                    <a:alpha val="42999"/>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zh-CN" altLang="en-US" sz="600">
                    <a:solidFill>
                      <a:srgbClr val="000000"/>
                    </a:solidFill>
                    <a:cs typeface="+mn-ea"/>
                    <a:sym typeface="+mn-lt"/>
                  </a:endParaRPr>
                </a:p>
              </p:txBody>
            </p:sp>
            <p:sp>
              <p:nvSpPr>
                <p:cNvPr id="116" name="任意多边形: 形状 115">
                  <a:extLst>
                    <a:ext uri="{FF2B5EF4-FFF2-40B4-BE49-F238E27FC236}">
                      <a16:creationId xmlns:a16="http://schemas.microsoft.com/office/drawing/2014/main" id="{6A9E131C-5CB0-4F5E-83F5-0B9272A08C27}"/>
                    </a:ext>
                  </a:extLst>
                </p:cNvPr>
                <p:cNvSpPr/>
                <p:nvPr/>
              </p:nvSpPr>
              <p:spPr>
                <a:xfrm>
                  <a:off x="1564829" y="4363789"/>
                  <a:ext cx="676275" cy="429645"/>
                </a:xfrm>
                <a:custGeom>
                  <a:avLst/>
                  <a:gdLst>
                    <a:gd name="connsiteX0" fmla="*/ 0 w 676275"/>
                    <a:gd name="connsiteY0" fmla="*/ 9525 h 409575"/>
                    <a:gd name="connsiteX1" fmla="*/ 19050 w 676275"/>
                    <a:gd name="connsiteY1" fmla="*/ 409575 h 409575"/>
                    <a:gd name="connsiteX2" fmla="*/ 676275 w 676275"/>
                    <a:gd name="connsiteY2" fmla="*/ 228600 h 409575"/>
                    <a:gd name="connsiteX3" fmla="*/ 638175 w 676275"/>
                    <a:gd name="connsiteY3" fmla="*/ 0 h 409575"/>
                    <a:gd name="connsiteX4" fmla="*/ 0 w 676275"/>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409575">
                      <a:moveTo>
                        <a:pt x="0" y="9525"/>
                      </a:moveTo>
                      <a:lnTo>
                        <a:pt x="19050" y="409575"/>
                      </a:lnTo>
                      <a:lnTo>
                        <a:pt x="676275" y="228600"/>
                      </a:lnTo>
                      <a:lnTo>
                        <a:pt x="638175" y="0"/>
                      </a:lnTo>
                      <a:lnTo>
                        <a:pt x="0" y="9525"/>
                      </a:lnTo>
                      <a:close/>
                    </a:path>
                  </a:pathLst>
                </a:custGeom>
                <a:solidFill>
                  <a:srgbClr val="DB2613">
                    <a:lumMod val="60000"/>
                    <a:lumOff val="40000"/>
                    <a:alpha val="42999"/>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a:ln>
                      <a:noFill/>
                    </a:ln>
                    <a:solidFill>
                      <a:srgbClr val="000000"/>
                    </a:solidFill>
                    <a:effectLst/>
                    <a:uLnTx/>
                    <a:uFillTx/>
                    <a:cs typeface="+mn-ea"/>
                    <a:sym typeface="+mn-lt"/>
                  </a:endParaRPr>
                </a:p>
              </p:txBody>
            </p:sp>
            <p:sp>
              <p:nvSpPr>
                <p:cNvPr id="117" name="Text Box 44">
                  <a:extLst>
                    <a:ext uri="{FF2B5EF4-FFF2-40B4-BE49-F238E27FC236}">
                      <a16:creationId xmlns:a16="http://schemas.microsoft.com/office/drawing/2014/main" id="{3B368ABF-AA0E-44F7-B995-C45ACE18661A}"/>
                    </a:ext>
                  </a:extLst>
                </p:cNvPr>
                <p:cNvSpPr txBox="1">
                  <a:spLocks noChangeArrowheads="1"/>
                </p:cNvSpPr>
                <p:nvPr/>
              </p:nvSpPr>
              <p:spPr bwMode="auto">
                <a:xfrm>
                  <a:off x="1659863" y="2465188"/>
                  <a:ext cx="726242"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规划住宅</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118" name="Text Box 44">
                  <a:extLst>
                    <a:ext uri="{FF2B5EF4-FFF2-40B4-BE49-F238E27FC236}">
                      <a16:creationId xmlns:a16="http://schemas.microsoft.com/office/drawing/2014/main" id="{4ACF2E1E-8A8D-4108-9008-C301823E2C5C}"/>
                    </a:ext>
                  </a:extLst>
                </p:cNvPr>
                <p:cNvSpPr txBox="1">
                  <a:spLocks noChangeArrowheads="1"/>
                </p:cNvSpPr>
                <p:nvPr/>
              </p:nvSpPr>
              <p:spPr bwMode="auto">
                <a:xfrm>
                  <a:off x="1314209" y="4029961"/>
                  <a:ext cx="1058463"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chemeClr val="bg1"/>
                      </a:solidFill>
                      <a:effectLst/>
                      <a:uLnTx/>
                      <a:uFillTx/>
                      <a:cs typeface="+mn-ea"/>
                      <a:sym typeface="+mn-lt"/>
                    </a:rPr>
                    <a:t>规划住宅</a:t>
                  </a:r>
                  <a:endParaRPr kumimoji="0" lang="en-US" altLang="zh-CN" sz="600" b="1" i="0" u="none" strike="noStrike" kern="0" cap="none" spc="0" normalizeH="0" baseline="0" noProof="0" dirty="0">
                    <a:ln>
                      <a:noFill/>
                    </a:ln>
                    <a:solidFill>
                      <a:schemeClr val="bg1"/>
                    </a:solidFill>
                    <a:effectLst/>
                    <a:uLnTx/>
                    <a:uFillTx/>
                    <a:cs typeface="+mn-ea"/>
                    <a:sym typeface="+mn-lt"/>
                  </a:endParaRPr>
                </a:p>
              </p:txBody>
            </p:sp>
            <p:sp>
              <p:nvSpPr>
                <p:cNvPr id="119" name="Text Box 44">
                  <a:extLst>
                    <a:ext uri="{FF2B5EF4-FFF2-40B4-BE49-F238E27FC236}">
                      <a16:creationId xmlns:a16="http://schemas.microsoft.com/office/drawing/2014/main" id="{4B5BF059-20D9-4F0D-A7B8-EBA20E07AB47}"/>
                    </a:ext>
                  </a:extLst>
                </p:cNvPr>
                <p:cNvSpPr txBox="1">
                  <a:spLocks noChangeArrowheads="1"/>
                </p:cNvSpPr>
                <p:nvPr/>
              </p:nvSpPr>
              <p:spPr bwMode="auto">
                <a:xfrm>
                  <a:off x="1455141" y="4404551"/>
                  <a:ext cx="895571" cy="5352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规划配套</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sp>
              <p:nvSpPr>
                <p:cNvPr id="120" name="任意多边形: 形状 119">
                  <a:extLst>
                    <a:ext uri="{FF2B5EF4-FFF2-40B4-BE49-F238E27FC236}">
                      <a16:creationId xmlns:a16="http://schemas.microsoft.com/office/drawing/2014/main" id="{2E83A110-E465-4398-91CB-DC183CD20B24}"/>
                    </a:ext>
                  </a:extLst>
                </p:cNvPr>
                <p:cNvSpPr/>
                <p:nvPr/>
              </p:nvSpPr>
              <p:spPr>
                <a:xfrm>
                  <a:off x="793304" y="1383484"/>
                  <a:ext cx="1885950" cy="1066800"/>
                </a:xfrm>
                <a:custGeom>
                  <a:avLst/>
                  <a:gdLst>
                    <a:gd name="connsiteX0" fmla="*/ 123825 w 1885950"/>
                    <a:gd name="connsiteY0" fmla="*/ 76200 h 1066800"/>
                    <a:gd name="connsiteX1" fmla="*/ 0 w 1885950"/>
                    <a:gd name="connsiteY1" fmla="*/ 781050 h 1066800"/>
                    <a:gd name="connsiteX2" fmla="*/ 1609725 w 1885950"/>
                    <a:gd name="connsiteY2" fmla="*/ 1066800 h 1066800"/>
                    <a:gd name="connsiteX3" fmla="*/ 1885950 w 1885950"/>
                    <a:gd name="connsiteY3" fmla="*/ 38100 h 1066800"/>
                    <a:gd name="connsiteX4" fmla="*/ 1114425 w 1885950"/>
                    <a:gd name="connsiteY4" fmla="*/ 66675 h 1066800"/>
                    <a:gd name="connsiteX5" fmla="*/ 695325 w 1885950"/>
                    <a:gd name="connsiteY5" fmla="*/ 0 h 1066800"/>
                    <a:gd name="connsiteX6" fmla="*/ 123825 w 1885950"/>
                    <a:gd name="connsiteY6" fmla="*/ 762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1066800">
                      <a:moveTo>
                        <a:pt x="123825" y="76200"/>
                      </a:moveTo>
                      <a:lnTo>
                        <a:pt x="0" y="781050"/>
                      </a:lnTo>
                      <a:lnTo>
                        <a:pt x="1609725" y="1066800"/>
                      </a:lnTo>
                      <a:lnTo>
                        <a:pt x="1885950" y="38100"/>
                      </a:lnTo>
                      <a:lnTo>
                        <a:pt x="1114425" y="66675"/>
                      </a:lnTo>
                      <a:lnTo>
                        <a:pt x="695325" y="0"/>
                      </a:lnTo>
                      <a:lnTo>
                        <a:pt x="123825" y="76200"/>
                      </a:lnTo>
                      <a:close/>
                    </a:path>
                  </a:pathLst>
                </a:custGeom>
                <a:solidFill>
                  <a:srgbClr val="639629">
                    <a:lumMod val="60000"/>
                    <a:lumOff val="40000"/>
                    <a:alpha val="42999"/>
                  </a:srgbClr>
                </a:solidFill>
                <a:ln w="25400" cap="flat">
                  <a:noFill/>
                  <a:prstDash val="solid"/>
                  <a:round/>
                  <a:headEnd/>
                  <a:tailEn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cs typeface="+mn-ea"/>
                    <a:sym typeface="+mn-lt"/>
                  </a:endParaRPr>
                </a:p>
              </p:txBody>
            </p:sp>
            <p:sp>
              <p:nvSpPr>
                <p:cNvPr id="121" name="Text Box 44">
                  <a:extLst>
                    <a:ext uri="{FF2B5EF4-FFF2-40B4-BE49-F238E27FC236}">
                      <a16:creationId xmlns:a16="http://schemas.microsoft.com/office/drawing/2014/main" id="{E4247BD5-9E0F-4DB1-9F02-0E6DDA8C525D}"/>
                    </a:ext>
                  </a:extLst>
                </p:cNvPr>
                <p:cNvSpPr txBox="1">
                  <a:spLocks noChangeArrowheads="1"/>
                </p:cNvSpPr>
                <p:nvPr/>
              </p:nvSpPr>
              <p:spPr bwMode="auto">
                <a:xfrm>
                  <a:off x="1499573" y="1812266"/>
                  <a:ext cx="945100" cy="35682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农用地</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sp>
              <p:nvSpPr>
                <p:cNvPr id="122" name="Text Box 19">
                  <a:extLst>
                    <a:ext uri="{FF2B5EF4-FFF2-40B4-BE49-F238E27FC236}">
                      <a16:creationId xmlns:a16="http://schemas.microsoft.com/office/drawing/2014/main" id="{47F0E90C-0C46-41CC-88BD-D43C9DD1DC4E}"/>
                    </a:ext>
                  </a:extLst>
                </p:cNvPr>
                <p:cNvSpPr txBox="1">
                  <a:spLocks noChangeArrowheads="1"/>
                </p:cNvSpPr>
                <p:nvPr/>
              </p:nvSpPr>
              <p:spPr bwMode="auto">
                <a:xfrm rot="20670174">
                  <a:off x="7449042" y="4627426"/>
                  <a:ext cx="290595" cy="535231"/>
                </a:xfrm>
                <a:prstGeom prst="rect">
                  <a:avLst/>
                </a:prstGeom>
                <a:solidFill>
                  <a:srgbClr val="00B0F0"/>
                </a:solidFill>
                <a:ln w="25400" cap="flat" cmpd="sng" algn="ctr">
                  <a:noFill/>
                  <a:prstDash val="solid"/>
                  <a:headEnd/>
                  <a:tailEnd/>
                </a:ln>
                <a:effec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400" b="1" i="0" u="none" strike="noStrike" kern="0" cap="none" spc="0" normalizeH="0" baseline="0" noProof="0" dirty="0">
                      <a:ln>
                        <a:noFill/>
                      </a:ln>
                      <a:solidFill>
                        <a:srgbClr val="000000"/>
                      </a:solidFill>
                      <a:effectLst/>
                      <a:uLnTx/>
                      <a:uFillTx/>
                      <a:cs typeface="+mn-ea"/>
                      <a:sym typeface="+mn-lt"/>
                    </a:rPr>
                    <a:t>洞泾港</a:t>
                  </a:r>
                </a:p>
              </p:txBody>
            </p:sp>
            <p:sp>
              <p:nvSpPr>
                <p:cNvPr id="123" name="Text Box 19">
                  <a:extLst>
                    <a:ext uri="{FF2B5EF4-FFF2-40B4-BE49-F238E27FC236}">
                      <a16:creationId xmlns:a16="http://schemas.microsoft.com/office/drawing/2014/main" id="{92469CF1-1DB0-448F-A21F-EF4B3489D4DB}"/>
                    </a:ext>
                  </a:extLst>
                </p:cNvPr>
                <p:cNvSpPr txBox="1">
                  <a:spLocks noChangeArrowheads="1"/>
                </p:cNvSpPr>
                <p:nvPr/>
              </p:nvSpPr>
              <p:spPr bwMode="auto">
                <a:xfrm rot="21330342">
                  <a:off x="5078378" y="4418817"/>
                  <a:ext cx="290595" cy="624436"/>
                </a:xfrm>
                <a:prstGeom prst="rect">
                  <a:avLst/>
                </a:prstGeom>
                <a:solidFill>
                  <a:srgbClr val="92D050"/>
                </a:solidFill>
                <a:ln w="25400" cap="flat" cmpd="sng" algn="ctr">
                  <a:noFill/>
                  <a:prstDash val="solid"/>
                  <a:headEnd/>
                  <a:tailEnd/>
                </a:ln>
                <a:effec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500" b="1" i="0" u="none" strike="noStrike" kern="0" cap="none" spc="0" normalizeH="0" baseline="0" noProof="0" dirty="0">
                      <a:ln>
                        <a:noFill/>
                      </a:ln>
                      <a:solidFill>
                        <a:srgbClr val="000000"/>
                      </a:solidFill>
                      <a:effectLst/>
                      <a:uLnTx/>
                      <a:uFillTx/>
                      <a:cs typeface="+mn-ea"/>
                      <a:sym typeface="+mn-lt"/>
                    </a:rPr>
                    <a:t>泗通路</a:t>
                  </a:r>
                </a:p>
              </p:txBody>
            </p:sp>
            <p:sp>
              <p:nvSpPr>
                <p:cNvPr id="124" name="任意多边形: 形状 123">
                  <a:extLst>
                    <a:ext uri="{FF2B5EF4-FFF2-40B4-BE49-F238E27FC236}">
                      <a16:creationId xmlns:a16="http://schemas.microsoft.com/office/drawing/2014/main" id="{738852F8-5357-42C8-842F-DE1B9EE8AF7D}"/>
                    </a:ext>
                  </a:extLst>
                </p:cNvPr>
                <p:cNvSpPr/>
                <p:nvPr/>
              </p:nvSpPr>
              <p:spPr>
                <a:xfrm>
                  <a:off x="3543300" y="4962525"/>
                  <a:ext cx="304800" cy="476250"/>
                </a:xfrm>
                <a:custGeom>
                  <a:avLst/>
                  <a:gdLst>
                    <a:gd name="connsiteX0" fmla="*/ 9525 w 304800"/>
                    <a:gd name="connsiteY0" fmla="*/ 47625 h 476250"/>
                    <a:gd name="connsiteX1" fmla="*/ 0 w 304800"/>
                    <a:gd name="connsiteY1" fmla="*/ 323850 h 476250"/>
                    <a:gd name="connsiteX2" fmla="*/ 104775 w 304800"/>
                    <a:gd name="connsiteY2" fmla="*/ 476250 h 476250"/>
                    <a:gd name="connsiteX3" fmla="*/ 295275 w 304800"/>
                    <a:gd name="connsiteY3" fmla="*/ 438150 h 476250"/>
                    <a:gd name="connsiteX4" fmla="*/ 304800 w 304800"/>
                    <a:gd name="connsiteY4" fmla="*/ 28575 h 476250"/>
                    <a:gd name="connsiteX5" fmla="*/ 38100 w 304800"/>
                    <a:gd name="connsiteY5" fmla="*/ 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476250">
                      <a:moveTo>
                        <a:pt x="9525" y="47625"/>
                      </a:moveTo>
                      <a:lnTo>
                        <a:pt x="0" y="323850"/>
                      </a:lnTo>
                      <a:lnTo>
                        <a:pt x="104775" y="476250"/>
                      </a:lnTo>
                      <a:lnTo>
                        <a:pt x="295275" y="438150"/>
                      </a:lnTo>
                      <a:lnTo>
                        <a:pt x="304800" y="28575"/>
                      </a:lnTo>
                      <a:lnTo>
                        <a:pt x="38100" y="0"/>
                      </a:lnTo>
                    </a:path>
                  </a:pathLst>
                </a:custGeom>
                <a:solidFill>
                  <a:srgbClr val="DB2613">
                    <a:alpha val="44000"/>
                  </a:srgbClr>
                </a:solidFill>
                <a:ln w="25400" cap="flat">
                  <a:noFill/>
                  <a:prstDash val="solid"/>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00" b="1" i="0" u="none" strike="noStrike" kern="0" cap="none" spc="0" normalizeH="0" baseline="0" noProof="0">
                    <a:ln>
                      <a:noFill/>
                    </a:ln>
                    <a:solidFill>
                      <a:srgbClr val="000000"/>
                    </a:solidFill>
                    <a:effectLst/>
                    <a:uLnTx/>
                    <a:uFillTx/>
                    <a:cs typeface="+mn-ea"/>
                    <a:sym typeface="+mn-lt"/>
                  </a:endParaRPr>
                </a:p>
              </p:txBody>
            </p:sp>
            <p:sp>
              <p:nvSpPr>
                <p:cNvPr id="125" name="Text Box 42">
                  <a:extLst>
                    <a:ext uri="{FF2B5EF4-FFF2-40B4-BE49-F238E27FC236}">
                      <a16:creationId xmlns:a16="http://schemas.microsoft.com/office/drawing/2014/main" id="{2B4B9351-A66B-47AF-8D18-33FFE2797712}"/>
                    </a:ext>
                  </a:extLst>
                </p:cNvPr>
                <p:cNvSpPr txBox="1">
                  <a:spLocks noChangeArrowheads="1"/>
                </p:cNvSpPr>
                <p:nvPr/>
              </p:nvSpPr>
              <p:spPr bwMode="auto">
                <a:xfrm>
                  <a:off x="3430737" y="4857706"/>
                  <a:ext cx="770734" cy="1248873"/>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600" b="1" i="0" u="none" strike="noStrike" kern="0" cap="none" spc="0" normalizeH="0" baseline="0" noProof="0" dirty="0">
                      <a:ln>
                        <a:noFill/>
                      </a:ln>
                      <a:solidFill>
                        <a:srgbClr val="000000"/>
                      </a:solidFill>
                      <a:effectLst/>
                      <a:uLnTx/>
                      <a:uFillTx/>
                      <a:cs typeface="+mn-ea"/>
                      <a:sym typeface="+mn-lt"/>
                    </a:rPr>
                    <a:t>上师大附属松江实验学校</a:t>
                  </a:r>
                  <a:endParaRPr kumimoji="0" lang="en-US" altLang="zh-CN" sz="600" b="1" i="0" u="none" strike="noStrike" kern="0" cap="none" spc="0" normalizeH="0" baseline="0" noProof="0" dirty="0">
                    <a:ln>
                      <a:noFill/>
                    </a:ln>
                    <a:solidFill>
                      <a:srgbClr val="000000"/>
                    </a:solidFill>
                    <a:effectLst/>
                    <a:uLnTx/>
                    <a:uFillTx/>
                    <a:cs typeface="+mn-ea"/>
                    <a:sym typeface="+mn-lt"/>
                  </a:endParaRPr>
                </a:p>
              </p:txBody>
            </p:sp>
            <p:pic>
              <p:nvPicPr>
                <p:cNvPr id="126" name="Picture 27" descr="f13">
                  <a:extLst>
                    <a:ext uri="{FF2B5EF4-FFF2-40B4-BE49-F238E27FC236}">
                      <a16:creationId xmlns:a16="http://schemas.microsoft.com/office/drawing/2014/main" id="{3CD072B0-35A6-415D-8302-8A75F587196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70819" y="3449718"/>
                  <a:ext cx="427395" cy="3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27" descr="f13">
                <a:extLst>
                  <a:ext uri="{FF2B5EF4-FFF2-40B4-BE49-F238E27FC236}">
                    <a16:creationId xmlns:a16="http://schemas.microsoft.com/office/drawing/2014/main" id="{74D5B384-312B-4BF4-9663-E404C98A6570}"/>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7606445" y="4236380"/>
                <a:ext cx="322368"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7" name="图片 126">
              <a:extLst>
                <a:ext uri="{FF2B5EF4-FFF2-40B4-BE49-F238E27FC236}">
                  <a16:creationId xmlns:a16="http://schemas.microsoft.com/office/drawing/2014/main" id="{374F89F4-CFA3-4C7A-963A-4E3800B06094}"/>
                </a:ext>
              </a:extLst>
            </p:cNvPr>
            <p:cNvPicPr>
              <a:picLocks noChangeAspect="1"/>
            </p:cNvPicPr>
            <p:nvPr/>
          </p:nvPicPr>
          <p:blipFill>
            <a:blip r:embed="rId5"/>
            <a:stretch>
              <a:fillRect/>
            </a:stretch>
          </p:blipFill>
          <p:spPr>
            <a:xfrm>
              <a:off x="4051583" y="3214617"/>
              <a:ext cx="4018264" cy="3045368"/>
            </a:xfrm>
            <a:prstGeom prst="rect">
              <a:avLst/>
            </a:prstGeom>
          </p:spPr>
        </p:pic>
        <p:grpSp>
          <p:nvGrpSpPr>
            <p:cNvPr id="128" name="组合 127">
              <a:extLst>
                <a:ext uri="{FF2B5EF4-FFF2-40B4-BE49-F238E27FC236}">
                  <a16:creationId xmlns:a16="http://schemas.microsoft.com/office/drawing/2014/main" id="{269FE14D-2C15-4CDD-91F9-4DCE27AA358E}"/>
                </a:ext>
              </a:extLst>
            </p:cNvPr>
            <p:cNvGrpSpPr/>
            <p:nvPr/>
          </p:nvGrpSpPr>
          <p:grpSpPr>
            <a:xfrm>
              <a:off x="0" y="3226121"/>
              <a:ext cx="4185092" cy="3022361"/>
              <a:chOff x="54870" y="2686505"/>
              <a:chExt cx="5563732" cy="4017977"/>
            </a:xfrm>
          </p:grpSpPr>
          <p:pic>
            <p:nvPicPr>
              <p:cNvPr id="129" name="图片 128">
                <a:extLst>
                  <a:ext uri="{FF2B5EF4-FFF2-40B4-BE49-F238E27FC236}">
                    <a16:creationId xmlns:a16="http://schemas.microsoft.com/office/drawing/2014/main" id="{FCF80CE1-2A2E-42D2-82D9-4DF479BB4BB1}"/>
                  </a:ext>
                </a:extLst>
              </p:cNvPr>
              <p:cNvPicPr>
                <a:picLocks noChangeAspect="1"/>
              </p:cNvPicPr>
              <p:nvPr/>
            </p:nvPicPr>
            <p:blipFill>
              <a:blip r:embed="rId6"/>
              <a:stretch>
                <a:fillRect/>
              </a:stretch>
            </p:blipFill>
            <p:spPr>
              <a:xfrm>
                <a:off x="54870" y="2686505"/>
                <a:ext cx="5563732" cy="4017977"/>
              </a:xfrm>
              <a:prstGeom prst="rect">
                <a:avLst/>
              </a:prstGeom>
            </p:spPr>
          </p:pic>
          <p:pic>
            <p:nvPicPr>
              <p:cNvPr id="130" name="Picture 27" descr="f13">
                <a:extLst>
                  <a:ext uri="{FF2B5EF4-FFF2-40B4-BE49-F238E27FC236}">
                    <a16:creationId xmlns:a16="http://schemas.microsoft.com/office/drawing/2014/main" id="{F4E8D496-3324-4853-9EAE-1887EAFD02C4}"/>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343484" y="5836674"/>
                <a:ext cx="322368"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73954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FCAFC-2CC0-4FF3-8946-D5323638B756}"/>
              </a:ext>
            </a:extLst>
          </p:cNvPr>
          <p:cNvSpPr>
            <a:spLocks noGrp="1"/>
          </p:cNvSpPr>
          <p:nvPr>
            <p:ph type="title"/>
          </p:nvPr>
        </p:nvSpPr>
        <p:spPr>
          <a:xfrm>
            <a:off x="442385" y="234951"/>
            <a:ext cx="9048749" cy="369900"/>
          </a:xfrm>
        </p:spPr>
        <p:txBody>
          <a:bodyPr/>
          <a:lstStyle/>
          <a:p>
            <a:r>
              <a:rPr lang="en-US" altLang="zh-CN" kern="1200" dirty="0">
                <a:solidFill>
                  <a:srgbClr val="000000"/>
                </a:solidFill>
                <a:latin typeface="+mn-lt"/>
                <a:ea typeface="+mn-ea"/>
                <a:cs typeface="+mn-ea"/>
                <a:sym typeface="+mn-lt"/>
              </a:rPr>
              <a:t>2.7 </a:t>
            </a:r>
            <a:r>
              <a:rPr lang="zh-CN" altLang="en-US" kern="1200" dirty="0">
                <a:solidFill>
                  <a:srgbClr val="000000"/>
                </a:solidFill>
                <a:latin typeface="+mn-lt"/>
                <a:ea typeface="+mn-ea"/>
                <a:cs typeface="+mn-ea"/>
                <a:sym typeface="+mn-lt"/>
              </a:rPr>
              <a:t>分流竞品：</a:t>
            </a:r>
            <a:r>
              <a:rPr lang="zh-CN" altLang="en-US" dirty="0">
                <a:solidFill>
                  <a:srgbClr val="000000"/>
                </a:solidFill>
                <a:latin typeface="+mn-lt"/>
                <a:ea typeface="+mn-ea"/>
                <a:cs typeface="+mn-ea"/>
                <a:sym typeface="+mn-lt"/>
              </a:rPr>
              <a:t>华发海上都荟 </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户型面积小、控总价</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94067F3B-1EC8-4A64-956F-487E5670B4B3}"/>
              </a:ext>
            </a:extLst>
          </p:cNvPr>
          <p:cNvSpPr>
            <a:spLocks noGrp="1"/>
          </p:cNvSpPr>
          <p:nvPr>
            <p:ph idx="1"/>
          </p:nvPr>
        </p:nvSpPr>
        <p:spPr>
          <a:xfrm>
            <a:off x="609601" y="730796"/>
            <a:ext cx="10972800" cy="1772793"/>
          </a:xfrm>
        </p:spPr>
        <p:txBody>
          <a:bodyPr/>
          <a:lstStyle/>
          <a:p>
            <a:pPr marL="0" indent="0">
              <a:buNone/>
            </a:pPr>
            <a:r>
              <a:rPr lang="en-US" altLang="zh-CN" dirty="0">
                <a:solidFill>
                  <a:srgbClr val="C00000"/>
                </a:solidFill>
                <a:latin typeface="+mn-lt"/>
                <a:ea typeface="+mn-ea"/>
                <a:cs typeface="+mn-ea"/>
                <a:sym typeface="+mn-lt"/>
              </a:rPr>
              <a:t>4</a:t>
            </a:r>
            <a:r>
              <a:rPr lang="zh-CN" altLang="en-US" dirty="0">
                <a:solidFill>
                  <a:srgbClr val="C00000"/>
                </a:solidFill>
                <a:latin typeface="+mn-lt"/>
                <a:ea typeface="+mn-ea"/>
                <a:cs typeface="+mn-ea"/>
                <a:sym typeface="+mn-lt"/>
              </a:rPr>
              <a:t>房功能、总价、附赠是叠加最关注的点，</a:t>
            </a:r>
            <a:r>
              <a:rPr lang="en-US" altLang="zh-CN" dirty="0">
                <a:solidFill>
                  <a:srgbClr val="C00000"/>
                </a:solidFill>
                <a:latin typeface="+mn-lt"/>
                <a:ea typeface="+mn-ea"/>
                <a:cs typeface="+mn-ea"/>
                <a:sym typeface="+mn-lt"/>
              </a:rPr>
              <a:t>630</a:t>
            </a:r>
            <a:r>
              <a:rPr lang="zh-CN" altLang="en-US" dirty="0">
                <a:solidFill>
                  <a:srgbClr val="C00000"/>
                </a:solidFill>
                <a:latin typeface="+mn-lt"/>
                <a:ea typeface="+mn-ea"/>
                <a:cs typeface="+mn-ea"/>
                <a:sym typeface="+mn-lt"/>
              </a:rPr>
              <a:t>万中叠销售最佳，兼顾</a:t>
            </a:r>
            <a:r>
              <a:rPr lang="en-US" altLang="zh-CN" dirty="0">
                <a:solidFill>
                  <a:srgbClr val="C00000"/>
                </a:solidFill>
                <a:latin typeface="+mn-lt"/>
                <a:ea typeface="+mn-ea"/>
                <a:cs typeface="+mn-ea"/>
                <a:sym typeface="+mn-lt"/>
              </a:rPr>
              <a:t>4</a:t>
            </a:r>
            <a:r>
              <a:rPr lang="zh-CN" altLang="en-US" dirty="0">
                <a:solidFill>
                  <a:srgbClr val="C00000"/>
                </a:solidFill>
                <a:latin typeface="+mn-lt"/>
                <a:ea typeface="+mn-ea"/>
                <a:cs typeface="+mn-ea"/>
                <a:sym typeface="+mn-lt"/>
              </a:rPr>
              <a:t>房功能和性价比。高层是</a:t>
            </a:r>
            <a:r>
              <a:rPr lang="en-US" altLang="zh-CN" dirty="0">
                <a:solidFill>
                  <a:srgbClr val="C00000"/>
                </a:solidFill>
                <a:latin typeface="+mn-lt"/>
                <a:ea typeface="+mn-ea"/>
                <a:cs typeface="+mn-ea"/>
                <a:sym typeface="+mn-lt"/>
              </a:rPr>
              <a:t>90-100</a:t>
            </a:r>
            <a:r>
              <a:rPr lang="zh-CN" altLang="en-US" dirty="0">
                <a:solidFill>
                  <a:srgbClr val="C00000"/>
                </a:solidFill>
                <a:latin typeface="+mn-lt"/>
                <a:ea typeface="+mn-ea"/>
                <a:cs typeface="+mn-ea"/>
                <a:sym typeface="+mn-lt"/>
              </a:rPr>
              <a:t>平的纯刚需产品。</a:t>
            </a:r>
          </a:p>
          <a:p>
            <a:r>
              <a:rPr lang="zh-CN" altLang="en-US" dirty="0">
                <a:latin typeface="+mn-lt"/>
                <a:ea typeface="+mn-ea"/>
                <a:cs typeface="+mn-ea"/>
                <a:sym typeface="+mn-lt"/>
              </a:rPr>
              <a:t>去化最快的是中叠</a:t>
            </a:r>
            <a:r>
              <a:rPr lang="en-US" altLang="zh-CN" dirty="0">
                <a:latin typeface="+mn-lt"/>
                <a:ea typeface="+mn-ea"/>
                <a:cs typeface="+mn-ea"/>
                <a:sym typeface="+mn-lt"/>
              </a:rPr>
              <a:t>116</a:t>
            </a:r>
            <a:r>
              <a:rPr lang="zh-CN" altLang="en-US" dirty="0">
                <a:latin typeface="+mn-lt"/>
                <a:ea typeface="+mn-ea"/>
                <a:cs typeface="+mn-ea"/>
                <a:sym typeface="+mn-lt"/>
              </a:rPr>
              <a:t>平，</a:t>
            </a:r>
            <a:r>
              <a:rPr lang="en-US" altLang="zh-CN" dirty="0">
                <a:latin typeface="+mn-lt"/>
                <a:ea typeface="+mn-ea"/>
                <a:cs typeface="+mn-ea"/>
                <a:sym typeface="+mn-lt"/>
              </a:rPr>
              <a:t>4</a:t>
            </a:r>
            <a:r>
              <a:rPr lang="zh-CN" altLang="en-US" dirty="0">
                <a:latin typeface="+mn-lt"/>
                <a:ea typeface="+mn-ea"/>
                <a:cs typeface="+mn-ea"/>
                <a:sym typeface="+mn-lt"/>
              </a:rPr>
              <a:t>房</a:t>
            </a:r>
            <a:r>
              <a:rPr lang="en-US" altLang="zh-CN" dirty="0">
                <a:latin typeface="+mn-lt"/>
                <a:ea typeface="+mn-ea"/>
                <a:cs typeface="+mn-ea"/>
                <a:sym typeface="+mn-lt"/>
              </a:rPr>
              <a:t>3</a:t>
            </a:r>
            <a:r>
              <a:rPr lang="zh-CN" altLang="en-US" dirty="0">
                <a:latin typeface="+mn-lt"/>
                <a:ea typeface="+mn-ea"/>
                <a:cs typeface="+mn-ea"/>
                <a:sym typeface="+mn-lt"/>
              </a:rPr>
              <a:t>卫功能，赠送南北露台和独立电梯厅，单价</a:t>
            </a:r>
            <a:r>
              <a:rPr lang="en-US" altLang="zh-CN" dirty="0">
                <a:latin typeface="+mn-lt"/>
                <a:ea typeface="+mn-ea"/>
                <a:cs typeface="+mn-ea"/>
                <a:sym typeface="+mn-lt"/>
              </a:rPr>
              <a:t>5.4</a:t>
            </a:r>
            <a:r>
              <a:rPr lang="zh-CN" altLang="en-US" dirty="0">
                <a:latin typeface="+mn-lt"/>
                <a:ea typeface="+mn-ea"/>
                <a:cs typeface="+mn-ea"/>
                <a:sym typeface="+mn-lt"/>
              </a:rPr>
              <a:t>万总价</a:t>
            </a:r>
            <a:r>
              <a:rPr lang="en-US" altLang="zh-CN" dirty="0">
                <a:latin typeface="+mn-lt"/>
                <a:ea typeface="+mn-ea"/>
                <a:cs typeface="+mn-ea"/>
                <a:sym typeface="+mn-lt"/>
              </a:rPr>
              <a:t>630</a:t>
            </a:r>
            <a:r>
              <a:rPr lang="zh-CN" altLang="en-US" dirty="0">
                <a:latin typeface="+mn-lt"/>
                <a:ea typeface="+mn-ea"/>
                <a:cs typeface="+mn-ea"/>
                <a:sym typeface="+mn-lt"/>
              </a:rPr>
              <a:t>万，满足</a:t>
            </a:r>
            <a:r>
              <a:rPr lang="en-US" altLang="zh-CN" dirty="0">
                <a:latin typeface="+mn-lt"/>
                <a:ea typeface="+mn-ea"/>
                <a:cs typeface="+mn-ea"/>
                <a:sym typeface="+mn-lt"/>
              </a:rPr>
              <a:t>4</a:t>
            </a:r>
            <a:r>
              <a:rPr lang="zh-CN" altLang="en-US" dirty="0">
                <a:latin typeface="+mn-lt"/>
                <a:ea typeface="+mn-ea"/>
                <a:cs typeface="+mn-ea"/>
                <a:sym typeface="+mn-lt"/>
              </a:rPr>
              <a:t>房功能且性价比极高，已供去化率</a:t>
            </a:r>
            <a:r>
              <a:rPr lang="en-US" altLang="zh-CN" dirty="0">
                <a:latin typeface="+mn-lt"/>
                <a:ea typeface="+mn-ea"/>
                <a:cs typeface="+mn-ea"/>
                <a:sym typeface="+mn-lt"/>
              </a:rPr>
              <a:t>75%</a:t>
            </a:r>
            <a:r>
              <a:rPr lang="zh-CN" altLang="en-US" dirty="0">
                <a:latin typeface="+mn-lt"/>
                <a:ea typeface="+mn-ea"/>
                <a:cs typeface="+mn-ea"/>
                <a:sym typeface="+mn-lt"/>
              </a:rPr>
              <a:t>。</a:t>
            </a:r>
          </a:p>
          <a:p>
            <a:r>
              <a:rPr lang="zh-CN" altLang="en-US" dirty="0">
                <a:latin typeface="+mn-lt"/>
                <a:ea typeface="+mn-ea"/>
                <a:cs typeface="+mn-ea"/>
                <a:sym typeface="+mn-lt"/>
              </a:rPr>
              <a:t>其次是下叠</a:t>
            </a:r>
            <a:r>
              <a:rPr lang="en-US" altLang="zh-CN" dirty="0">
                <a:latin typeface="+mn-lt"/>
                <a:ea typeface="+mn-ea"/>
                <a:cs typeface="+mn-ea"/>
                <a:sym typeface="+mn-lt"/>
              </a:rPr>
              <a:t>122</a:t>
            </a:r>
            <a:r>
              <a:rPr lang="zh-CN" altLang="en-US" dirty="0">
                <a:latin typeface="+mn-lt"/>
                <a:ea typeface="+mn-ea"/>
                <a:cs typeface="+mn-ea"/>
                <a:sym typeface="+mn-lt"/>
              </a:rPr>
              <a:t>平，</a:t>
            </a:r>
            <a:r>
              <a:rPr lang="en-US" altLang="zh-CN" dirty="0">
                <a:latin typeface="+mn-lt"/>
                <a:ea typeface="+mn-ea"/>
                <a:cs typeface="+mn-ea"/>
                <a:sym typeface="+mn-lt"/>
              </a:rPr>
              <a:t>4</a:t>
            </a:r>
            <a:r>
              <a:rPr lang="zh-CN" altLang="en-US" dirty="0">
                <a:latin typeface="+mn-lt"/>
                <a:ea typeface="+mn-ea"/>
                <a:cs typeface="+mn-ea"/>
                <a:sym typeface="+mn-lt"/>
              </a:rPr>
              <a:t>房</a:t>
            </a:r>
            <a:r>
              <a:rPr lang="en-US" altLang="zh-CN" dirty="0">
                <a:latin typeface="+mn-lt"/>
                <a:ea typeface="+mn-ea"/>
                <a:cs typeface="+mn-ea"/>
                <a:sym typeface="+mn-lt"/>
              </a:rPr>
              <a:t>3</a:t>
            </a:r>
            <a:r>
              <a:rPr lang="zh-CN" altLang="en-US" dirty="0">
                <a:latin typeface="+mn-lt"/>
                <a:ea typeface="+mn-ea"/>
                <a:cs typeface="+mn-ea"/>
                <a:sym typeface="+mn-lt"/>
              </a:rPr>
              <a:t>卫功能，赠送地下室花园，单价</a:t>
            </a:r>
            <a:r>
              <a:rPr lang="en-US" altLang="zh-CN" dirty="0">
                <a:latin typeface="+mn-lt"/>
                <a:ea typeface="+mn-ea"/>
                <a:cs typeface="+mn-ea"/>
                <a:sym typeface="+mn-lt"/>
              </a:rPr>
              <a:t>6.3</a:t>
            </a:r>
            <a:r>
              <a:rPr lang="zh-CN" altLang="en-US" dirty="0">
                <a:latin typeface="+mn-lt"/>
                <a:ea typeface="+mn-ea"/>
                <a:cs typeface="+mn-ea"/>
                <a:sym typeface="+mn-lt"/>
              </a:rPr>
              <a:t>万总价</a:t>
            </a:r>
            <a:r>
              <a:rPr lang="en-US" altLang="zh-CN" dirty="0">
                <a:latin typeface="+mn-lt"/>
                <a:ea typeface="+mn-ea"/>
                <a:cs typeface="+mn-ea"/>
                <a:sym typeface="+mn-lt"/>
              </a:rPr>
              <a:t>770</a:t>
            </a:r>
            <a:r>
              <a:rPr lang="zh-CN" altLang="en-US" dirty="0">
                <a:latin typeface="+mn-lt"/>
                <a:ea typeface="+mn-ea"/>
                <a:cs typeface="+mn-ea"/>
                <a:sym typeface="+mn-lt"/>
              </a:rPr>
              <a:t>万，已供去化率</a:t>
            </a:r>
            <a:r>
              <a:rPr lang="en-US" altLang="zh-CN" dirty="0">
                <a:latin typeface="+mn-lt"/>
                <a:ea typeface="+mn-ea"/>
                <a:cs typeface="+mn-ea"/>
                <a:sym typeface="+mn-lt"/>
              </a:rPr>
              <a:t>60%</a:t>
            </a:r>
            <a:r>
              <a:rPr lang="zh-CN" altLang="en-US" dirty="0">
                <a:latin typeface="+mn-lt"/>
                <a:ea typeface="+mn-ea"/>
                <a:cs typeface="+mn-ea"/>
                <a:sym typeface="+mn-lt"/>
              </a:rPr>
              <a:t>。</a:t>
            </a:r>
          </a:p>
          <a:p>
            <a:r>
              <a:rPr lang="zh-CN" altLang="en-US" dirty="0">
                <a:latin typeface="+mn-lt"/>
                <a:ea typeface="+mn-ea"/>
                <a:cs typeface="+mn-ea"/>
                <a:sym typeface="+mn-lt"/>
              </a:rPr>
              <a:t>再次为上叠</a:t>
            </a:r>
            <a:r>
              <a:rPr lang="en-US" altLang="zh-CN" dirty="0">
                <a:latin typeface="+mn-lt"/>
                <a:ea typeface="+mn-ea"/>
                <a:cs typeface="+mn-ea"/>
                <a:sym typeface="+mn-lt"/>
              </a:rPr>
              <a:t>90</a:t>
            </a:r>
            <a:r>
              <a:rPr lang="zh-CN" altLang="en-US" dirty="0">
                <a:latin typeface="+mn-lt"/>
                <a:ea typeface="+mn-ea"/>
                <a:cs typeface="+mn-ea"/>
                <a:sym typeface="+mn-lt"/>
              </a:rPr>
              <a:t>平，仅</a:t>
            </a:r>
            <a:r>
              <a:rPr lang="en-US" altLang="zh-CN" dirty="0">
                <a:latin typeface="+mn-lt"/>
                <a:ea typeface="+mn-ea"/>
                <a:cs typeface="+mn-ea"/>
                <a:sym typeface="+mn-lt"/>
              </a:rPr>
              <a:t>3</a:t>
            </a:r>
            <a:r>
              <a:rPr lang="zh-CN" altLang="en-US" dirty="0">
                <a:latin typeface="+mn-lt"/>
                <a:ea typeface="+mn-ea"/>
                <a:cs typeface="+mn-ea"/>
                <a:sym typeface="+mn-lt"/>
              </a:rPr>
              <a:t>房</a:t>
            </a:r>
            <a:r>
              <a:rPr lang="en-US" altLang="zh-CN" dirty="0">
                <a:latin typeface="+mn-lt"/>
                <a:ea typeface="+mn-ea"/>
                <a:cs typeface="+mn-ea"/>
                <a:sym typeface="+mn-lt"/>
              </a:rPr>
              <a:t>2</a:t>
            </a:r>
            <a:r>
              <a:rPr lang="zh-CN" altLang="en-US" dirty="0">
                <a:latin typeface="+mn-lt"/>
                <a:ea typeface="+mn-ea"/>
                <a:cs typeface="+mn-ea"/>
                <a:sym typeface="+mn-lt"/>
              </a:rPr>
              <a:t>卫功能，赠送南北露台、但无阁楼，单价</a:t>
            </a:r>
            <a:r>
              <a:rPr lang="en-US" altLang="zh-CN" dirty="0">
                <a:latin typeface="+mn-lt"/>
                <a:ea typeface="+mn-ea"/>
                <a:cs typeface="+mn-ea"/>
                <a:sym typeface="+mn-lt"/>
              </a:rPr>
              <a:t>6</a:t>
            </a:r>
            <a:r>
              <a:rPr lang="zh-CN" altLang="en-US" dirty="0">
                <a:latin typeface="+mn-lt"/>
                <a:ea typeface="+mn-ea"/>
                <a:cs typeface="+mn-ea"/>
                <a:sym typeface="+mn-lt"/>
              </a:rPr>
              <a:t>万总价</a:t>
            </a:r>
            <a:r>
              <a:rPr lang="en-US" altLang="zh-CN" dirty="0">
                <a:latin typeface="+mn-lt"/>
                <a:ea typeface="+mn-ea"/>
                <a:cs typeface="+mn-ea"/>
                <a:sym typeface="+mn-lt"/>
              </a:rPr>
              <a:t>530</a:t>
            </a:r>
            <a:r>
              <a:rPr lang="zh-CN" altLang="en-US" dirty="0">
                <a:latin typeface="+mn-lt"/>
                <a:ea typeface="+mn-ea"/>
                <a:cs typeface="+mn-ea"/>
                <a:sym typeface="+mn-lt"/>
              </a:rPr>
              <a:t>万，但同样三房功能的高层仅需</a:t>
            </a:r>
            <a:r>
              <a:rPr lang="en-US" altLang="zh-CN" dirty="0">
                <a:latin typeface="+mn-lt"/>
                <a:ea typeface="+mn-ea"/>
                <a:cs typeface="+mn-ea"/>
                <a:sym typeface="+mn-lt"/>
              </a:rPr>
              <a:t>460</a:t>
            </a:r>
            <a:r>
              <a:rPr lang="zh-CN" altLang="en-US" dirty="0">
                <a:latin typeface="+mn-lt"/>
                <a:ea typeface="+mn-ea"/>
                <a:cs typeface="+mn-ea"/>
                <a:sym typeface="+mn-lt"/>
              </a:rPr>
              <a:t>万，已供去化率</a:t>
            </a:r>
            <a:r>
              <a:rPr lang="en-US" altLang="zh-CN" dirty="0">
                <a:latin typeface="+mn-lt"/>
                <a:ea typeface="+mn-ea"/>
                <a:cs typeface="+mn-ea"/>
                <a:sym typeface="+mn-lt"/>
              </a:rPr>
              <a:t>41%</a:t>
            </a:r>
            <a:r>
              <a:rPr lang="zh-CN" altLang="en-US" dirty="0">
                <a:latin typeface="+mn-lt"/>
                <a:ea typeface="+mn-ea"/>
                <a:cs typeface="+mn-ea"/>
                <a:sym typeface="+mn-lt"/>
              </a:rPr>
              <a:t>。</a:t>
            </a:r>
          </a:p>
          <a:p>
            <a:r>
              <a:rPr lang="en-US" altLang="zh-CN" dirty="0">
                <a:latin typeface="+mn-lt"/>
                <a:ea typeface="+mn-ea"/>
                <a:cs typeface="+mn-ea"/>
                <a:sym typeface="+mn-lt"/>
              </a:rPr>
              <a:t>4F</a:t>
            </a:r>
            <a:r>
              <a:rPr lang="zh-CN" altLang="en-US" dirty="0">
                <a:latin typeface="+mn-lt"/>
                <a:ea typeface="+mn-ea"/>
                <a:cs typeface="+mn-ea"/>
                <a:sym typeface="+mn-lt"/>
              </a:rPr>
              <a:t>叠加</a:t>
            </a:r>
            <a:r>
              <a:rPr lang="en-US" altLang="zh-CN" dirty="0">
                <a:latin typeface="+mn-lt"/>
                <a:ea typeface="+mn-ea"/>
                <a:cs typeface="+mn-ea"/>
                <a:sym typeface="+mn-lt"/>
              </a:rPr>
              <a:t>126-132</a:t>
            </a:r>
            <a:r>
              <a:rPr lang="zh-CN" altLang="en-US" dirty="0">
                <a:latin typeface="+mn-lt"/>
                <a:ea typeface="+mn-ea"/>
                <a:cs typeface="+mn-ea"/>
                <a:sym typeface="+mn-lt"/>
              </a:rPr>
              <a:t>平去化最慢，总价</a:t>
            </a:r>
            <a:r>
              <a:rPr lang="en-US" altLang="zh-CN" dirty="0">
                <a:latin typeface="+mn-lt"/>
                <a:ea typeface="+mn-ea"/>
                <a:cs typeface="+mn-ea"/>
                <a:sym typeface="+mn-lt"/>
              </a:rPr>
              <a:t>750-900</a:t>
            </a:r>
            <a:r>
              <a:rPr lang="zh-CN" altLang="en-US" dirty="0">
                <a:latin typeface="+mn-lt"/>
                <a:ea typeface="+mn-ea"/>
                <a:cs typeface="+mn-ea"/>
                <a:sym typeface="+mn-lt"/>
              </a:rPr>
              <a:t>万过高，已供去化率仅</a:t>
            </a:r>
            <a:r>
              <a:rPr lang="en-US" altLang="zh-CN" dirty="0">
                <a:latin typeface="+mn-lt"/>
                <a:ea typeface="+mn-ea"/>
                <a:cs typeface="+mn-ea"/>
                <a:sym typeface="+mn-lt"/>
              </a:rPr>
              <a:t>33%</a:t>
            </a:r>
            <a:r>
              <a:rPr lang="zh-CN" altLang="en-US" dirty="0">
                <a:latin typeface="+mn-lt"/>
                <a:ea typeface="+mn-ea"/>
                <a:cs typeface="+mn-ea"/>
                <a:sym typeface="+mn-lt"/>
              </a:rPr>
              <a:t>。</a:t>
            </a:r>
          </a:p>
        </p:txBody>
      </p:sp>
      <p:pic>
        <p:nvPicPr>
          <p:cNvPr id="4" name="图片 3">
            <a:extLst>
              <a:ext uri="{FF2B5EF4-FFF2-40B4-BE49-F238E27FC236}">
                <a16:creationId xmlns:a16="http://schemas.microsoft.com/office/drawing/2014/main" id="{77CA4FDD-D628-4266-B7EA-443DA6DAFD2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46" t="38003" r="16785" b="15359"/>
          <a:stretch/>
        </p:blipFill>
        <p:spPr>
          <a:xfrm>
            <a:off x="646318" y="2533115"/>
            <a:ext cx="2113698" cy="2122896"/>
          </a:xfrm>
          <a:prstGeom prst="rect">
            <a:avLst/>
          </a:prstGeom>
        </p:spPr>
      </p:pic>
      <p:pic>
        <p:nvPicPr>
          <p:cNvPr id="5" name="图片 4">
            <a:extLst>
              <a:ext uri="{FF2B5EF4-FFF2-40B4-BE49-F238E27FC236}">
                <a16:creationId xmlns:a16="http://schemas.microsoft.com/office/drawing/2014/main" id="{B168B0D1-4166-471D-AFDC-8B757CA78A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966" y="4656012"/>
            <a:ext cx="2113698" cy="2065954"/>
          </a:xfrm>
          <a:prstGeom prst="rect">
            <a:avLst/>
          </a:prstGeom>
        </p:spPr>
      </p:pic>
      <p:pic>
        <p:nvPicPr>
          <p:cNvPr id="6" name="图片 5">
            <a:extLst>
              <a:ext uri="{FF2B5EF4-FFF2-40B4-BE49-F238E27FC236}">
                <a16:creationId xmlns:a16="http://schemas.microsoft.com/office/drawing/2014/main" id="{F521D746-9A0D-40DF-A374-3A9346DD4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2262" y="2558939"/>
            <a:ext cx="2622022" cy="2383482"/>
          </a:xfrm>
          <a:prstGeom prst="rect">
            <a:avLst/>
          </a:prstGeom>
        </p:spPr>
      </p:pic>
      <p:pic>
        <p:nvPicPr>
          <p:cNvPr id="7" name="图片 6">
            <a:extLst>
              <a:ext uri="{FF2B5EF4-FFF2-40B4-BE49-F238E27FC236}">
                <a16:creationId xmlns:a16="http://schemas.microsoft.com/office/drawing/2014/main" id="{5D463797-8DA1-4374-A6D4-629A7C8226A8}"/>
              </a:ext>
            </a:extLst>
          </p:cNvPr>
          <p:cNvPicPr>
            <a:picLocks noChangeAspect="1"/>
          </p:cNvPicPr>
          <p:nvPr/>
        </p:nvPicPr>
        <p:blipFill rotWithShape="1">
          <a:blip r:embed="rId5">
            <a:extLst>
              <a:ext uri="{28A0092B-C50C-407E-A947-70E740481C1C}">
                <a14:useLocalDpi xmlns:a14="http://schemas.microsoft.com/office/drawing/2010/main" val="0"/>
              </a:ext>
            </a:extLst>
          </a:blip>
          <a:srcRect b="16403"/>
          <a:stretch/>
        </p:blipFill>
        <p:spPr>
          <a:xfrm>
            <a:off x="8595116" y="2534843"/>
            <a:ext cx="2867019" cy="2407578"/>
          </a:xfrm>
          <a:prstGeom prst="rect">
            <a:avLst/>
          </a:prstGeom>
        </p:spPr>
      </p:pic>
      <p:pic>
        <p:nvPicPr>
          <p:cNvPr id="8" name="图片 7">
            <a:extLst>
              <a:ext uri="{FF2B5EF4-FFF2-40B4-BE49-F238E27FC236}">
                <a16:creationId xmlns:a16="http://schemas.microsoft.com/office/drawing/2014/main" id="{F6CE06CE-B2CA-461E-B9B0-97342A793E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8753" y="2534843"/>
            <a:ext cx="2612677" cy="2367049"/>
          </a:xfrm>
          <a:prstGeom prst="rect">
            <a:avLst/>
          </a:prstGeom>
        </p:spPr>
      </p:pic>
      <p:sp>
        <p:nvSpPr>
          <p:cNvPr id="9" name="文本框 8">
            <a:extLst>
              <a:ext uri="{FF2B5EF4-FFF2-40B4-BE49-F238E27FC236}">
                <a16:creationId xmlns:a16="http://schemas.microsoft.com/office/drawing/2014/main" id="{0BF7583E-A94D-41BA-AF12-C73E9F7ECB98}"/>
              </a:ext>
            </a:extLst>
          </p:cNvPr>
          <p:cNvSpPr txBox="1"/>
          <p:nvPr/>
        </p:nvSpPr>
        <p:spPr>
          <a:xfrm>
            <a:off x="8890453" y="2534843"/>
            <a:ext cx="2071062" cy="2749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0000"/>
                </a:solidFill>
                <a:effectLst/>
                <a:uLnTx/>
                <a:uFillTx/>
                <a:cs typeface="+mn-ea"/>
                <a:sym typeface="+mn-lt"/>
              </a:rPr>
              <a:t>下叠地下室、花园</a:t>
            </a:r>
          </a:p>
        </p:txBody>
      </p:sp>
      <p:sp>
        <p:nvSpPr>
          <p:cNvPr id="10" name="文本框 9">
            <a:extLst>
              <a:ext uri="{FF2B5EF4-FFF2-40B4-BE49-F238E27FC236}">
                <a16:creationId xmlns:a16="http://schemas.microsoft.com/office/drawing/2014/main" id="{FDEFD0C2-794B-4E71-A0EB-12F4B8C196D6}"/>
              </a:ext>
            </a:extLst>
          </p:cNvPr>
          <p:cNvSpPr txBox="1"/>
          <p:nvPr/>
        </p:nvSpPr>
        <p:spPr>
          <a:xfrm>
            <a:off x="3321067" y="2558939"/>
            <a:ext cx="24503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0000"/>
                </a:solidFill>
                <a:effectLst/>
                <a:uLnTx/>
                <a:uFillTx/>
                <a:cs typeface="+mn-ea"/>
                <a:sym typeface="+mn-lt"/>
              </a:rPr>
              <a:t>上叠南北露台</a:t>
            </a:r>
          </a:p>
        </p:txBody>
      </p:sp>
      <p:sp>
        <p:nvSpPr>
          <p:cNvPr id="11" name="文本框 10">
            <a:extLst>
              <a:ext uri="{FF2B5EF4-FFF2-40B4-BE49-F238E27FC236}">
                <a16:creationId xmlns:a16="http://schemas.microsoft.com/office/drawing/2014/main" id="{02D4909D-F44E-46F3-8C9A-ADCD42FE12C9}"/>
              </a:ext>
            </a:extLst>
          </p:cNvPr>
          <p:cNvSpPr txBox="1"/>
          <p:nvPr/>
        </p:nvSpPr>
        <p:spPr>
          <a:xfrm>
            <a:off x="6308789" y="2558939"/>
            <a:ext cx="182904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0000"/>
                </a:solidFill>
                <a:effectLst/>
                <a:uLnTx/>
                <a:uFillTx/>
                <a:cs typeface="+mn-ea"/>
                <a:sym typeface="+mn-lt"/>
              </a:rPr>
              <a:t>中叠南北露台</a:t>
            </a:r>
          </a:p>
        </p:txBody>
      </p:sp>
      <p:grpSp>
        <p:nvGrpSpPr>
          <p:cNvPr id="12" name="组合 11">
            <a:extLst>
              <a:ext uri="{FF2B5EF4-FFF2-40B4-BE49-F238E27FC236}">
                <a16:creationId xmlns:a16="http://schemas.microsoft.com/office/drawing/2014/main" id="{7E10432C-B295-4104-9261-0CA5B62FDB7B}"/>
              </a:ext>
            </a:extLst>
          </p:cNvPr>
          <p:cNvGrpSpPr/>
          <p:nvPr/>
        </p:nvGrpSpPr>
        <p:grpSpPr>
          <a:xfrm>
            <a:off x="3060747" y="5117742"/>
            <a:ext cx="8312612" cy="1480101"/>
            <a:chOff x="3288420" y="4653053"/>
            <a:chExt cx="9745989" cy="1735321"/>
          </a:xfrm>
        </p:grpSpPr>
        <p:pic>
          <p:nvPicPr>
            <p:cNvPr id="13" name="图片 12">
              <a:extLst>
                <a:ext uri="{FF2B5EF4-FFF2-40B4-BE49-F238E27FC236}">
                  <a16:creationId xmlns:a16="http://schemas.microsoft.com/office/drawing/2014/main" id="{53E3FA48-92D8-49F1-943A-ED81250F3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48068" y="4653053"/>
              <a:ext cx="3286341" cy="1643171"/>
            </a:xfrm>
            <a:prstGeom prst="rect">
              <a:avLst/>
            </a:prstGeom>
          </p:spPr>
        </p:pic>
        <p:pic>
          <p:nvPicPr>
            <p:cNvPr id="14" name="图片 13">
              <a:extLst>
                <a:ext uri="{FF2B5EF4-FFF2-40B4-BE49-F238E27FC236}">
                  <a16:creationId xmlns:a16="http://schemas.microsoft.com/office/drawing/2014/main" id="{5DEB08FD-2C10-4270-BF3E-863B5D4B559C}"/>
                </a:ext>
              </a:extLst>
            </p:cNvPr>
            <p:cNvPicPr>
              <a:picLocks/>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712811" y="4677149"/>
              <a:ext cx="2980602" cy="1643171"/>
            </a:xfrm>
            <a:prstGeom prst="rect">
              <a:avLst/>
            </a:prstGeom>
          </p:spPr>
        </p:pic>
        <p:pic>
          <p:nvPicPr>
            <p:cNvPr id="15" name="图片 14">
              <a:extLst>
                <a:ext uri="{FF2B5EF4-FFF2-40B4-BE49-F238E27FC236}">
                  <a16:creationId xmlns:a16="http://schemas.microsoft.com/office/drawing/2014/main" id="{55D94CBE-EF65-4748-B513-D418E882399D}"/>
                </a:ext>
              </a:extLst>
            </p:cNvPr>
            <p:cNvPicPr>
              <a:picLocks noChangeAspect="1"/>
            </p:cNvPicPr>
            <p:nvPr/>
          </p:nvPicPr>
          <p:blipFill>
            <a:blip r:embed="rId10"/>
            <a:stretch>
              <a:fillRect/>
            </a:stretch>
          </p:blipFill>
          <p:spPr>
            <a:xfrm>
              <a:off x="3288420" y="4677149"/>
              <a:ext cx="3348050" cy="1711225"/>
            </a:xfrm>
            <a:prstGeom prst="rect">
              <a:avLst/>
            </a:prstGeom>
          </p:spPr>
        </p:pic>
      </p:grpSp>
    </p:spTree>
    <p:extLst>
      <p:ext uri="{BB962C8B-B14F-4D97-AF65-F5344CB8AC3E}">
        <p14:creationId xmlns:p14="http://schemas.microsoft.com/office/powerpoint/2010/main" val="1497628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D7F0-9C55-43F0-B009-C642B6D0D983}"/>
              </a:ext>
            </a:extLst>
          </p:cNvPr>
          <p:cNvSpPr>
            <a:spLocks noGrp="1"/>
          </p:cNvSpPr>
          <p:nvPr>
            <p:ph type="title"/>
          </p:nvPr>
        </p:nvSpPr>
        <p:spPr>
          <a:xfrm>
            <a:off x="442385" y="234951"/>
            <a:ext cx="9048749" cy="369900"/>
          </a:xfrm>
        </p:spPr>
        <p:txBody>
          <a:bodyPr/>
          <a:lstStyle/>
          <a:p>
            <a:r>
              <a:rPr lang="en-US" altLang="zh-CN" kern="1200" dirty="0">
                <a:solidFill>
                  <a:srgbClr val="000000"/>
                </a:solidFill>
                <a:latin typeface="+mn-lt"/>
                <a:ea typeface="+mn-ea"/>
                <a:cs typeface="+mn-ea"/>
                <a:sym typeface="+mn-lt"/>
              </a:rPr>
              <a:t>2.7 </a:t>
            </a:r>
            <a:r>
              <a:rPr lang="zh-CN" altLang="en-US" kern="1200" dirty="0">
                <a:solidFill>
                  <a:srgbClr val="000000"/>
                </a:solidFill>
                <a:latin typeface="+mn-lt"/>
                <a:ea typeface="+mn-ea"/>
                <a:cs typeface="+mn-ea"/>
                <a:sym typeface="+mn-lt"/>
              </a:rPr>
              <a:t>分流竞品：</a:t>
            </a:r>
            <a:r>
              <a:rPr lang="zh-CN" altLang="en-US" dirty="0">
                <a:solidFill>
                  <a:srgbClr val="000000"/>
                </a:solidFill>
                <a:latin typeface="+mn-lt"/>
                <a:ea typeface="+mn-ea"/>
                <a:cs typeface="+mn-ea"/>
                <a:sym typeface="+mn-lt"/>
              </a:rPr>
              <a:t>华发海上都荟 </a:t>
            </a:r>
            <a:r>
              <a:rPr lang="en-US" altLang="zh-CN" dirty="0">
                <a:solidFill>
                  <a:srgbClr val="000000"/>
                </a:solidFill>
                <a:latin typeface="+mn-lt"/>
                <a:ea typeface="+mn-ea"/>
                <a:cs typeface="+mn-ea"/>
                <a:sym typeface="+mn-lt"/>
              </a:rPr>
              <a:t>—</a:t>
            </a:r>
            <a:r>
              <a:rPr lang="zh-CN" altLang="en-US" dirty="0">
                <a:solidFill>
                  <a:srgbClr val="000000"/>
                </a:solidFill>
                <a:latin typeface="+mn-lt"/>
                <a:ea typeface="+mn-ea"/>
                <a:cs typeface="+mn-ea"/>
                <a:sym typeface="+mn-lt"/>
              </a:rPr>
              <a:t>成交客户结构</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CA89479C-1058-4660-9E2C-1491580EA683}"/>
              </a:ext>
            </a:extLst>
          </p:cNvPr>
          <p:cNvSpPr>
            <a:spLocks noGrp="1"/>
          </p:cNvSpPr>
          <p:nvPr>
            <p:ph idx="1"/>
          </p:nvPr>
        </p:nvSpPr>
        <p:spPr>
          <a:xfrm>
            <a:off x="609601" y="730796"/>
            <a:ext cx="10972800" cy="1083374"/>
          </a:xfrm>
        </p:spPr>
        <p:txBody>
          <a:bodyPr wrap="square">
            <a:spAutoFit/>
          </a:bodyPr>
          <a:lstStyle/>
          <a:p>
            <a:pPr marL="0" indent="0">
              <a:buNone/>
            </a:pPr>
            <a:r>
              <a:rPr lang="zh-CN" altLang="en-US" dirty="0">
                <a:solidFill>
                  <a:srgbClr val="C00000"/>
                </a:solidFill>
                <a:latin typeface="+mn-lt"/>
                <a:ea typeface="+mn-ea"/>
                <a:cs typeface="+mn-ea"/>
                <a:sym typeface="+mn-lt"/>
              </a:rPr>
              <a:t>主力客户来自松江地缘</a:t>
            </a:r>
            <a:r>
              <a:rPr lang="en-US" altLang="zh-CN" dirty="0">
                <a:solidFill>
                  <a:srgbClr val="C00000"/>
                </a:solidFill>
                <a:latin typeface="+mn-lt"/>
                <a:ea typeface="+mn-ea"/>
                <a:cs typeface="+mn-ea"/>
                <a:sym typeface="+mn-lt"/>
              </a:rPr>
              <a:t>6</a:t>
            </a:r>
            <a:r>
              <a:rPr lang="zh-CN" altLang="en-US" dirty="0">
                <a:solidFill>
                  <a:srgbClr val="C00000"/>
                </a:solidFill>
                <a:latin typeface="+mn-lt"/>
                <a:ea typeface="+mn-ea"/>
                <a:cs typeface="+mn-ea"/>
                <a:sym typeface="+mn-lt"/>
              </a:rPr>
              <a:t>成，闵行徐汇浦东等市区外溢</a:t>
            </a:r>
            <a:r>
              <a:rPr lang="en-US" altLang="zh-CN" dirty="0">
                <a:solidFill>
                  <a:srgbClr val="C00000"/>
                </a:solidFill>
                <a:latin typeface="+mn-lt"/>
                <a:ea typeface="+mn-ea"/>
                <a:cs typeface="+mn-ea"/>
                <a:sym typeface="+mn-lt"/>
              </a:rPr>
              <a:t>3</a:t>
            </a:r>
            <a:r>
              <a:rPr lang="zh-CN" altLang="en-US" dirty="0">
                <a:solidFill>
                  <a:srgbClr val="C00000"/>
                </a:solidFill>
                <a:latin typeface="+mn-lt"/>
                <a:ea typeface="+mn-ea"/>
                <a:cs typeface="+mn-ea"/>
                <a:sym typeface="+mn-lt"/>
              </a:rPr>
              <a:t>成，且近期外溢刚需客户呈减少趋势</a:t>
            </a:r>
            <a:endParaRPr lang="en-US" altLang="zh-CN" dirty="0">
              <a:solidFill>
                <a:srgbClr val="C00000"/>
              </a:solidFill>
              <a:latin typeface="+mn-lt"/>
              <a:ea typeface="+mn-ea"/>
              <a:cs typeface="+mn-ea"/>
              <a:sym typeface="+mn-lt"/>
            </a:endParaRPr>
          </a:p>
          <a:p>
            <a:r>
              <a:rPr lang="zh-CN" altLang="en-US" dirty="0">
                <a:solidFill>
                  <a:schemeClr val="tx1"/>
                </a:solidFill>
                <a:latin typeface="+mn-lt"/>
                <a:ea typeface="+mn-ea"/>
                <a:cs typeface="+mn-ea"/>
                <a:sym typeface="+mn-lt"/>
              </a:rPr>
              <a:t>松江地缘客占</a:t>
            </a:r>
            <a:r>
              <a:rPr lang="en-US" altLang="zh-CN" dirty="0">
                <a:solidFill>
                  <a:schemeClr val="tx1"/>
                </a:solidFill>
                <a:latin typeface="+mn-lt"/>
                <a:ea typeface="+mn-ea"/>
                <a:cs typeface="+mn-ea"/>
                <a:sym typeface="+mn-lt"/>
              </a:rPr>
              <a:t>6</a:t>
            </a:r>
            <a:r>
              <a:rPr lang="zh-CN" altLang="en-US" dirty="0">
                <a:solidFill>
                  <a:schemeClr val="tx1"/>
                </a:solidFill>
                <a:latin typeface="+mn-lt"/>
                <a:ea typeface="+mn-ea"/>
                <a:cs typeface="+mn-ea"/>
                <a:sym typeface="+mn-lt"/>
              </a:rPr>
              <a:t>成，其中松江新城占</a:t>
            </a:r>
            <a:r>
              <a:rPr lang="en-US" altLang="zh-CN" dirty="0">
                <a:solidFill>
                  <a:schemeClr val="tx1"/>
                </a:solidFill>
                <a:latin typeface="+mn-lt"/>
                <a:ea typeface="+mn-ea"/>
                <a:cs typeface="+mn-ea"/>
                <a:sym typeface="+mn-lt"/>
              </a:rPr>
              <a:t>30%</a:t>
            </a:r>
            <a:r>
              <a:rPr lang="zh-CN" altLang="en-US" dirty="0">
                <a:solidFill>
                  <a:schemeClr val="tx1"/>
                </a:solidFill>
                <a:latin typeface="+mn-lt"/>
                <a:ea typeface="+mn-ea"/>
                <a:cs typeface="+mn-ea"/>
                <a:sym typeface="+mn-lt"/>
              </a:rPr>
              <a:t>，泗泾洞泾九亭占</a:t>
            </a:r>
            <a:r>
              <a:rPr lang="en-US" altLang="zh-CN" dirty="0">
                <a:solidFill>
                  <a:schemeClr val="tx1"/>
                </a:solidFill>
                <a:latin typeface="+mn-lt"/>
                <a:ea typeface="+mn-ea"/>
                <a:cs typeface="+mn-ea"/>
                <a:sym typeface="+mn-lt"/>
              </a:rPr>
              <a:t>25%</a:t>
            </a:r>
            <a:r>
              <a:rPr lang="zh-CN" altLang="en-US" dirty="0">
                <a:solidFill>
                  <a:schemeClr val="tx1"/>
                </a:solidFill>
                <a:latin typeface="+mn-lt"/>
                <a:ea typeface="+mn-ea"/>
                <a:cs typeface="+mn-ea"/>
                <a:sym typeface="+mn-lt"/>
              </a:rPr>
              <a:t>，为主要客群来源；</a:t>
            </a:r>
            <a:endParaRPr lang="en-US" altLang="zh-CN" dirty="0">
              <a:solidFill>
                <a:schemeClr val="tx1"/>
              </a:solidFill>
              <a:latin typeface="+mn-lt"/>
              <a:ea typeface="+mn-ea"/>
              <a:cs typeface="+mn-ea"/>
              <a:sym typeface="+mn-lt"/>
            </a:endParaRPr>
          </a:p>
          <a:p>
            <a:r>
              <a:rPr lang="zh-CN" altLang="en-US" dirty="0">
                <a:solidFill>
                  <a:schemeClr val="tx1"/>
                </a:solidFill>
                <a:latin typeface="+mn-lt"/>
                <a:ea typeface="+mn-ea"/>
                <a:cs typeface="+mn-ea"/>
                <a:sym typeface="+mn-lt"/>
              </a:rPr>
              <a:t>次主力为闵行徐汇浦东等市区外溢客，叠加占</a:t>
            </a:r>
            <a:r>
              <a:rPr lang="en-US" altLang="zh-CN" dirty="0">
                <a:solidFill>
                  <a:schemeClr val="tx1"/>
                </a:solidFill>
                <a:latin typeface="+mn-lt"/>
                <a:ea typeface="+mn-ea"/>
                <a:cs typeface="+mn-ea"/>
                <a:sym typeface="+mn-lt"/>
              </a:rPr>
              <a:t>31%</a:t>
            </a:r>
            <a:r>
              <a:rPr lang="zh-CN" altLang="en-US" dirty="0">
                <a:solidFill>
                  <a:schemeClr val="tx1"/>
                </a:solidFill>
                <a:latin typeface="+mn-lt"/>
                <a:ea typeface="+mn-ea"/>
                <a:cs typeface="+mn-ea"/>
                <a:sym typeface="+mn-lt"/>
              </a:rPr>
              <a:t>。高层的外区客户比较分散，全市型的轨交置业客均有，受中介影响大。</a:t>
            </a:r>
            <a:endParaRPr lang="en-US" altLang="zh-CN" dirty="0">
              <a:solidFill>
                <a:schemeClr val="tx1"/>
              </a:solidFill>
              <a:latin typeface="+mn-lt"/>
              <a:ea typeface="+mn-ea"/>
              <a:cs typeface="+mn-ea"/>
              <a:sym typeface="+mn-lt"/>
            </a:endParaRPr>
          </a:p>
          <a:p>
            <a:r>
              <a:rPr lang="zh-CN" altLang="en-US" dirty="0">
                <a:solidFill>
                  <a:schemeClr val="tx1"/>
                </a:solidFill>
                <a:latin typeface="+mn-lt"/>
                <a:ea typeface="+mn-ea"/>
                <a:cs typeface="+mn-ea"/>
                <a:sym typeface="+mn-lt"/>
              </a:rPr>
              <a:t>与案场交流，近期外溢客量进一步减少，尤其是外溢刚需客户量下降明显，“刚需韭菜越来越难割了”。</a:t>
            </a:r>
          </a:p>
        </p:txBody>
      </p:sp>
      <p:pic>
        <p:nvPicPr>
          <p:cNvPr id="4" name="图片 3">
            <a:extLst>
              <a:ext uri="{FF2B5EF4-FFF2-40B4-BE49-F238E27FC236}">
                <a16:creationId xmlns:a16="http://schemas.microsoft.com/office/drawing/2014/main" id="{7BAFEDF8-6C06-4B93-93AF-B8DC5501A07A}"/>
              </a:ext>
            </a:extLst>
          </p:cNvPr>
          <p:cNvPicPr>
            <a:picLocks noChangeAspect="1"/>
          </p:cNvPicPr>
          <p:nvPr/>
        </p:nvPicPr>
        <p:blipFill>
          <a:blip r:embed="rId2"/>
          <a:stretch>
            <a:fillRect/>
          </a:stretch>
        </p:blipFill>
        <p:spPr>
          <a:xfrm>
            <a:off x="781411" y="2109713"/>
            <a:ext cx="10392968" cy="3942160"/>
          </a:xfrm>
          <a:prstGeom prst="rect">
            <a:avLst/>
          </a:prstGeom>
        </p:spPr>
      </p:pic>
      <p:sp>
        <p:nvSpPr>
          <p:cNvPr id="5" name="矩形 4">
            <a:extLst>
              <a:ext uri="{FF2B5EF4-FFF2-40B4-BE49-F238E27FC236}">
                <a16:creationId xmlns:a16="http://schemas.microsoft.com/office/drawing/2014/main" id="{F65187DF-2286-4D99-AB94-BD1DE55F856F}"/>
              </a:ext>
            </a:extLst>
          </p:cNvPr>
          <p:cNvSpPr/>
          <p:nvPr/>
        </p:nvSpPr>
        <p:spPr>
          <a:xfrm>
            <a:off x="4524129" y="2926934"/>
            <a:ext cx="1225118" cy="1189608"/>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6" name="矩形 5">
            <a:extLst>
              <a:ext uri="{FF2B5EF4-FFF2-40B4-BE49-F238E27FC236}">
                <a16:creationId xmlns:a16="http://schemas.microsoft.com/office/drawing/2014/main" id="{84F77DD3-8197-449B-B71A-3E6EC3D57CBE}"/>
              </a:ext>
            </a:extLst>
          </p:cNvPr>
          <p:cNvSpPr/>
          <p:nvPr/>
        </p:nvSpPr>
        <p:spPr>
          <a:xfrm>
            <a:off x="9648024" y="3194744"/>
            <a:ext cx="1225118" cy="105496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7" name="文本框 6">
            <a:extLst>
              <a:ext uri="{FF2B5EF4-FFF2-40B4-BE49-F238E27FC236}">
                <a16:creationId xmlns:a16="http://schemas.microsoft.com/office/drawing/2014/main" id="{4A752A86-5CFA-4716-A4E0-6A99BE729346}"/>
              </a:ext>
            </a:extLst>
          </p:cNvPr>
          <p:cNvSpPr txBox="1"/>
          <p:nvPr/>
        </p:nvSpPr>
        <p:spPr>
          <a:xfrm>
            <a:off x="4524129" y="2287491"/>
            <a:ext cx="136948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cs typeface="+mn-ea"/>
                <a:sym typeface="+mn-lt"/>
              </a:rPr>
              <a:t>松江</a:t>
            </a:r>
            <a:r>
              <a:rPr kumimoji="0" lang="en-US" altLang="zh-CN" sz="1400" b="1" i="0" u="none" strike="noStrike" kern="1200" cap="none" spc="0" normalizeH="0" baseline="0" noProof="0" dirty="0">
                <a:ln>
                  <a:noFill/>
                </a:ln>
                <a:solidFill>
                  <a:srgbClr val="FF0000"/>
                </a:solidFill>
                <a:effectLst/>
                <a:uLnTx/>
                <a:uFillTx/>
                <a:cs typeface="+mn-ea"/>
                <a:sym typeface="+mn-lt"/>
              </a:rPr>
              <a:t>63%+</a:t>
            </a:r>
            <a:r>
              <a:rPr kumimoji="0" lang="zh-CN" altLang="en-US" sz="1400" b="1" i="0" u="none" strike="noStrike" kern="1200" cap="none" spc="0" normalizeH="0" baseline="0" noProof="0" dirty="0">
                <a:ln>
                  <a:noFill/>
                </a:ln>
                <a:solidFill>
                  <a:srgbClr val="FF0000"/>
                </a:solidFill>
                <a:effectLst/>
                <a:uLnTx/>
                <a:uFillTx/>
                <a:cs typeface="+mn-ea"/>
                <a:sym typeface="+mn-lt"/>
              </a:rPr>
              <a:t>闵行等市区</a:t>
            </a:r>
            <a:r>
              <a:rPr kumimoji="0" lang="en-US" altLang="zh-CN" sz="1400" b="1" i="0" u="none" strike="noStrike" kern="1200" cap="none" spc="0" normalizeH="0" baseline="0" noProof="0" dirty="0">
                <a:ln>
                  <a:noFill/>
                </a:ln>
                <a:solidFill>
                  <a:srgbClr val="FF0000"/>
                </a:solidFill>
                <a:effectLst/>
                <a:uLnTx/>
                <a:uFillTx/>
                <a:cs typeface="+mn-ea"/>
                <a:sym typeface="+mn-lt"/>
              </a:rPr>
              <a:t>21%</a:t>
            </a:r>
            <a:endParaRPr kumimoji="0" lang="zh-CN" altLang="en-US" sz="1400" b="1" i="0" u="none" strike="noStrike" kern="1200" cap="none" spc="0" normalizeH="0" baseline="0" noProof="0" dirty="0">
              <a:ln>
                <a:noFill/>
              </a:ln>
              <a:solidFill>
                <a:srgbClr val="FF0000"/>
              </a:solidFill>
              <a:effectLst/>
              <a:uLnTx/>
              <a:uFillTx/>
              <a:cs typeface="+mn-ea"/>
              <a:sym typeface="+mn-lt"/>
            </a:endParaRPr>
          </a:p>
        </p:txBody>
      </p:sp>
      <p:sp>
        <p:nvSpPr>
          <p:cNvPr id="8" name="文本框 7">
            <a:extLst>
              <a:ext uri="{FF2B5EF4-FFF2-40B4-BE49-F238E27FC236}">
                <a16:creationId xmlns:a16="http://schemas.microsoft.com/office/drawing/2014/main" id="{A0A11A67-11A7-416B-AFBC-4F3640BA9937}"/>
              </a:ext>
            </a:extLst>
          </p:cNvPr>
          <p:cNvSpPr txBox="1"/>
          <p:nvPr/>
        </p:nvSpPr>
        <p:spPr>
          <a:xfrm>
            <a:off x="9575839" y="2549101"/>
            <a:ext cx="171307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cs typeface="+mn-ea"/>
                <a:sym typeface="+mn-lt"/>
              </a:rPr>
              <a:t>松江</a:t>
            </a:r>
            <a:r>
              <a:rPr kumimoji="0" lang="en-US" altLang="zh-CN" sz="1400" b="1" i="0" u="none" strike="noStrike" kern="1200" cap="none" spc="0" normalizeH="0" baseline="0" noProof="0" dirty="0">
                <a:ln>
                  <a:noFill/>
                </a:ln>
                <a:solidFill>
                  <a:srgbClr val="FF0000"/>
                </a:solidFill>
                <a:effectLst/>
                <a:uLnTx/>
                <a:uFillTx/>
                <a:cs typeface="+mn-ea"/>
                <a:sym typeface="+mn-lt"/>
              </a:rPr>
              <a:t>60%+</a:t>
            </a:r>
            <a:r>
              <a:rPr kumimoji="0" lang="zh-CN" altLang="en-US" sz="1400" b="1" i="0" u="none" strike="noStrike" kern="1200" cap="none" spc="0" normalizeH="0" baseline="0" noProof="0" dirty="0">
                <a:ln>
                  <a:noFill/>
                </a:ln>
                <a:solidFill>
                  <a:srgbClr val="FF0000"/>
                </a:solidFill>
                <a:effectLst/>
                <a:uLnTx/>
                <a:uFillTx/>
                <a:cs typeface="+mn-ea"/>
                <a:sym typeface="+mn-lt"/>
              </a:rPr>
              <a:t>闵行浦东等市区</a:t>
            </a:r>
            <a:r>
              <a:rPr kumimoji="0" lang="en-US" altLang="zh-CN" sz="1400" b="1" i="0" u="none" strike="noStrike" kern="1200" cap="none" spc="0" normalizeH="0" baseline="0" noProof="0" dirty="0">
                <a:ln>
                  <a:noFill/>
                </a:ln>
                <a:solidFill>
                  <a:srgbClr val="FF0000"/>
                </a:solidFill>
                <a:effectLst/>
                <a:uLnTx/>
                <a:uFillTx/>
                <a:cs typeface="+mn-ea"/>
                <a:sym typeface="+mn-lt"/>
              </a:rPr>
              <a:t>31%</a:t>
            </a:r>
            <a:endParaRPr kumimoji="0" lang="zh-CN" altLang="en-US" sz="1400" b="1" i="0" u="none" strike="noStrike" kern="1200" cap="none" spc="0" normalizeH="0" baseline="0" noProof="0" dirty="0">
              <a:ln>
                <a:noFill/>
              </a:ln>
              <a:solidFill>
                <a:srgbClr val="FF0000"/>
              </a:solidFill>
              <a:effectLst/>
              <a:uLnTx/>
              <a:uFillTx/>
              <a:cs typeface="+mn-ea"/>
              <a:sym typeface="+mn-lt"/>
            </a:endParaRPr>
          </a:p>
        </p:txBody>
      </p:sp>
    </p:spTree>
    <p:extLst>
      <p:ext uri="{BB962C8B-B14F-4D97-AF65-F5344CB8AC3E}">
        <p14:creationId xmlns:p14="http://schemas.microsoft.com/office/powerpoint/2010/main" val="1498847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73D5BB-4D36-415F-AC41-94C7D38E188F}"/>
              </a:ext>
            </a:extLst>
          </p:cNvPr>
          <p:cNvPicPr>
            <a:picLocks noChangeAspect="1"/>
          </p:cNvPicPr>
          <p:nvPr/>
        </p:nvPicPr>
        <p:blipFill>
          <a:blip r:embed="rId2"/>
          <a:stretch>
            <a:fillRect/>
          </a:stretch>
        </p:blipFill>
        <p:spPr>
          <a:xfrm>
            <a:off x="1162878" y="1247705"/>
            <a:ext cx="10164416" cy="5146744"/>
          </a:xfrm>
          <a:prstGeom prst="rect">
            <a:avLst/>
          </a:prstGeom>
        </p:spPr>
      </p:pic>
      <p:sp>
        <p:nvSpPr>
          <p:cNvPr id="6" name="标题 1">
            <a:extLst>
              <a:ext uri="{FF2B5EF4-FFF2-40B4-BE49-F238E27FC236}">
                <a16:creationId xmlns:a16="http://schemas.microsoft.com/office/drawing/2014/main" id="{57127105-EFC8-43A1-A797-9FA252803AE7}"/>
              </a:ext>
            </a:extLst>
          </p:cNvPr>
          <p:cNvSpPr>
            <a:spLocks noGrp="1"/>
          </p:cNvSpPr>
          <p:nvPr>
            <p:ph type="title"/>
          </p:nvPr>
        </p:nvSpPr>
        <p:spPr>
          <a:xfrm>
            <a:off x="442385" y="225012"/>
            <a:ext cx="9048749" cy="369900"/>
          </a:xfrm>
        </p:spPr>
        <p:txBody>
          <a:bodyPr/>
          <a:lstStyle/>
          <a:p>
            <a:r>
              <a:rPr lang="en-US" altLang="zh-CN" sz="2000" kern="1200" dirty="0">
                <a:solidFill>
                  <a:srgbClr val="000000"/>
                </a:solidFill>
                <a:latin typeface="+mn-lt"/>
                <a:ea typeface="+mn-ea"/>
                <a:cs typeface="+mn-ea"/>
                <a:sym typeface="+mn-lt"/>
              </a:rPr>
              <a:t>2.7 </a:t>
            </a:r>
            <a:r>
              <a:rPr lang="zh-CN" altLang="en-US" sz="2000" kern="1200" dirty="0">
                <a:solidFill>
                  <a:srgbClr val="000000"/>
                </a:solidFill>
                <a:latin typeface="+mn-lt"/>
                <a:ea typeface="+mn-ea"/>
                <a:cs typeface="+mn-ea"/>
                <a:sym typeface="+mn-lt"/>
              </a:rPr>
              <a:t>待售竞品：泗泾</a:t>
            </a:r>
            <a:r>
              <a:rPr lang="en-US" altLang="zh-CN" sz="2000" kern="1200" dirty="0">
                <a:solidFill>
                  <a:srgbClr val="000000"/>
                </a:solidFill>
                <a:latin typeface="+mn-lt"/>
                <a:ea typeface="+mn-ea"/>
                <a:cs typeface="+mn-ea"/>
                <a:sym typeface="+mn-lt"/>
              </a:rPr>
              <a:t>03-05</a:t>
            </a:r>
            <a:r>
              <a:rPr lang="zh-CN" altLang="en-US" sz="2000" kern="1200" dirty="0">
                <a:solidFill>
                  <a:srgbClr val="000000"/>
                </a:solidFill>
                <a:latin typeface="+mn-lt"/>
                <a:ea typeface="+mn-ea"/>
                <a:cs typeface="+mn-ea"/>
                <a:sym typeface="+mn-lt"/>
              </a:rPr>
              <a:t>代建地块</a:t>
            </a:r>
            <a:endParaRPr lang="zh-CN" altLang="en-US" sz="2000" dirty="0">
              <a:latin typeface="+mn-lt"/>
              <a:ea typeface="+mn-ea"/>
              <a:cs typeface="+mn-ea"/>
              <a:sym typeface="+mn-lt"/>
            </a:endParaRPr>
          </a:p>
        </p:txBody>
      </p:sp>
      <p:sp>
        <p:nvSpPr>
          <p:cNvPr id="7" name="内容占位符 2">
            <a:extLst>
              <a:ext uri="{FF2B5EF4-FFF2-40B4-BE49-F238E27FC236}">
                <a16:creationId xmlns:a16="http://schemas.microsoft.com/office/drawing/2014/main" id="{41318A1A-C32F-4E81-801F-091E8DA3BB7F}"/>
              </a:ext>
            </a:extLst>
          </p:cNvPr>
          <p:cNvSpPr txBox="1">
            <a:spLocks/>
          </p:cNvSpPr>
          <p:nvPr/>
        </p:nvSpPr>
        <p:spPr>
          <a:xfrm>
            <a:off x="609601" y="730796"/>
            <a:ext cx="10972800" cy="307777"/>
          </a:xfrm>
          <a:prstGeom prst="rect">
            <a:avLst/>
          </a:prstGeom>
        </p:spPr>
        <p:txBody>
          <a:bodyPr wrap="square">
            <a:spAutoFit/>
          </a:bodyPr>
          <a:lstStyle>
            <a:lvl1pPr marL="342900" indent="-342900" algn="l" rtl="0" eaLnBrk="0" fontAlgn="base" hangingPunct="0">
              <a:lnSpc>
                <a:spcPct val="100000"/>
              </a:lnSpc>
              <a:spcBef>
                <a:spcPct val="20000"/>
              </a:spcBef>
              <a:spcAft>
                <a:spcPct val="0"/>
              </a:spcAft>
              <a:buSzPct val="80000"/>
              <a:buFont typeface="Wingdings" panose="05000000000000000000" pitchFamily="2" charset="2"/>
              <a:buChar char="n"/>
              <a:defRPr lang="zh-CN" altLang="en-US" sz="1400" b="1" kern="1200" dirty="0">
                <a:solidFill>
                  <a:srgbClr val="000000"/>
                </a:solidFill>
                <a:latin typeface="楷体" panose="02010609060101010101" pitchFamily="49" charset="-122"/>
                <a:ea typeface="楷体" panose="02010609060101010101" pitchFamily="49" charset="-122"/>
                <a:cs typeface="+mn-cs"/>
              </a:defRPr>
            </a:lvl1pPr>
            <a:lvl2pPr marL="742950" indent="-285750" algn="l" rtl="0" eaLnBrk="0" fontAlgn="base" hangingPunct="0">
              <a:lnSpc>
                <a:spcPct val="200000"/>
              </a:lnSpc>
              <a:spcBef>
                <a:spcPct val="20000"/>
              </a:spcBef>
              <a:spcAft>
                <a:spcPct val="0"/>
              </a:spcAft>
              <a:buSzPct val="80000"/>
              <a:buFont typeface="Wingdings" panose="05000000000000000000"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anose="05000000000000000000"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9pPr>
          </a:lstStyle>
          <a:p>
            <a:r>
              <a:rPr lang="zh-CN" altLang="en-US" dirty="0">
                <a:solidFill>
                  <a:schemeClr val="tx1"/>
                </a:solidFill>
                <a:latin typeface="+mn-lt"/>
                <a:ea typeface="+mn-ea"/>
                <a:cs typeface="+mn-ea"/>
                <a:sym typeface="+mn-lt"/>
              </a:rPr>
              <a:t>泗泾</a:t>
            </a:r>
            <a:r>
              <a:rPr lang="en-US" altLang="zh-CN" dirty="0">
                <a:solidFill>
                  <a:schemeClr val="tx1"/>
                </a:solidFill>
                <a:latin typeface="+mn-lt"/>
                <a:ea typeface="+mn-ea"/>
                <a:cs typeface="+mn-ea"/>
                <a:sym typeface="+mn-lt"/>
              </a:rPr>
              <a:t>03-05</a:t>
            </a:r>
            <a:r>
              <a:rPr lang="zh-CN" altLang="en-US" dirty="0">
                <a:solidFill>
                  <a:schemeClr val="tx1"/>
                </a:solidFill>
                <a:latin typeface="+mn-lt"/>
                <a:ea typeface="+mn-ea"/>
                <a:cs typeface="+mn-ea"/>
                <a:sym typeface="+mn-lt"/>
              </a:rPr>
              <a:t>地块产品为</a:t>
            </a:r>
            <a:r>
              <a:rPr lang="en-US" altLang="zh-CN" dirty="0">
                <a:solidFill>
                  <a:schemeClr val="tx1"/>
                </a:solidFill>
                <a:latin typeface="+mn-lt"/>
                <a:ea typeface="+mn-ea"/>
                <a:cs typeface="+mn-ea"/>
                <a:sym typeface="+mn-lt"/>
              </a:rPr>
              <a:t>8F</a:t>
            </a:r>
            <a:r>
              <a:rPr lang="zh-CN" altLang="en-US" dirty="0">
                <a:solidFill>
                  <a:schemeClr val="tx1"/>
                </a:solidFill>
                <a:latin typeface="+mn-lt"/>
                <a:ea typeface="+mn-ea"/>
                <a:cs typeface="+mn-ea"/>
                <a:sym typeface="+mn-lt"/>
              </a:rPr>
              <a:t>洋房</a:t>
            </a:r>
            <a:r>
              <a:rPr lang="en-US" altLang="zh-CN" dirty="0">
                <a:solidFill>
                  <a:schemeClr val="tx1"/>
                </a:solidFill>
                <a:latin typeface="+mn-lt"/>
                <a:ea typeface="+mn-ea"/>
                <a:cs typeface="+mn-ea"/>
                <a:sym typeface="+mn-lt"/>
              </a:rPr>
              <a:t>+</a:t>
            </a:r>
            <a:r>
              <a:rPr lang="zh-CN" altLang="en-US" dirty="0">
                <a:solidFill>
                  <a:schemeClr val="tx1"/>
                </a:solidFill>
                <a:latin typeface="+mn-lt"/>
                <a:ea typeface="+mn-ea"/>
                <a:cs typeface="+mn-ea"/>
                <a:sym typeface="+mn-lt"/>
              </a:rPr>
              <a:t>联排，洋房主力面积段为</a:t>
            </a:r>
            <a:r>
              <a:rPr lang="en-US" altLang="zh-CN" dirty="0">
                <a:solidFill>
                  <a:schemeClr val="tx1"/>
                </a:solidFill>
                <a:latin typeface="+mn-lt"/>
                <a:ea typeface="+mn-ea"/>
                <a:cs typeface="+mn-ea"/>
                <a:sym typeface="+mn-lt"/>
              </a:rPr>
              <a:t>136</a:t>
            </a:r>
            <a:r>
              <a:rPr lang="zh-CN" altLang="en-US" dirty="0">
                <a:solidFill>
                  <a:schemeClr val="tx1"/>
                </a:solidFill>
                <a:latin typeface="+mn-lt"/>
                <a:ea typeface="+mn-ea"/>
                <a:cs typeface="+mn-ea"/>
                <a:sym typeface="+mn-lt"/>
              </a:rPr>
              <a:t>㎡，联排</a:t>
            </a:r>
            <a:r>
              <a:rPr lang="en-US" altLang="zh-CN" dirty="0">
                <a:solidFill>
                  <a:schemeClr val="tx1"/>
                </a:solidFill>
                <a:latin typeface="+mn-lt"/>
                <a:ea typeface="+mn-ea"/>
                <a:cs typeface="+mn-ea"/>
                <a:sym typeface="+mn-lt"/>
              </a:rPr>
              <a:t>165-225</a:t>
            </a:r>
            <a:r>
              <a:rPr lang="zh-CN" altLang="en-US" dirty="0">
                <a:solidFill>
                  <a:schemeClr val="tx1"/>
                </a:solidFill>
                <a:latin typeface="+mn-lt"/>
                <a:ea typeface="+mn-ea"/>
                <a:cs typeface="+mn-ea"/>
                <a:sym typeface="+mn-lt"/>
              </a:rPr>
              <a:t>㎡，与本案形成错位竞争。</a:t>
            </a:r>
          </a:p>
        </p:txBody>
      </p:sp>
    </p:spTree>
    <p:extLst>
      <p:ext uri="{BB962C8B-B14F-4D97-AF65-F5344CB8AC3E}">
        <p14:creationId xmlns:p14="http://schemas.microsoft.com/office/powerpoint/2010/main" val="485185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57127105-EFC8-43A1-A797-9FA252803AE7}"/>
              </a:ext>
            </a:extLst>
          </p:cNvPr>
          <p:cNvSpPr>
            <a:spLocks noGrp="1"/>
          </p:cNvSpPr>
          <p:nvPr>
            <p:ph type="title"/>
          </p:nvPr>
        </p:nvSpPr>
        <p:spPr>
          <a:xfrm>
            <a:off x="442385" y="225012"/>
            <a:ext cx="9048749" cy="369900"/>
          </a:xfrm>
        </p:spPr>
        <p:txBody>
          <a:bodyPr/>
          <a:lstStyle/>
          <a:p>
            <a:r>
              <a:rPr lang="en-US" altLang="zh-CN" sz="2000" kern="1200" dirty="0">
                <a:solidFill>
                  <a:srgbClr val="000000"/>
                </a:solidFill>
                <a:latin typeface="+mn-lt"/>
                <a:ea typeface="+mn-ea"/>
                <a:cs typeface="+mn-ea"/>
                <a:sym typeface="+mn-lt"/>
              </a:rPr>
              <a:t>2.7 </a:t>
            </a:r>
            <a:r>
              <a:rPr lang="zh-CN" altLang="en-US" sz="2000" kern="1200" dirty="0">
                <a:solidFill>
                  <a:srgbClr val="000000"/>
                </a:solidFill>
                <a:latin typeface="+mn-lt"/>
                <a:ea typeface="+mn-ea"/>
                <a:cs typeface="+mn-ea"/>
                <a:sym typeface="+mn-lt"/>
              </a:rPr>
              <a:t>待售竞品：泗泾</a:t>
            </a:r>
            <a:r>
              <a:rPr lang="en-US" altLang="zh-CN" sz="2000" kern="1200" dirty="0">
                <a:solidFill>
                  <a:srgbClr val="000000"/>
                </a:solidFill>
                <a:latin typeface="+mn-lt"/>
                <a:ea typeface="+mn-ea"/>
                <a:cs typeface="+mn-ea"/>
                <a:sym typeface="+mn-lt"/>
              </a:rPr>
              <a:t>03-05</a:t>
            </a:r>
            <a:r>
              <a:rPr lang="zh-CN" altLang="en-US" sz="2000" kern="1200" dirty="0">
                <a:solidFill>
                  <a:srgbClr val="000000"/>
                </a:solidFill>
                <a:latin typeface="+mn-lt"/>
                <a:ea typeface="+mn-ea"/>
                <a:cs typeface="+mn-ea"/>
                <a:sym typeface="+mn-lt"/>
              </a:rPr>
              <a:t>代建地块 洋房户型</a:t>
            </a:r>
            <a:endParaRPr lang="zh-CN" altLang="en-US" sz="2000" dirty="0">
              <a:latin typeface="+mn-lt"/>
              <a:ea typeface="+mn-ea"/>
              <a:cs typeface="+mn-ea"/>
              <a:sym typeface="+mn-lt"/>
            </a:endParaRPr>
          </a:p>
        </p:txBody>
      </p:sp>
      <p:pic>
        <p:nvPicPr>
          <p:cNvPr id="2" name="图片 1">
            <a:extLst>
              <a:ext uri="{FF2B5EF4-FFF2-40B4-BE49-F238E27FC236}">
                <a16:creationId xmlns:a16="http://schemas.microsoft.com/office/drawing/2014/main" id="{8743787C-9BEC-446A-A2BB-61457E6A7D31}"/>
              </a:ext>
            </a:extLst>
          </p:cNvPr>
          <p:cNvPicPr>
            <a:picLocks noChangeAspect="1"/>
          </p:cNvPicPr>
          <p:nvPr/>
        </p:nvPicPr>
        <p:blipFill>
          <a:blip r:embed="rId2"/>
          <a:stretch>
            <a:fillRect/>
          </a:stretch>
        </p:blipFill>
        <p:spPr>
          <a:xfrm>
            <a:off x="996901" y="859671"/>
            <a:ext cx="10585498" cy="5441740"/>
          </a:xfrm>
          <a:prstGeom prst="rect">
            <a:avLst/>
          </a:prstGeom>
        </p:spPr>
      </p:pic>
    </p:spTree>
    <p:extLst>
      <p:ext uri="{BB962C8B-B14F-4D97-AF65-F5344CB8AC3E}">
        <p14:creationId xmlns:p14="http://schemas.microsoft.com/office/powerpoint/2010/main" val="3467993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57127105-EFC8-43A1-A797-9FA252803AE7}"/>
              </a:ext>
            </a:extLst>
          </p:cNvPr>
          <p:cNvSpPr>
            <a:spLocks noGrp="1"/>
          </p:cNvSpPr>
          <p:nvPr>
            <p:ph type="title"/>
          </p:nvPr>
        </p:nvSpPr>
        <p:spPr>
          <a:xfrm>
            <a:off x="442385" y="225012"/>
            <a:ext cx="9048749" cy="369900"/>
          </a:xfrm>
        </p:spPr>
        <p:txBody>
          <a:bodyPr/>
          <a:lstStyle/>
          <a:p>
            <a:r>
              <a:rPr lang="en-US" altLang="zh-CN" sz="2000" kern="1200" dirty="0">
                <a:solidFill>
                  <a:srgbClr val="000000"/>
                </a:solidFill>
                <a:latin typeface="+mn-lt"/>
                <a:ea typeface="+mn-ea"/>
                <a:cs typeface="+mn-ea"/>
                <a:sym typeface="+mn-lt"/>
              </a:rPr>
              <a:t>2.7 </a:t>
            </a:r>
            <a:r>
              <a:rPr lang="zh-CN" altLang="en-US" sz="2000" kern="1200" dirty="0">
                <a:solidFill>
                  <a:srgbClr val="000000"/>
                </a:solidFill>
                <a:latin typeface="+mn-lt"/>
                <a:ea typeface="+mn-ea"/>
                <a:cs typeface="+mn-ea"/>
                <a:sym typeface="+mn-lt"/>
              </a:rPr>
              <a:t>待售竞品：泗泾</a:t>
            </a:r>
            <a:r>
              <a:rPr lang="en-US" altLang="zh-CN" sz="2000" kern="1200" dirty="0">
                <a:solidFill>
                  <a:srgbClr val="000000"/>
                </a:solidFill>
                <a:latin typeface="+mn-lt"/>
                <a:ea typeface="+mn-ea"/>
                <a:cs typeface="+mn-ea"/>
                <a:sym typeface="+mn-lt"/>
              </a:rPr>
              <a:t>03-05</a:t>
            </a:r>
            <a:r>
              <a:rPr lang="zh-CN" altLang="en-US" sz="2000" kern="1200" dirty="0">
                <a:solidFill>
                  <a:srgbClr val="000000"/>
                </a:solidFill>
                <a:latin typeface="+mn-lt"/>
                <a:ea typeface="+mn-ea"/>
                <a:cs typeface="+mn-ea"/>
                <a:sym typeface="+mn-lt"/>
              </a:rPr>
              <a:t>代建地块 联排户型</a:t>
            </a:r>
            <a:endParaRPr lang="zh-CN" altLang="en-US" sz="2000" dirty="0">
              <a:latin typeface="+mn-lt"/>
              <a:ea typeface="+mn-ea"/>
              <a:cs typeface="+mn-ea"/>
              <a:sym typeface="+mn-lt"/>
            </a:endParaRPr>
          </a:p>
        </p:txBody>
      </p:sp>
      <p:pic>
        <p:nvPicPr>
          <p:cNvPr id="3" name="图片 2">
            <a:extLst>
              <a:ext uri="{FF2B5EF4-FFF2-40B4-BE49-F238E27FC236}">
                <a16:creationId xmlns:a16="http://schemas.microsoft.com/office/drawing/2014/main" id="{65E34079-42AA-480F-8789-E2B6700BCAA2}"/>
              </a:ext>
            </a:extLst>
          </p:cNvPr>
          <p:cNvPicPr>
            <a:picLocks noChangeAspect="1"/>
          </p:cNvPicPr>
          <p:nvPr/>
        </p:nvPicPr>
        <p:blipFill>
          <a:blip r:embed="rId2"/>
          <a:stretch>
            <a:fillRect/>
          </a:stretch>
        </p:blipFill>
        <p:spPr>
          <a:xfrm>
            <a:off x="1261442" y="841160"/>
            <a:ext cx="9848948" cy="5629213"/>
          </a:xfrm>
          <a:prstGeom prst="rect">
            <a:avLst/>
          </a:prstGeom>
        </p:spPr>
      </p:pic>
    </p:spTree>
    <p:extLst>
      <p:ext uri="{BB962C8B-B14F-4D97-AF65-F5344CB8AC3E}">
        <p14:creationId xmlns:p14="http://schemas.microsoft.com/office/powerpoint/2010/main" val="3182606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57127105-EFC8-43A1-A797-9FA252803AE7}"/>
              </a:ext>
            </a:extLst>
          </p:cNvPr>
          <p:cNvSpPr>
            <a:spLocks noGrp="1"/>
          </p:cNvSpPr>
          <p:nvPr>
            <p:ph type="title"/>
          </p:nvPr>
        </p:nvSpPr>
        <p:spPr>
          <a:xfrm>
            <a:off x="442385" y="225012"/>
            <a:ext cx="9048749" cy="369900"/>
          </a:xfrm>
        </p:spPr>
        <p:txBody>
          <a:bodyPr/>
          <a:lstStyle/>
          <a:p>
            <a:r>
              <a:rPr lang="en-US" altLang="zh-CN" sz="2000" kern="1200" dirty="0">
                <a:solidFill>
                  <a:srgbClr val="000000"/>
                </a:solidFill>
                <a:latin typeface="+mn-lt"/>
                <a:ea typeface="+mn-ea"/>
                <a:cs typeface="+mn-ea"/>
                <a:sym typeface="+mn-lt"/>
              </a:rPr>
              <a:t>2.7 </a:t>
            </a:r>
            <a:r>
              <a:rPr lang="zh-CN" altLang="en-US" sz="2000" kern="1200" dirty="0">
                <a:solidFill>
                  <a:srgbClr val="000000"/>
                </a:solidFill>
                <a:latin typeface="+mn-lt"/>
                <a:ea typeface="+mn-ea"/>
                <a:cs typeface="+mn-ea"/>
                <a:sym typeface="+mn-lt"/>
              </a:rPr>
              <a:t>待售竞品：泗泾</a:t>
            </a:r>
            <a:r>
              <a:rPr lang="en-US" altLang="zh-CN" sz="2000" kern="1200" dirty="0">
                <a:solidFill>
                  <a:srgbClr val="000000"/>
                </a:solidFill>
                <a:latin typeface="+mn-lt"/>
                <a:ea typeface="+mn-ea"/>
                <a:cs typeface="+mn-ea"/>
                <a:sym typeface="+mn-lt"/>
              </a:rPr>
              <a:t>03-05</a:t>
            </a:r>
            <a:r>
              <a:rPr lang="zh-CN" altLang="en-US" sz="2000" kern="1200" dirty="0">
                <a:solidFill>
                  <a:srgbClr val="000000"/>
                </a:solidFill>
                <a:latin typeface="+mn-lt"/>
                <a:ea typeface="+mn-ea"/>
                <a:cs typeface="+mn-ea"/>
                <a:sym typeface="+mn-lt"/>
              </a:rPr>
              <a:t>代建地块 立面意向图</a:t>
            </a:r>
            <a:endParaRPr lang="zh-CN" altLang="en-US" sz="2000" dirty="0">
              <a:latin typeface="+mn-lt"/>
              <a:ea typeface="+mn-ea"/>
              <a:cs typeface="+mn-ea"/>
              <a:sym typeface="+mn-lt"/>
            </a:endParaRPr>
          </a:p>
        </p:txBody>
      </p:sp>
      <p:pic>
        <p:nvPicPr>
          <p:cNvPr id="2" name="图片 1">
            <a:extLst>
              <a:ext uri="{FF2B5EF4-FFF2-40B4-BE49-F238E27FC236}">
                <a16:creationId xmlns:a16="http://schemas.microsoft.com/office/drawing/2014/main" id="{525E37AD-AA43-4721-8C45-1215C5F43255}"/>
              </a:ext>
            </a:extLst>
          </p:cNvPr>
          <p:cNvPicPr>
            <a:picLocks noChangeAspect="1"/>
          </p:cNvPicPr>
          <p:nvPr/>
        </p:nvPicPr>
        <p:blipFill>
          <a:blip r:embed="rId2"/>
          <a:stretch>
            <a:fillRect/>
          </a:stretch>
        </p:blipFill>
        <p:spPr>
          <a:xfrm>
            <a:off x="992793" y="711098"/>
            <a:ext cx="4990564" cy="2717902"/>
          </a:xfrm>
          <a:prstGeom prst="rect">
            <a:avLst/>
          </a:prstGeom>
        </p:spPr>
      </p:pic>
      <p:pic>
        <p:nvPicPr>
          <p:cNvPr id="4" name="图片 3">
            <a:extLst>
              <a:ext uri="{FF2B5EF4-FFF2-40B4-BE49-F238E27FC236}">
                <a16:creationId xmlns:a16="http://schemas.microsoft.com/office/drawing/2014/main" id="{C40437FB-6FE2-485C-AC72-B98D6BB05E1D}"/>
              </a:ext>
            </a:extLst>
          </p:cNvPr>
          <p:cNvPicPr>
            <a:picLocks noChangeAspect="1"/>
          </p:cNvPicPr>
          <p:nvPr/>
        </p:nvPicPr>
        <p:blipFill>
          <a:blip r:embed="rId3"/>
          <a:stretch>
            <a:fillRect/>
          </a:stretch>
        </p:blipFill>
        <p:spPr>
          <a:xfrm>
            <a:off x="6208645" y="711000"/>
            <a:ext cx="4951335" cy="2718000"/>
          </a:xfrm>
          <a:prstGeom prst="rect">
            <a:avLst/>
          </a:prstGeom>
        </p:spPr>
      </p:pic>
      <p:pic>
        <p:nvPicPr>
          <p:cNvPr id="5" name="图片 4">
            <a:extLst>
              <a:ext uri="{FF2B5EF4-FFF2-40B4-BE49-F238E27FC236}">
                <a16:creationId xmlns:a16="http://schemas.microsoft.com/office/drawing/2014/main" id="{EBB597A1-4917-4C85-A171-237BBF267E22}"/>
              </a:ext>
            </a:extLst>
          </p:cNvPr>
          <p:cNvPicPr>
            <a:picLocks noChangeAspect="1"/>
          </p:cNvPicPr>
          <p:nvPr/>
        </p:nvPicPr>
        <p:blipFill>
          <a:blip r:embed="rId4"/>
          <a:stretch>
            <a:fillRect/>
          </a:stretch>
        </p:blipFill>
        <p:spPr>
          <a:xfrm>
            <a:off x="993757" y="3455735"/>
            <a:ext cx="4989600" cy="3029106"/>
          </a:xfrm>
          <a:prstGeom prst="rect">
            <a:avLst/>
          </a:prstGeom>
        </p:spPr>
      </p:pic>
      <p:pic>
        <p:nvPicPr>
          <p:cNvPr id="7" name="图片 6">
            <a:extLst>
              <a:ext uri="{FF2B5EF4-FFF2-40B4-BE49-F238E27FC236}">
                <a16:creationId xmlns:a16="http://schemas.microsoft.com/office/drawing/2014/main" id="{E2BBB728-5506-4B1A-90F9-F85D96DEE273}"/>
              </a:ext>
            </a:extLst>
          </p:cNvPr>
          <p:cNvPicPr>
            <a:picLocks noChangeAspect="1"/>
          </p:cNvPicPr>
          <p:nvPr/>
        </p:nvPicPr>
        <p:blipFill>
          <a:blip r:embed="rId5"/>
          <a:stretch>
            <a:fillRect/>
          </a:stretch>
        </p:blipFill>
        <p:spPr>
          <a:xfrm>
            <a:off x="6209980" y="3455636"/>
            <a:ext cx="4950000" cy="3029105"/>
          </a:xfrm>
          <a:prstGeom prst="rect">
            <a:avLst/>
          </a:prstGeom>
        </p:spPr>
      </p:pic>
    </p:spTree>
    <p:extLst>
      <p:ext uri="{BB962C8B-B14F-4D97-AF65-F5344CB8AC3E}">
        <p14:creationId xmlns:p14="http://schemas.microsoft.com/office/powerpoint/2010/main" val="3616153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F50C0-2541-4AA9-9332-9A613B101A27}"/>
              </a:ext>
            </a:extLst>
          </p:cNvPr>
          <p:cNvSpPr>
            <a:spLocks noGrp="1"/>
          </p:cNvSpPr>
          <p:nvPr>
            <p:ph type="title"/>
          </p:nvPr>
        </p:nvSpPr>
        <p:spPr>
          <a:xfrm>
            <a:off x="442385" y="30113"/>
            <a:ext cx="9048749" cy="581304"/>
          </a:xfrm>
        </p:spPr>
        <p:txBody>
          <a:bodyPr/>
          <a:lstStyle/>
          <a:p>
            <a:r>
              <a:rPr lang="en-US" altLang="zh-CN" sz="1600" dirty="0">
                <a:solidFill>
                  <a:srgbClr val="000000"/>
                </a:solidFill>
                <a:latin typeface="+mn-lt"/>
                <a:ea typeface="+mn-ea"/>
                <a:cs typeface="+mn-ea"/>
                <a:sym typeface="+mn-lt"/>
              </a:rPr>
              <a:t>2.8 </a:t>
            </a:r>
            <a:r>
              <a:rPr lang="zh-CN" altLang="en-US" sz="1600" dirty="0">
                <a:solidFill>
                  <a:srgbClr val="000000"/>
                </a:solidFill>
                <a:latin typeface="+mn-lt"/>
                <a:ea typeface="+mn-ea"/>
                <a:cs typeface="+mn-ea"/>
                <a:sym typeface="+mn-lt"/>
              </a:rPr>
              <a:t>二手房竞争分析：泗泾板块转向“二手房主导”市场，公寓类产品是交易核心，别墅类产品有限；二手房呈现“量稳价跌”特征，对公寓类新房形成的分流最为显著。</a:t>
            </a:r>
          </a:p>
        </p:txBody>
      </p:sp>
      <p:sp>
        <p:nvSpPr>
          <p:cNvPr id="3" name="内容占位符 2">
            <a:extLst>
              <a:ext uri="{FF2B5EF4-FFF2-40B4-BE49-F238E27FC236}">
                <a16:creationId xmlns:a16="http://schemas.microsoft.com/office/drawing/2014/main" id="{A97C0414-0488-44C0-9388-A1DC87D16355}"/>
              </a:ext>
            </a:extLst>
          </p:cNvPr>
          <p:cNvSpPr>
            <a:spLocks noGrp="1"/>
          </p:cNvSpPr>
          <p:nvPr>
            <p:ph idx="1"/>
          </p:nvPr>
        </p:nvSpPr>
        <p:spPr>
          <a:xfrm>
            <a:off x="609600" y="710882"/>
            <a:ext cx="10972800" cy="824841"/>
          </a:xfrm>
        </p:spPr>
        <p:txBody>
          <a:bodyPr/>
          <a:lstStyle/>
          <a:p>
            <a:r>
              <a:rPr lang="zh-CN" altLang="en-US" dirty="0">
                <a:latin typeface="+mn-lt"/>
                <a:ea typeface="+mn-ea"/>
                <a:cs typeface="+mn-ea"/>
                <a:sym typeface="+mn-lt"/>
              </a:rPr>
              <a:t>泗泾板块市场从“新房主导”转向“二手房主导”，</a:t>
            </a:r>
            <a:r>
              <a:rPr lang="en-US" altLang="zh-CN" dirty="0">
                <a:latin typeface="+mn-lt"/>
                <a:ea typeface="+mn-ea"/>
                <a:cs typeface="+mn-ea"/>
                <a:sym typeface="+mn-lt"/>
              </a:rPr>
              <a:t>2025</a:t>
            </a:r>
            <a:r>
              <a:rPr lang="zh-CN" altLang="en-US" dirty="0">
                <a:latin typeface="+mn-lt"/>
                <a:ea typeface="+mn-ea"/>
                <a:cs typeface="+mn-ea"/>
                <a:sym typeface="+mn-lt"/>
              </a:rPr>
              <a:t>年“二手</a:t>
            </a:r>
            <a:r>
              <a:rPr lang="en-US" altLang="zh-CN" dirty="0">
                <a:latin typeface="+mn-lt"/>
                <a:ea typeface="+mn-ea"/>
                <a:cs typeface="+mn-ea"/>
                <a:sym typeface="+mn-lt"/>
              </a:rPr>
              <a:t>/</a:t>
            </a:r>
            <a:r>
              <a:rPr lang="zh-CN" altLang="en-US" dirty="0">
                <a:latin typeface="+mn-lt"/>
                <a:ea typeface="+mn-ea"/>
                <a:cs typeface="+mn-ea"/>
                <a:sym typeface="+mn-lt"/>
              </a:rPr>
              <a:t>新房”成交比值突破</a:t>
            </a:r>
            <a:r>
              <a:rPr lang="en-US" altLang="zh-CN" dirty="0">
                <a:latin typeface="+mn-lt"/>
                <a:ea typeface="+mn-ea"/>
                <a:cs typeface="+mn-ea"/>
                <a:sym typeface="+mn-lt"/>
              </a:rPr>
              <a:t>1.8</a:t>
            </a:r>
            <a:r>
              <a:rPr lang="zh-CN" altLang="en-US" dirty="0">
                <a:latin typeface="+mn-lt"/>
                <a:ea typeface="+mn-ea"/>
                <a:cs typeface="+mn-ea"/>
                <a:sym typeface="+mn-lt"/>
              </a:rPr>
              <a:t>；</a:t>
            </a:r>
            <a:endParaRPr lang="en-US" altLang="zh-CN" dirty="0">
              <a:latin typeface="+mn-lt"/>
              <a:ea typeface="+mn-ea"/>
              <a:cs typeface="+mn-ea"/>
              <a:sym typeface="+mn-lt"/>
            </a:endParaRPr>
          </a:p>
          <a:p>
            <a:r>
              <a:rPr lang="zh-CN" altLang="en-US" dirty="0">
                <a:latin typeface="+mn-lt"/>
                <a:ea typeface="+mn-ea"/>
                <a:cs typeface="+mn-ea"/>
                <a:sym typeface="+mn-lt"/>
              </a:rPr>
              <a:t>二手房市场中，公寓类产品是交易核心，成交量稳步增长，对新房市场形成分流；别墅类规模有限且增长平缓。</a:t>
            </a:r>
            <a:endParaRPr lang="en-US" altLang="zh-CN" dirty="0">
              <a:latin typeface="+mn-lt"/>
              <a:ea typeface="+mn-ea"/>
              <a:cs typeface="+mn-ea"/>
              <a:sym typeface="+mn-lt"/>
            </a:endParaRPr>
          </a:p>
          <a:p>
            <a:r>
              <a:rPr lang="en-US" altLang="zh-CN" dirty="0">
                <a:latin typeface="+mn-lt"/>
                <a:ea typeface="+mn-ea"/>
                <a:cs typeface="+mn-ea"/>
                <a:sym typeface="+mn-lt"/>
              </a:rPr>
              <a:t>2015</a:t>
            </a:r>
            <a:r>
              <a:rPr lang="zh-CN" altLang="en-US" dirty="0">
                <a:latin typeface="+mn-lt"/>
                <a:ea typeface="+mn-ea"/>
                <a:cs typeface="+mn-ea"/>
                <a:sym typeface="+mn-lt"/>
              </a:rPr>
              <a:t>年后竣工的次新二手房呈现“量稳价跌”特征，对新房市场形成进一步的价格优势。</a:t>
            </a:r>
          </a:p>
        </p:txBody>
      </p:sp>
      <p:sp>
        <p:nvSpPr>
          <p:cNvPr id="6" name="矩形 5">
            <a:extLst>
              <a:ext uri="{FF2B5EF4-FFF2-40B4-BE49-F238E27FC236}">
                <a16:creationId xmlns:a16="http://schemas.microsoft.com/office/drawing/2014/main" id="{871C5B2A-060E-4950-BA04-E4B38F7BF8AC}"/>
              </a:ext>
            </a:extLst>
          </p:cNvPr>
          <p:cNvSpPr/>
          <p:nvPr/>
        </p:nvSpPr>
        <p:spPr>
          <a:xfrm>
            <a:off x="8103424" y="5123239"/>
            <a:ext cx="3866542" cy="830997"/>
          </a:xfrm>
          <a:prstGeom prst="rect">
            <a:avLst/>
          </a:prstGeom>
        </p:spPr>
        <p:txBody>
          <a:bodyPr wrap="square">
            <a:spAutoFit/>
          </a:bodyPr>
          <a:lstStyle/>
          <a:p>
            <a:r>
              <a:rPr lang="zh-CN" altLang="en-US" sz="1600" b="1" dirty="0">
                <a:cs typeface="+mn-ea"/>
                <a:sym typeface="+mn-lt"/>
              </a:rPr>
              <a:t>泗泾板块</a:t>
            </a:r>
            <a:r>
              <a:rPr lang="en-US" altLang="zh-CN" sz="1600" b="1" dirty="0">
                <a:cs typeface="+mn-ea"/>
                <a:sym typeface="+mn-lt"/>
              </a:rPr>
              <a:t>15</a:t>
            </a:r>
            <a:r>
              <a:rPr lang="zh-CN" altLang="en-US" sz="1600" b="1" dirty="0">
                <a:cs typeface="+mn-ea"/>
                <a:sym typeface="+mn-lt"/>
              </a:rPr>
              <a:t>年后竣工次新房</a:t>
            </a:r>
            <a:endParaRPr lang="en-US" altLang="zh-CN" sz="1600" b="1" dirty="0">
              <a:cs typeface="+mn-ea"/>
              <a:sym typeface="+mn-lt"/>
            </a:endParaRPr>
          </a:p>
          <a:p>
            <a:r>
              <a:rPr lang="en-US" altLang="zh-CN" sz="1600" b="1" dirty="0">
                <a:cs typeface="+mn-ea"/>
                <a:sym typeface="+mn-lt"/>
              </a:rPr>
              <a:t>25</a:t>
            </a:r>
            <a:r>
              <a:rPr lang="zh-CN" altLang="en-US" sz="1600" b="1" dirty="0">
                <a:cs typeface="+mn-ea"/>
                <a:sym typeface="+mn-lt"/>
              </a:rPr>
              <a:t>年</a:t>
            </a:r>
            <a:r>
              <a:rPr lang="en-US" altLang="zh-CN" sz="1600" b="1" dirty="0">
                <a:cs typeface="+mn-ea"/>
                <a:sym typeface="+mn-lt"/>
              </a:rPr>
              <a:t>vs24</a:t>
            </a:r>
            <a:r>
              <a:rPr lang="zh-CN" altLang="en-US" sz="1600" b="1" dirty="0">
                <a:cs typeface="+mn-ea"/>
                <a:sym typeface="+mn-lt"/>
              </a:rPr>
              <a:t>年二手成交均价同比：</a:t>
            </a:r>
            <a:r>
              <a:rPr lang="zh-CN" altLang="en-US" sz="1600" b="1" dirty="0">
                <a:solidFill>
                  <a:srgbClr val="00B050"/>
                </a:solidFill>
                <a:cs typeface="+mn-ea"/>
                <a:sym typeface="+mn-lt"/>
              </a:rPr>
              <a:t>下跌</a:t>
            </a:r>
            <a:r>
              <a:rPr lang="en-US" altLang="zh-CN" sz="1600" b="1" dirty="0">
                <a:solidFill>
                  <a:srgbClr val="00B050"/>
                </a:solidFill>
                <a:cs typeface="+mn-ea"/>
                <a:sym typeface="+mn-lt"/>
              </a:rPr>
              <a:t>5%</a:t>
            </a:r>
          </a:p>
          <a:p>
            <a:r>
              <a:rPr lang="zh-CN" altLang="en-US" sz="1600" b="1" dirty="0">
                <a:solidFill>
                  <a:srgbClr val="00B050"/>
                </a:solidFill>
                <a:cs typeface="+mn-ea"/>
                <a:sym typeface="+mn-lt"/>
              </a:rPr>
              <a:t>二手成交价格下跌趋势明显</a:t>
            </a:r>
            <a:endParaRPr lang="en-US" altLang="zh-CN" sz="1600" b="1" dirty="0">
              <a:solidFill>
                <a:srgbClr val="00B050"/>
              </a:solidFill>
              <a:cs typeface="+mn-ea"/>
              <a:sym typeface="+mn-lt"/>
            </a:endParaRPr>
          </a:p>
        </p:txBody>
      </p:sp>
      <p:graphicFrame>
        <p:nvGraphicFramePr>
          <p:cNvPr id="8" name="图表 7">
            <a:extLst>
              <a:ext uri="{FF2B5EF4-FFF2-40B4-BE49-F238E27FC236}">
                <a16:creationId xmlns:a16="http://schemas.microsoft.com/office/drawing/2014/main" id="{C981539D-5B7D-4DBB-B126-DA871F77A0A1}"/>
              </a:ext>
            </a:extLst>
          </p:cNvPr>
          <p:cNvGraphicFramePr>
            <a:graphicFrameLocks/>
          </p:cNvGraphicFramePr>
          <p:nvPr/>
        </p:nvGraphicFramePr>
        <p:xfrm>
          <a:off x="781663" y="1624163"/>
          <a:ext cx="5638801" cy="28101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a:extLst>
              <a:ext uri="{FF2B5EF4-FFF2-40B4-BE49-F238E27FC236}">
                <a16:creationId xmlns:a16="http://schemas.microsoft.com/office/drawing/2014/main" id="{CAF0208F-33EE-4D4F-967E-BE47683E640D}"/>
              </a:ext>
            </a:extLst>
          </p:cNvPr>
          <p:cNvGraphicFramePr>
            <a:graphicFrameLocks/>
          </p:cNvGraphicFramePr>
          <p:nvPr/>
        </p:nvGraphicFramePr>
        <p:xfrm>
          <a:off x="6700684" y="1624163"/>
          <a:ext cx="5373328"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9">
            <a:extLst>
              <a:ext uri="{FF2B5EF4-FFF2-40B4-BE49-F238E27FC236}">
                <a16:creationId xmlns:a16="http://schemas.microsoft.com/office/drawing/2014/main" id="{9C0077DA-79F4-4D62-B8FF-62AB8217512B}"/>
              </a:ext>
            </a:extLst>
          </p:cNvPr>
          <p:cNvGraphicFramePr>
            <a:graphicFrameLocks/>
          </p:cNvGraphicFramePr>
          <p:nvPr/>
        </p:nvGraphicFramePr>
        <p:xfrm>
          <a:off x="781662" y="4499696"/>
          <a:ext cx="6824109" cy="207808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70494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F50C0-2541-4AA9-9332-9A613B101A27}"/>
              </a:ext>
            </a:extLst>
          </p:cNvPr>
          <p:cNvSpPr>
            <a:spLocks noGrp="1"/>
          </p:cNvSpPr>
          <p:nvPr>
            <p:ph type="title"/>
          </p:nvPr>
        </p:nvSpPr>
        <p:spPr>
          <a:xfrm>
            <a:off x="442385" y="39943"/>
            <a:ext cx="9048749" cy="581304"/>
          </a:xfrm>
        </p:spPr>
        <p:txBody>
          <a:bodyPr/>
          <a:lstStyle/>
          <a:p>
            <a:r>
              <a:rPr lang="en-US" altLang="zh-CN" sz="1600" dirty="0">
                <a:solidFill>
                  <a:srgbClr val="000000"/>
                </a:solidFill>
                <a:latin typeface="+mn-lt"/>
                <a:ea typeface="+mn-ea"/>
                <a:cs typeface="+mn-ea"/>
                <a:sym typeface="+mn-lt"/>
              </a:rPr>
              <a:t>2.8 </a:t>
            </a:r>
            <a:r>
              <a:rPr lang="zh-CN" altLang="en-US" sz="1600" dirty="0">
                <a:solidFill>
                  <a:srgbClr val="000000"/>
                </a:solidFill>
                <a:latin typeface="+mn-lt"/>
                <a:ea typeface="+mn-ea"/>
                <a:cs typeface="+mn-ea"/>
                <a:sym typeface="+mn-lt"/>
              </a:rPr>
              <a:t>二手房竞争分析：公寓次新房典型代表项目多盘破发，近三年二手成交价格降幅达</a:t>
            </a:r>
            <a:r>
              <a:rPr lang="en-US" altLang="zh-CN" sz="1600" dirty="0">
                <a:solidFill>
                  <a:srgbClr val="000000"/>
                </a:solidFill>
                <a:latin typeface="+mn-lt"/>
                <a:ea typeface="+mn-ea"/>
                <a:cs typeface="+mn-ea"/>
                <a:sym typeface="+mn-lt"/>
              </a:rPr>
              <a:t>30-40%</a:t>
            </a:r>
            <a:r>
              <a:rPr lang="zh-CN" altLang="en-US" sz="1600" dirty="0">
                <a:solidFill>
                  <a:srgbClr val="000000"/>
                </a:solidFill>
                <a:latin typeface="+mn-lt"/>
                <a:ea typeface="+mn-ea"/>
                <a:cs typeface="+mn-ea"/>
                <a:sym typeface="+mn-lt"/>
              </a:rPr>
              <a:t>，对新房市场影响较大</a:t>
            </a:r>
            <a:endParaRPr lang="zh-CN" altLang="en-US" sz="1600" dirty="0">
              <a:latin typeface="+mn-lt"/>
              <a:ea typeface="+mn-ea"/>
              <a:cs typeface="+mn-ea"/>
              <a:sym typeface="+mn-lt"/>
            </a:endParaRPr>
          </a:p>
        </p:txBody>
      </p:sp>
      <p:sp>
        <p:nvSpPr>
          <p:cNvPr id="3" name="内容占位符 2">
            <a:extLst>
              <a:ext uri="{FF2B5EF4-FFF2-40B4-BE49-F238E27FC236}">
                <a16:creationId xmlns:a16="http://schemas.microsoft.com/office/drawing/2014/main" id="{A97C0414-0488-44C0-9388-A1DC87D16355}"/>
              </a:ext>
            </a:extLst>
          </p:cNvPr>
          <p:cNvSpPr>
            <a:spLocks noGrp="1"/>
          </p:cNvSpPr>
          <p:nvPr>
            <p:ph idx="1"/>
          </p:nvPr>
        </p:nvSpPr>
        <p:spPr>
          <a:xfrm>
            <a:off x="609601" y="730796"/>
            <a:ext cx="10972800" cy="307777"/>
          </a:xfrm>
        </p:spPr>
        <p:txBody>
          <a:bodyPr/>
          <a:lstStyle/>
          <a:p>
            <a:r>
              <a:rPr lang="zh-CN" altLang="en-US" dirty="0">
                <a:latin typeface="+mn-lt"/>
                <a:ea typeface="+mn-ea"/>
                <a:cs typeface="+mn-ea"/>
                <a:sym typeface="+mn-lt"/>
              </a:rPr>
              <a:t>周边公寓次新房项目较多，近三年成交价格跌幅在</a:t>
            </a:r>
            <a:r>
              <a:rPr lang="en-US" altLang="zh-CN" dirty="0">
                <a:latin typeface="+mn-lt"/>
                <a:ea typeface="+mn-ea"/>
                <a:cs typeface="+mn-ea"/>
                <a:sym typeface="+mn-lt"/>
              </a:rPr>
              <a:t>30-40%</a:t>
            </a:r>
            <a:r>
              <a:rPr lang="zh-CN" altLang="en-US" dirty="0">
                <a:latin typeface="+mn-lt"/>
                <a:ea typeface="+mn-ea"/>
                <a:cs typeface="+mn-ea"/>
                <a:sym typeface="+mn-lt"/>
              </a:rPr>
              <a:t>之间，成交单价在</a:t>
            </a:r>
            <a:r>
              <a:rPr lang="en-US" altLang="zh-CN" dirty="0">
                <a:latin typeface="+mn-lt"/>
                <a:ea typeface="+mn-ea"/>
                <a:cs typeface="+mn-ea"/>
                <a:sym typeface="+mn-lt"/>
              </a:rPr>
              <a:t>4--5</a:t>
            </a:r>
            <a:r>
              <a:rPr lang="zh-CN" altLang="en-US" dirty="0">
                <a:latin typeface="+mn-lt"/>
                <a:ea typeface="+mn-ea"/>
                <a:cs typeface="+mn-ea"/>
                <a:sym typeface="+mn-lt"/>
              </a:rPr>
              <a:t>万之间，对新房分流影响不断加剧。</a:t>
            </a:r>
          </a:p>
        </p:txBody>
      </p:sp>
      <p:graphicFrame>
        <p:nvGraphicFramePr>
          <p:cNvPr id="21" name="表格 20">
            <a:extLst>
              <a:ext uri="{FF2B5EF4-FFF2-40B4-BE49-F238E27FC236}">
                <a16:creationId xmlns:a16="http://schemas.microsoft.com/office/drawing/2014/main" id="{CA6E445D-0C58-454C-9DFE-4FBC21954847}"/>
              </a:ext>
            </a:extLst>
          </p:cNvPr>
          <p:cNvGraphicFramePr>
            <a:graphicFrameLocks noGrp="1"/>
          </p:cNvGraphicFramePr>
          <p:nvPr/>
        </p:nvGraphicFramePr>
        <p:xfrm>
          <a:off x="6084535" y="1579412"/>
          <a:ext cx="5856787" cy="4618187"/>
        </p:xfrm>
        <a:graphic>
          <a:graphicData uri="http://schemas.openxmlformats.org/drawingml/2006/table">
            <a:tbl>
              <a:tblPr/>
              <a:tblGrid>
                <a:gridCol w="278754">
                  <a:extLst>
                    <a:ext uri="{9D8B030D-6E8A-4147-A177-3AD203B41FA5}">
                      <a16:colId xmlns:a16="http://schemas.microsoft.com/office/drawing/2014/main" val="769322665"/>
                    </a:ext>
                  </a:extLst>
                </a:gridCol>
                <a:gridCol w="298203">
                  <a:extLst>
                    <a:ext uri="{9D8B030D-6E8A-4147-A177-3AD203B41FA5}">
                      <a16:colId xmlns:a16="http://schemas.microsoft.com/office/drawing/2014/main" val="1653176140"/>
                    </a:ext>
                  </a:extLst>
                </a:gridCol>
                <a:gridCol w="589922">
                  <a:extLst>
                    <a:ext uri="{9D8B030D-6E8A-4147-A177-3AD203B41FA5}">
                      <a16:colId xmlns:a16="http://schemas.microsoft.com/office/drawing/2014/main" val="2697441413"/>
                    </a:ext>
                  </a:extLst>
                </a:gridCol>
                <a:gridCol w="557508">
                  <a:extLst>
                    <a:ext uri="{9D8B030D-6E8A-4147-A177-3AD203B41FA5}">
                      <a16:colId xmlns:a16="http://schemas.microsoft.com/office/drawing/2014/main" val="3442712133"/>
                    </a:ext>
                  </a:extLst>
                </a:gridCol>
                <a:gridCol w="557508">
                  <a:extLst>
                    <a:ext uri="{9D8B030D-6E8A-4147-A177-3AD203B41FA5}">
                      <a16:colId xmlns:a16="http://schemas.microsoft.com/office/drawing/2014/main" val="1820820743"/>
                    </a:ext>
                  </a:extLst>
                </a:gridCol>
                <a:gridCol w="499164">
                  <a:extLst>
                    <a:ext uri="{9D8B030D-6E8A-4147-A177-3AD203B41FA5}">
                      <a16:colId xmlns:a16="http://schemas.microsoft.com/office/drawing/2014/main" val="597756766"/>
                    </a:ext>
                  </a:extLst>
                </a:gridCol>
                <a:gridCol w="499164">
                  <a:extLst>
                    <a:ext uri="{9D8B030D-6E8A-4147-A177-3AD203B41FA5}">
                      <a16:colId xmlns:a16="http://schemas.microsoft.com/office/drawing/2014/main" val="1452625041"/>
                    </a:ext>
                  </a:extLst>
                </a:gridCol>
                <a:gridCol w="531577">
                  <a:extLst>
                    <a:ext uri="{9D8B030D-6E8A-4147-A177-3AD203B41FA5}">
                      <a16:colId xmlns:a16="http://schemas.microsoft.com/office/drawing/2014/main" val="868559174"/>
                    </a:ext>
                  </a:extLst>
                </a:gridCol>
                <a:gridCol w="531577">
                  <a:extLst>
                    <a:ext uri="{9D8B030D-6E8A-4147-A177-3AD203B41FA5}">
                      <a16:colId xmlns:a16="http://schemas.microsoft.com/office/drawing/2014/main" val="2331290355"/>
                    </a:ext>
                  </a:extLst>
                </a:gridCol>
                <a:gridCol w="531577">
                  <a:extLst>
                    <a:ext uri="{9D8B030D-6E8A-4147-A177-3AD203B41FA5}">
                      <a16:colId xmlns:a16="http://schemas.microsoft.com/office/drawing/2014/main" val="2639279216"/>
                    </a:ext>
                  </a:extLst>
                </a:gridCol>
                <a:gridCol w="466751">
                  <a:extLst>
                    <a:ext uri="{9D8B030D-6E8A-4147-A177-3AD203B41FA5}">
                      <a16:colId xmlns:a16="http://schemas.microsoft.com/office/drawing/2014/main" val="3157665116"/>
                    </a:ext>
                  </a:extLst>
                </a:gridCol>
                <a:gridCol w="515082">
                  <a:extLst>
                    <a:ext uri="{9D8B030D-6E8A-4147-A177-3AD203B41FA5}">
                      <a16:colId xmlns:a16="http://schemas.microsoft.com/office/drawing/2014/main" val="1993897441"/>
                    </a:ext>
                  </a:extLst>
                </a:gridCol>
              </a:tblGrid>
              <a:tr h="795900">
                <a:tc gridSpan="3">
                  <a:txBody>
                    <a:bodyPr/>
                    <a:lstStyle/>
                    <a:p>
                      <a:pPr algn="ctr" fontAlgn="ctr"/>
                      <a:r>
                        <a:rPr lang="zh-CN" altLang="en-US" sz="1000" b="1" i="0" u="none" strike="noStrike" dirty="0">
                          <a:solidFill>
                            <a:srgbClr val="000000"/>
                          </a:solidFill>
                          <a:effectLst/>
                          <a:latin typeface="+mn-lt"/>
                          <a:ea typeface="+mn-ea"/>
                          <a:cs typeface="+mn-ea"/>
                          <a:sym typeface="+mn-lt"/>
                        </a:rPr>
                        <a:t>项目</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分类</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schemeClr>
                    </a:solidFill>
                  </a:tcPr>
                </a:tc>
                <a:tc hMerge="1">
                  <a:txBody>
                    <a:bodyPr/>
                    <a:lstStyle/>
                    <a:p>
                      <a:endParaRPr lang="zh-CN"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n-lt"/>
                          <a:ea typeface="+mn-ea"/>
                          <a:cs typeface="+mn-ea"/>
                          <a:sym typeface="+mn-lt"/>
                        </a:rPr>
                        <a:t>交付年份</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fontAlgn="ctr"/>
                      <a:r>
                        <a:rPr lang="zh-CN" altLang="en-US" sz="1000" b="1" i="0" u="none" strike="noStrike" dirty="0">
                          <a:solidFill>
                            <a:srgbClr val="000000"/>
                          </a:solidFill>
                          <a:effectLst/>
                          <a:latin typeface="+mn-lt"/>
                          <a:ea typeface="+mn-ea"/>
                          <a:cs typeface="+mn-ea"/>
                          <a:sym typeface="+mn-lt"/>
                        </a:rPr>
                        <a:t>开盘年份</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新房开盘售价</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年成交套数</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22</a:t>
                      </a:r>
                      <a:r>
                        <a:rPr lang="zh-CN" altLang="en-US" sz="1000" b="1" i="0" u="none" strike="noStrike" dirty="0">
                          <a:solidFill>
                            <a:srgbClr val="000000"/>
                          </a:solidFill>
                          <a:effectLst/>
                          <a:latin typeface="+mn-lt"/>
                          <a:ea typeface="+mn-ea"/>
                          <a:cs typeface="+mn-ea"/>
                          <a:sym typeface="+mn-lt"/>
                        </a:rPr>
                        <a:t>年成交均价（万</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年成交均价（万</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zh-CN" altLang="en-US" sz="1000" b="1" i="0" u="none" strike="noStrike" dirty="0">
                          <a:solidFill>
                            <a:srgbClr val="000000"/>
                          </a:solidFill>
                          <a:effectLst/>
                          <a:latin typeface="+mn-lt"/>
                          <a:ea typeface="+mn-ea"/>
                          <a:cs typeface="+mn-ea"/>
                          <a:sym typeface="+mn-lt"/>
                        </a:rPr>
                        <a:t>相对开盘价格涨幅</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zh-CN" altLang="en-US" sz="1000" b="1" i="0" u="none" strike="noStrike" dirty="0">
                          <a:solidFill>
                            <a:srgbClr val="000000"/>
                          </a:solidFill>
                          <a:effectLst/>
                          <a:latin typeface="+mn-lt"/>
                          <a:ea typeface="+mn-ea"/>
                          <a:cs typeface="+mn-ea"/>
                          <a:sym typeface="+mn-lt"/>
                        </a:rPr>
                        <a:t>相对</a:t>
                      </a:r>
                      <a:r>
                        <a:rPr lang="en-US" altLang="zh-CN" sz="1000" b="1" i="0" u="none" strike="noStrike" dirty="0">
                          <a:solidFill>
                            <a:srgbClr val="000000"/>
                          </a:solidFill>
                          <a:effectLst/>
                          <a:latin typeface="+mn-lt"/>
                          <a:ea typeface="+mn-ea"/>
                          <a:cs typeface="+mn-ea"/>
                          <a:sym typeface="+mn-lt"/>
                        </a:rPr>
                        <a:t>2022</a:t>
                      </a:r>
                      <a:r>
                        <a:rPr lang="zh-CN" altLang="en-US" sz="1000" b="1" i="0" u="none" strike="noStrike" dirty="0">
                          <a:solidFill>
                            <a:srgbClr val="000000"/>
                          </a:solidFill>
                          <a:effectLst/>
                          <a:latin typeface="+mn-lt"/>
                          <a:ea typeface="+mn-ea"/>
                          <a:cs typeface="+mn-ea"/>
                          <a:sym typeface="+mn-lt"/>
                        </a:rPr>
                        <a:t>年价格跌幅</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年套均总价（万）</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年成交套均面积</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411702383"/>
                  </a:ext>
                </a:extLst>
              </a:tr>
              <a:tr h="599383">
                <a:tc rowSpan="9">
                  <a:txBody>
                    <a:bodyPr/>
                    <a:lstStyle/>
                    <a:p>
                      <a:pPr algn="ctr" fontAlgn="ctr"/>
                      <a:r>
                        <a:rPr lang="zh-CN" altLang="en-US" sz="1000" b="1" i="0" u="none" strike="noStrike" dirty="0">
                          <a:solidFill>
                            <a:srgbClr val="000000"/>
                          </a:solidFill>
                          <a:effectLst/>
                          <a:latin typeface="+mn-lt"/>
                          <a:ea typeface="+mn-ea"/>
                          <a:cs typeface="+mn-ea"/>
                          <a:sym typeface="+mn-lt"/>
                        </a:rPr>
                        <a:t>泗泾</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rowSpan="9">
                  <a:txBody>
                    <a:bodyPr/>
                    <a:lstStyle/>
                    <a:p>
                      <a:pPr algn="ctr" fontAlgn="ctr"/>
                      <a:r>
                        <a:rPr lang="en-US" altLang="zh-CN" sz="1000" b="1" i="0" u="none" strike="noStrike" dirty="0">
                          <a:solidFill>
                            <a:srgbClr val="000000"/>
                          </a:solidFill>
                          <a:effectLst/>
                          <a:latin typeface="+mn-lt"/>
                          <a:ea typeface="+mn-ea"/>
                          <a:cs typeface="+mn-ea"/>
                          <a:sym typeface="+mn-lt"/>
                        </a:rPr>
                        <a:t>5-15</a:t>
                      </a:r>
                      <a:r>
                        <a:rPr lang="zh-CN" altLang="en-US" sz="1000" b="1" i="0" u="none" strike="noStrike" dirty="0">
                          <a:solidFill>
                            <a:srgbClr val="000000"/>
                          </a:solidFill>
                          <a:effectLst/>
                          <a:latin typeface="+mn-lt"/>
                          <a:ea typeface="+mn-ea"/>
                          <a:cs typeface="+mn-ea"/>
                          <a:sym typeface="+mn-lt"/>
                        </a:rPr>
                        <a:t>年次新房</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中铁建金地花语天境</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2023-2024</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2022</a:t>
                      </a:r>
                    </a:p>
                    <a:p>
                      <a:pPr algn="ctr" fontAlgn="ctr"/>
                      <a:r>
                        <a:rPr lang="en-US" altLang="zh-CN" sz="1000" b="0" i="0" u="none" strike="noStrike" dirty="0">
                          <a:solidFill>
                            <a:srgbClr val="000000"/>
                          </a:solidFill>
                          <a:effectLst/>
                          <a:latin typeface="+mn-lt"/>
                          <a:ea typeface="+mn-ea"/>
                          <a:cs typeface="+mn-ea"/>
                          <a:sym typeface="+mn-lt"/>
                        </a:rPr>
                        <a:t>4.86</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14</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4.50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B050"/>
                          </a:solidFill>
                          <a:effectLst/>
                          <a:latin typeface="+mn-lt"/>
                          <a:ea typeface="+mn-ea"/>
                          <a:cs typeface="+mn-ea"/>
                          <a:sym typeface="+mn-lt"/>
                        </a:rPr>
                        <a:t>-7%</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428</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95</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98575816"/>
                  </a:ext>
                </a:extLst>
              </a:tr>
              <a:tr h="402863">
                <a:tc vMerge="1">
                  <a:txBody>
                    <a:bodyPr/>
                    <a:lstStyle/>
                    <a:p>
                      <a:endParaRPr lang="zh-CN" altLang="en-US"/>
                    </a:p>
                  </a:txBody>
                  <a:tcPr/>
                </a:tc>
                <a:tc vMerge="1">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招商华发</a:t>
                      </a:r>
                      <a:r>
                        <a:rPr lang="en-US" altLang="zh-CN" sz="1000" b="0" i="0" u="none" strike="noStrike" dirty="0">
                          <a:solidFill>
                            <a:srgbClr val="000000"/>
                          </a:solidFill>
                          <a:effectLst/>
                          <a:latin typeface="+mn-lt"/>
                          <a:ea typeface="+mn-ea"/>
                          <a:cs typeface="+mn-ea"/>
                          <a:sym typeface="+mn-lt"/>
                        </a:rPr>
                        <a:t>9</a:t>
                      </a:r>
                      <a:r>
                        <a:rPr lang="zh-CN" altLang="en-US" sz="1000" b="0" i="0" u="none" strike="noStrike" dirty="0">
                          <a:solidFill>
                            <a:srgbClr val="000000"/>
                          </a:solidFill>
                          <a:effectLst/>
                          <a:latin typeface="+mn-lt"/>
                          <a:ea typeface="+mn-ea"/>
                          <a:cs typeface="+mn-ea"/>
                          <a:sym typeface="+mn-lt"/>
                        </a:rPr>
                        <a:t>号公馆</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2021-2022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2020</a:t>
                      </a:r>
                    </a:p>
                    <a:p>
                      <a:pPr algn="ctr" fontAlgn="ctr"/>
                      <a:r>
                        <a:rPr lang="en-US" altLang="zh-CN" sz="1000" b="0" i="0" u="none" strike="noStrike" dirty="0">
                          <a:solidFill>
                            <a:srgbClr val="000000"/>
                          </a:solidFill>
                          <a:effectLst/>
                          <a:latin typeface="+mn-lt"/>
                          <a:ea typeface="+mn-ea"/>
                          <a:cs typeface="+mn-ea"/>
                          <a:sym typeface="+mn-lt"/>
                        </a:rPr>
                        <a:t>4.58</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11</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4.59</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C00000"/>
                          </a:solidFill>
                          <a:effectLst/>
                          <a:latin typeface="+mn-lt"/>
                          <a:ea typeface="+mn-ea"/>
                          <a:cs typeface="+mn-ea"/>
                          <a:sym typeface="+mn-lt"/>
                        </a:rPr>
                        <a:t>0.2%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440-540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98-115</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67754115"/>
                  </a:ext>
                </a:extLst>
              </a:tr>
              <a:tr h="402863">
                <a:tc vMerge="1">
                  <a:txBody>
                    <a:bodyPr/>
                    <a:lstStyle/>
                    <a:p>
                      <a:endParaRPr lang="zh-CN" altLang="en-US"/>
                    </a:p>
                  </a:txBody>
                  <a:tcPr/>
                </a:tc>
                <a:tc vMerge="1">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格力</a:t>
                      </a:r>
                      <a:r>
                        <a:rPr lang="en-US" altLang="zh-CN" sz="1000" b="0" i="0" u="none" strike="noStrike" dirty="0">
                          <a:solidFill>
                            <a:srgbClr val="000000"/>
                          </a:solidFill>
                          <a:effectLst/>
                          <a:latin typeface="+mn-lt"/>
                          <a:ea typeface="+mn-ea"/>
                          <a:cs typeface="+mn-ea"/>
                          <a:sym typeface="+mn-lt"/>
                        </a:rPr>
                        <a:t>·</a:t>
                      </a:r>
                      <a:r>
                        <a:rPr lang="zh-CN" altLang="en-US" sz="1000" b="0" i="0" u="none" strike="noStrike" dirty="0">
                          <a:solidFill>
                            <a:srgbClr val="000000"/>
                          </a:solidFill>
                          <a:effectLst/>
                          <a:latin typeface="+mn-lt"/>
                          <a:ea typeface="+mn-ea"/>
                          <a:cs typeface="+mn-ea"/>
                          <a:sym typeface="+mn-lt"/>
                        </a:rPr>
                        <a:t>公园海德</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2023</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2022</a:t>
                      </a:r>
                    </a:p>
                    <a:p>
                      <a:pPr algn="ctr" fontAlgn="ctr"/>
                      <a:r>
                        <a:rPr lang="en-US" altLang="zh-CN" sz="1000" b="0" i="0" u="none" strike="noStrike" dirty="0">
                          <a:solidFill>
                            <a:srgbClr val="000000"/>
                          </a:solidFill>
                          <a:effectLst/>
                          <a:latin typeface="+mn-lt"/>
                          <a:ea typeface="+mn-ea"/>
                          <a:cs typeface="+mn-ea"/>
                          <a:sym typeface="+mn-lt"/>
                        </a:rPr>
                        <a:t>5.48</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mn-lt"/>
                          <a:ea typeface="+mn-ea"/>
                          <a:cs typeface="+mn-ea"/>
                          <a:sym typeface="+mn-lt"/>
                        </a:rPr>
                        <a:t>4.52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-18%</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540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121</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081976478"/>
                  </a:ext>
                </a:extLst>
              </a:tr>
              <a:tr h="402863">
                <a:tc vMerge="1">
                  <a:txBody>
                    <a:bodyPr/>
                    <a:lstStyle/>
                    <a:p>
                      <a:endParaRPr lang="zh-CN" altLang="en-US"/>
                    </a:p>
                  </a:txBody>
                  <a:tcPr>
                    <a:lnT w="6350" cap="flat" cmpd="sng" algn="ctr">
                      <a:solidFill>
                        <a:srgbClr val="000000"/>
                      </a:solidFill>
                      <a:prstDash val="solid"/>
                      <a:round/>
                      <a:headEnd type="none" w="med" len="med"/>
                      <a:tailEnd type="none" w="med" len="med"/>
                    </a:lnT>
                  </a:tcPr>
                </a:tc>
                <a:tc vMerge="1">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泗水和鸣</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2022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2020</a:t>
                      </a:r>
                    </a:p>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4.62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5.17</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C00000"/>
                          </a:solidFill>
                          <a:effectLst/>
                          <a:latin typeface="+mn-lt"/>
                          <a:ea typeface="+mn-ea"/>
                          <a:cs typeface="+mn-ea"/>
                          <a:sym typeface="+mn-lt"/>
                        </a:rPr>
                        <a:t>12%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430-600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86-129</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43411956"/>
                  </a:ext>
                </a:extLst>
              </a:tr>
              <a:tr h="402863">
                <a:tc vMerge="1">
                  <a:txBody>
                    <a:bodyPr/>
                    <a:lstStyle/>
                    <a:p>
                      <a:endParaRPr lang="zh-CN" altLang="en-US"/>
                    </a:p>
                  </a:txBody>
                  <a:tcPr>
                    <a:lnT w="19050" cap="flat" cmpd="sng" algn="ctr">
                      <a:solidFill>
                        <a:schemeClr val="tx1"/>
                      </a:solidFill>
                      <a:prstDash val="solid"/>
                      <a:round/>
                      <a:headEnd type="none" w="med" len="med"/>
                      <a:tailEnd type="none" w="med" len="med"/>
                    </a:lnT>
                  </a:tcPr>
                </a:tc>
                <a:tc vMerge="1">
                  <a:txBody>
                    <a:bodyPr/>
                    <a:lstStyle/>
                    <a:p>
                      <a:endParaRPr lang="zh-CN" altLang="en-US"/>
                    </a:p>
                  </a:txBody>
                  <a:tcPr>
                    <a:lnT w="19050" cap="flat" cmpd="sng" algn="ctr">
                      <a:solidFill>
                        <a:schemeClr val="tx1"/>
                      </a:solidFill>
                      <a:prstDash val="solid"/>
                      <a:round/>
                      <a:headEnd type="none" w="med" len="med"/>
                      <a:tailEnd type="none" w="med" len="med"/>
                    </a:lnT>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同济晶萃</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2019-2023</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2020</a:t>
                      </a:r>
                    </a:p>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4.45</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7.25</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4.67</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C00000"/>
                          </a:solidFill>
                          <a:effectLst/>
                          <a:latin typeface="+mn-lt"/>
                          <a:ea typeface="+mn-ea"/>
                          <a:cs typeface="+mn-ea"/>
                          <a:sym typeface="+mn-lt"/>
                        </a:rPr>
                        <a:t>5%</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B050"/>
                          </a:solidFill>
                          <a:effectLst/>
                          <a:latin typeface="+mn-lt"/>
                          <a:ea typeface="+mn-ea"/>
                          <a:cs typeface="+mn-ea"/>
                          <a:sym typeface="+mn-lt"/>
                        </a:rPr>
                        <a:t>-36%</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380-460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90-110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1969801"/>
                  </a:ext>
                </a:extLst>
              </a:tr>
              <a:tr h="402863">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金地玺悦</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2020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2019</a:t>
                      </a:r>
                    </a:p>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4.06</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9</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6.67</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5.0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C00000"/>
                          </a:solidFill>
                          <a:effectLst/>
                          <a:latin typeface="+mn-lt"/>
                          <a:ea typeface="+mn-ea"/>
                          <a:cs typeface="+mn-ea"/>
                          <a:sym typeface="+mn-lt"/>
                        </a:rPr>
                        <a:t>23%</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-25%</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470-650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94-134</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86572674"/>
                  </a:ext>
                </a:extLst>
              </a:tr>
              <a:tr h="402863">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融创壹号公馆</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2019-2020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2019</a:t>
                      </a:r>
                    </a:p>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4.8</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30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7.29</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4.51</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-6%</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-38%</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380-430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86-94</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678888"/>
                  </a:ext>
                </a:extLst>
              </a:tr>
              <a:tr h="402863">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金地自在城二期</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2014-2018</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2014</a:t>
                      </a:r>
                    </a:p>
                    <a:p>
                      <a:pPr marL="0" algn="ctr" defTabSz="914400" rtl="0" eaLnBrk="1" fontAlgn="ctr" latinLnBrk="0" hangingPunct="1"/>
                      <a:r>
                        <a:rPr lang="en-US" altLang="zh-CN" sz="1000" b="0" i="0" u="none" strike="noStrike" kern="1200" dirty="0">
                          <a:solidFill>
                            <a:srgbClr val="000000"/>
                          </a:solidFill>
                          <a:effectLst/>
                          <a:latin typeface="+mn-lt"/>
                          <a:ea typeface="+mn-ea"/>
                          <a:cs typeface="+mn-ea"/>
                          <a:sym typeface="+mn-lt"/>
                        </a:rPr>
                        <a:t>2.05</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6</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5.33</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3.37</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C00000"/>
                          </a:solidFill>
                          <a:effectLst/>
                          <a:latin typeface="+mn-lt"/>
                          <a:ea typeface="+mn-ea"/>
                          <a:cs typeface="+mn-ea"/>
                          <a:sym typeface="+mn-lt"/>
                        </a:rPr>
                        <a:t>64%</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-37%</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290-500</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87-148</a:t>
                      </a:r>
                    </a:p>
                  </a:txBody>
                  <a:tcPr marL="762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28036359"/>
                  </a:ext>
                </a:extLst>
              </a:tr>
              <a:tr h="402863">
                <a:tc vMerge="1">
                  <a:txBody>
                    <a:bodyPr/>
                    <a:lstStyle/>
                    <a:p>
                      <a:endParaRPr lang="zh-CN" altLang="en-US"/>
                    </a:p>
                  </a:txBody>
                  <a:tcPr>
                    <a:lnT w="19050" cap="flat" cmpd="sng" algn="ctr">
                      <a:solidFill>
                        <a:schemeClr val="tx1"/>
                      </a:solidFill>
                      <a:prstDash val="solid"/>
                      <a:round/>
                      <a:headEnd type="none" w="med" len="med"/>
                      <a:tailEnd type="none" w="med" len="med"/>
                    </a:lnT>
                  </a:tcPr>
                </a:tc>
                <a:tc vMerge="1">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星樾云栖</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2023-2024</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2022</a:t>
                      </a:r>
                    </a:p>
                    <a:p>
                      <a:pPr algn="ctr" fontAlgn="ctr"/>
                      <a:r>
                        <a:rPr lang="en-US" altLang="zh-CN" sz="1000" b="0" i="0" u="none" strike="noStrike" dirty="0">
                          <a:solidFill>
                            <a:srgbClr val="000000"/>
                          </a:solidFill>
                          <a:effectLst/>
                          <a:latin typeface="+mn-lt"/>
                          <a:ea typeface="+mn-ea"/>
                          <a:cs typeface="+mn-ea"/>
                          <a:sym typeface="+mn-lt"/>
                        </a:rPr>
                        <a:t>4.81</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4.68</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00B050"/>
                          </a:solidFill>
                          <a:effectLst/>
                          <a:latin typeface="+mn-lt"/>
                          <a:ea typeface="+mn-ea"/>
                          <a:cs typeface="+mn-ea"/>
                          <a:sym typeface="+mn-lt"/>
                        </a:rPr>
                        <a:t>-3%</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470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100</a:t>
                      </a:r>
                    </a:p>
                  </a:txBody>
                  <a:tcPr marL="36000" marR="7620" marT="762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55796428"/>
                  </a:ext>
                </a:extLst>
              </a:tr>
            </a:tbl>
          </a:graphicData>
        </a:graphic>
      </p:graphicFrame>
      <p:grpSp>
        <p:nvGrpSpPr>
          <p:cNvPr id="22" name="组合 21">
            <a:extLst>
              <a:ext uri="{FF2B5EF4-FFF2-40B4-BE49-F238E27FC236}">
                <a16:creationId xmlns:a16="http://schemas.microsoft.com/office/drawing/2014/main" id="{D7EEF537-2A78-4CC8-8C75-FAFC43869A98}"/>
              </a:ext>
            </a:extLst>
          </p:cNvPr>
          <p:cNvGrpSpPr/>
          <p:nvPr/>
        </p:nvGrpSpPr>
        <p:grpSpPr>
          <a:xfrm>
            <a:off x="205740" y="1579412"/>
            <a:ext cx="5856788" cy="3773594"/>
            <a:chOff x="447869" y="1880757"/>
            <a:chExt cx="5533053" cy="3565008"/>
          </a:xfrm>
        </p:grpSpPr>
        <p:pic>
          <p:nvPicPr>
            <p:cNvPr id="23" name="图片 22">
              <a:extLst>
                <a:ext uri="{FF2B5EF4-FFF2-40B4-BE49-F238E27FC236}">
                  <a16:creationId xmlns:a16="http://schemas.microsoft.com/office/drawing/2014/main" id="{F0362810-D0F7-414A-9179-8A33582820CE}"/>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468888" y="1880757"/>
              <a:ext cx="5481680" cy="3565008"/>
            </a:xfrm>
            <a:prstGeom prst="rect">
              <a:avLst/>
            </a:prstGeom>
          </p:spPr>
        </p:pic>
        <p:pic>
          <p:nvPicPr>
            <p:cNvPr id="24" name="Picture 27" descr="f13">
              <a:extLst>
                <a:ext uri="{FF2B5EF4-FFF2-40B4-BE49-F238E27FC236}">
                  <a16:creationId xmlns:a16="http://schemas.microsoft.com/office/drawing/2014/main" id="{60C0271B-F903-4204-8827-E1860994511C}"/>
                </a:ext>
              </a:extLst>
            </p:cNvPr>
            <p:cNvPicPr>
              <a:picLocks noChangeAspect="1" noChangeArrowheads="1" noCrop="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351054" y="3513349"/>
              <a:ext cx="357271" cy="29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任意多边形: 形状 24">
              <a:extLst>
                <a:ext uri="{FF2B5EF4-FFF2-40B4-BE49-F238E27FC236}">
                  <a16:creationId xmlns:a16="http://schemas.microsoft.com/office/drawing/2014/main" id="{EDB94658-3FF1-4EAB-B17D-41B8556B5327}"/>
                </a:ext>
              </a:extLst>
            </p:cNvPr>
            <p:cNvSpPr/>
            <p:nvPr/>
          </p:nvSpPr>
          <p:spPr>
            <a:xfrm>
              <a:off x="447869" y="3620278"/>
              <a:ext cx="5533053" cy="839755"/>
            </a:xfrm>
            <a:custGeom>
              <a:avLst/>
              <a:gdLst>
                <a:gd name="connsiteX0" fmla="*/ 5533053 w 5533053"/>
                <a:gd name="connsiteY0" fmla="*/ 0 h 839755"/>
                <a:gd name="connsiteX1" fmla="*/ 3359021 w 5533053"/>
                <a:gd name="connsiteY1" fmla="*/ 242595 h 839755"/>
                <a:gd name="connsiteX2" fmla="*/ 2062066 w 5533053"/>
                <a:gd name="connsiteY2" fmla="*/ 429208 h 839755"/>
                <a:gd name="connsiteX3" fmla="*/ 1231641 w 5533053"/>
                <a:gd name="connsiteY3" fmla="*/ 447869 h 839755"/>
                <a:gd name="connsiteX4" fmla="*/ 0 w 5533053"/>
                <a:gd name="connsiteY4" fmla="*/ 839755 h 839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3053" h="839755">
                  <a:moveTo>
                    <a:pt x="5533053" y="0"/>
                  </a:moveTo>
                  <a:lnTo>
                    <a:pt x="3359021" y="242595"/>
                  </a:lnTo>
                  <a:lnTo>
                    <a:pt x="2062066" y="429208"/>
                  </a:lnTo>
                  <a:lnTo>
                    <a:pt x="1231641" y="447869"/>
                  </a:lnTo>
                  <a:lnTo>
                    <a:pt x="0" y="83975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a:solidFill>
                  <a:srgbClr val="FFFFFF"/>
                </a:solidFill>
                <a:cs typeface="+mn-ea"/>
                <a:sym typeface="+mn-lt"/>
              </a:endParaRPr>
            </a:p>
          </p:txBody>
        </p:sp>
        <p:sp>
          <p:nvSpPr>
            <p:cNvPr id="26" name="文本框 25">
              <a:extLst>
                <a:ext uri="{FF2B5EF4-FFF2-40B4-BE49-F238E27FC236}">
                  <a16:creationId xmlns:a16="http://schemas.microsoft.com/office/drawing/2014/main" id="{5AE4920B-EE91-45F3-A2A8-F3EDFA6ADB2C}"/>
                </a:ext>
              </a:extLst>
            </p:cNvPr>
            <p:cNvSpPr txBox="1"/>
            <p:nvPr>
              <p:custDataLst>
                <p:tags r:id="rId6"/>
              </p:custDataLst>
            </p:nvPr>
          </p:nvSpPr>
          <p:spPr>
            <a:xfrm>
              <a:off x="3425190" y="3886802"/>
              <a:ext cx="791210" cy="290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泗泾站</a:t>
              </a:r>
            </a:p>
          </p:txBody>
        </p:sp>
        <p:sp>
          <p:nvSpPr>
            <p:cNvPr id="27" name="椭圆 26">
              <a:extLst>
                <a:ext uri="{FF2B5EF4-FFF2-40B4-BE49-F238E27FC236}">
                  <a16:creationId xmlns:a16="http://schemas.microsoft.com/office/drawing/2014/main" id="{1D06EF52-C1CA-4542-AF6A-571C8F484ECB}"/>
                </a:ext>
              </a:extLst>
            </p:cNvPr>
            <p:cNvSpPr/>
            <p:nvPr/>
          </p:nvSpPr>
          <p:spPr>
            <a:xfrm>
              <a:off x="3661388" y="3771168"/>
              <a:ext cx="104775" cy="82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rgbClr val="FFFFFF"/>
                </a:solidFill>
                <a:effectLst/>
                <a:uLnTx/>
                <a:uFillTx/>
                <a:cs typeface="+mn-ea"/>
                <a:sym typeface="+mn-lt"/>
              </a:endParaRPr>
            </a:p>
          </p:txBody>
        </p:sp>
        <p:sp>
          <p:nvSpPr>
            <p:cNvPr id="28" name="文本框 27">
              <a:extLst>
                <a:ext uri="{FF2B5EF4-FFF2-40B4-BE49-F238E27FC236}">
                  <a16:creationId xmlns:a16="http://schemas.microsoft.com/office/drawing/2014/main" id="{5E9DAB1B-3A2F-4E58-96FD-D3534BF95270}"/>
                </a:ext>
              </a:extLst>
            </p:cNvPr>
            <p:cNvSpPr txBox="1"/>
            <p:nvPr>
              <p:custDataLst>
                <p:tags r:id="rId7"/>
              </p:custDataLst>
            </p:nvPr>
          </p:nvSpPr>
          <p:spPr>
            <a:xfrm>
              <a:off x="516271" y="2272882"/>
              <a:ext cx="1219835" cy="307975"/>
            </a:xfrm>
            <a:prstGeom prst="rect">
              <a:avLst/>
            </a:prstGeom>
            <a:solidFill>
              <a:srgbClr val="C00000"/>
            </a:solidFill>
          </p:spPr>
          <p:txBody>
            <a:bodyPr wrap="square" rtlCol="0">
              <a:noAutofit/>
            </a:bodyPr>
            <a:lstStyle>
              <a:defPPr>
                <a:defRPr lang="zh-CN"/>
              </a:defPPr>
              <a:lvl1pPr marR="0" lvl="0" indent="0" algn="ctr" fontAlgn="auto">
                <a:lnSpc>
                  <a:spcPct val="100000"/>
                </a:lnSpc>
                <a:spcBef>
                  <a:spcPts val="0"/>
                </a:spcBef>
                <a:spcAft>
                  <a:spcPts val="0"/>
                </a:spcAft>
                <a:buClrTx/>
                <a:buSzTx/>
                <a:buFontTx/>
                <a:buNone/>
                <a:tabLst/>
                <a:defRPr sz="1000">
                  <a:solidFill>
                    <a:srgbClr val="FFFFFF"/>
                  </a:solidFill>
                  <a:latin typeface="+mn-ea"/>
                  <a:cs typeface="+mn-ea"/>
                </a:defRPr>
              </a:lvl1pPr>
            </a:lstStyle>
            <a:p>
              <a:r>
                <a:rPr lang="zh-CN" altLang="en-US" dirty="0">
                  <a:latin typeface="+mn-lt"/>
                  <a:sym typeface="+mn-lt"/>
                </a:rPr>
                <a:t>花语天境</a:t>
              </a:r>
            </a:p>
          </p:txBody>
        </p:sp>
        <p:sp>
          <p:nvSpPr>
            <p:cNvPr id="29" name="文本框 28">
              <a:extLst>
                <a:ext uri="{FF2B5EF4-FFF2-40B4-BE49-F238E27FC236}">
                  <a16:creationId xmlns:a16="http://schemas.microsoft.com/office/drawing/2014/main" id="{874AD605-0D48-4A98-BBB2-44C2085E3C76}"/>
                </a:ext>
              </a:extLst>
            </p:cNvPr>
            <p:cNvSpPr txBox="1"/>
            <p:nvPr>
              <p:custDataLst>
                <p:tags r:id="rId8"/>
              </p:custDataLst>
            </p:nvPr>
          </p:nvSpPr>
          <p:spPr>
            <a:xfrm>
              <a:off x="2326931" y="2739646"/>
              <a:ext cx="1219835" cy="307975"/>
            </a:xfrm>
            <a:prstGeom prst="rect">
              <a:avLst/>
            </a:prstGeom>
            <a:solidFill>
              <a:srgbClr val="C00000"/>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FFFFFF"/>
                  </a:solidFill>
                  <a:cs typeface="+mn-ea"/>
                  <a:sym typeface="+mn-lt"/>
                </a:rPr>
                <a:t>招商华发</a:t>
              </a:r>
              <a:r>
                <a:rPr lang="en-US" altLang="zh-CN" sz="1000" dirty="0">
                  <a:solidFill>
                    <a:srgbClr val="FFFFFF"/>
                  </a:solidFill>
                  <a:cs typeface="+mn-ea"/>
                  <a:sym typeface="+mn-lt"/>
                </a:rPr>
                <a:t>9</a:t>
              </a:r>
              <a:r>
                <a:rPr lang="zh-CN" altLang="en-US" sz="1000" dirty="0">
                  <a:solidFill>
                    <a:srgbClr val="FFFFFF"/>
                  </a:solidFill>
                  <a:cs typeface="+mn-ea"/>
                  <a:sym typeface="+mn-lt"/>
                </a:rPr>
                <a:t>号公馆</a:t>
              </a:r>
              <a:endParaRPr kumimoji="0" lang="zh-CN" altLang="en-US" sz="1000" b="0" i="0" u="none" strike="noStrike" kern="1200" cap="none" spc="0" normalizeH="0" baseline="0" noProof="0" dirty="0">
                <a:ln>
                  <a:noFill/>
                </a:ln>
                <a:solidFill>
                  <a:srgbClr val="FFFFFF"/>
                </a:solidFill>
                <a:effectLst/>
                <a:uLnTx/>
                <a:uFillTx/>
                <a:cs typeface="+mn-ea"/>
                <a:sym typeface="+mn-lt"/>
              </a:endParaRPr>
            </a:p>
          </p:txBody>
        </p:sp>
        <p:sp>
          <p:nvSpPr>
            <p:cNvPr id="30" name="文本框 29">
              <a:extLst>
                <a:ext uri="{FF2B5EF4-FFF2-40B4-BE49-F238E27FC236}">
                  <a16:creationId xmlns:a16="http://schemas.microsoft.com/office/drawing/2014/main" id="{B2A85D06-FE81-43B7-8382-5E6C03D7949A}"/>
                </a:ext>
              </a:extLst>
            </p:cNvPr>
            <p:cNvSpPr txBox="1"/>
            <p:nvPr>
              <p:custDataLst>
                <p:tags r:id="rId9"/>
              </p:custDataLst>
            </p:nvPr>
          </p:nvSpPr>
          <p:spPr>
            <a:xfrm>
              <a:off x="3713775" y="2618176"/>
              <a:ext cx="1219835" cy="307975"/>
            </a:xfrm>
            <a:prstGeom prst="rect">
              <a:avLst/>
            </a:prstGeom>
            <a:solidFill>
              <a:srgbClr val="C00000"/>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FFFF"/>
                  </a:solidFill>
                  <a:effectLst/>
                  <a:uLnTx/>
                  <a:uFillTx/>
                  <a:cs typeface="+mn-ea"/>
                  <a:sym typeface="+mn-lt"/>
                </a:rPr>
                <a:t>泗水和鸣</a:t>
              </a:r>
            </a:p>
          </p:txBody>
        </p:sp>
        <p:sp>
          <p:nvSpPr>
            <p:cNvPr id="31" name="文本框 30">
              <a:extLst>
                <a:ext uri="{FF2B5EF4-FFF2-40B4-BE49-F238E27FC236}">
                  <a16:creationId xmlns:a16="http://schemas.microsoft.com/office/drawing/2014/main" id="{2B7F5A31-0B4F-4625-AA99-2B3BE5E6DFBC}"/>
                </a:ext>
              </a:extLst>
            </p:cNvPr>
            <p:cNvSpPr txBox="1"/>
            <p:nvPr>
              <p:custDataLst>
                <p:tags r:id="rId10"/>
              </p:custDataLst>
            </p:nvPr>
          </p:nvSpPr>
          <p:spPr>
            <a:xfrm>
              <a:off x="3646148" y="2139672"/>
              <a:ext cx="1219835" cy="307975"/>
            </a:xfrm>
            <a:prstGeom prst="rect">
              <a:avLst/>
            </a:prstGeom>
            <a:solidFill>
              <a:srgbClr val="C00000"/>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FFFFFF"/>
                  </a:solidFill>
                  <a:cs typeface="+mn-ea"/>
                  <a:sym typeface="+mn-lt"/>
                </a:rPr>
                <a:t>格力海德公园</a:t>
              </a:r>
              <a:endParaRPr kumimoji="0" lang="zh-CN" altLang="en-US" sz="1000" b="0" i="0" u="none" strike="noStrike" kern="1200" cap="none" spc="0" normalizeH="0" baseline="0" noProof="0" dirty="0">
                <a:ln>
                  <a:noFill/>
                </a:ln>
                <a:solidFill>
                  <a:srgbClr val="FFFFFF"/>
                </a:solidFill>
                <a:effectLst/>
                <a:uLnTx/>
                <a:uFillTx/>
                <a:cs typeface="+mn-ea"/>
                <a:sym typeface="+mn-lt"/>
              </a:endParaRPr>
            </a:p>
          </p:txBody>
        </p:sp>
        <p:sp>
          <p:nvSpPr>
            <p:cNvPr id="33" name="文本框 32">
              <a:extLst>
                <a:ext uri="{FF2B5EF4-FFF2-40B4-BE49-F238E27FC236}">
                  <a16:creationId xmlns:a16="http://schemas.microsoft.com/office/drawing/2014/main" id="{F3E400CC-A5ED-4E63-98EA-0500D67A888E}"/>
                </a:ext>
              </a:extLst>
            </p:cNvPr>
            <p:cNvSpPr txBox="1"/>
            <p:nvPr>
              <p:custDataLst>
                <p:tags r:id="rId11"/>
              </p:custDataLst>
            </p:nvPr>
          </p:nvSpPr>
          <p:spPr>
            <a:xfrm>
              <a:off x="473976" y="3828628"/>
              <a:ext cx="1219835" cy="307975"/>
            </a:xfrm>
            <a:prstGeom prst="rect">
              <a:avLst/>
            </a:prstGeom>
            <a:solidFill>
              <a:srgbClr val="C00000"/>
            </a:solidFill>
          </p:spPr>
          <p:txBody>
            <a:bodyPr wrap="square" rtlCol="0">
              <a:noAutofit/>
            </a:bodyPr>
            <a:lstStyle>
              <a:defPPr>
                <a:defRPr lang="zh-CN"/>
              </a:defPPr>
              <a:lvl1pPr marR="0" lvl="0" indent="0" algn="ctr" fontAlgn="auto">
                <a:lnSpc>
                  <a:spcPct val="100000"/>
                </a:lnSpc>
                <a:spcBef>
                  <a:spcPts val="0"/>
                </a:spcBef>
                <a:spcAft>
                  <a:spcPts val="0"/>
                </a:spcAft>
                <a:buClrTx/>
                <a:buSzTx/>
                <a:buFontTx/>
                <a:buNone/>
                <a:tabLst/>
                <a:defRPr sz="1000">
                  <a:solidFill>
                    <a:srgbClr val="FFFFFF"/>
                  </a:solidFill>
                  <a:latin typeface="+mn-ea"/>
                  <a:cs typeface="+mn-ea"/>
                </a:defRPr>
              </a:lvl1pPr>
            </a:lstStyle>
            <a:p>
              <a:r>
                <a:rPr lang="zh-CN" altLang="en-US" dirty="0">
                  <a:latin typeface="+mn-lt"/>
                  <a:sym typeface="+mn-lt"/>
                </a:rPr>
                <a:t>同济晶萃</a:t>
              </a:r>
            </a:p>
          </p:txBody>
        </p:sp>
      </p:grpSp>
      <p:sp>
        <p:nvSpPr>
          <p:cNvPr id="17" name="文本框 16">
            <a:extLst>
              <a:ext uri="{FF2B5EF4-FFF2-40B4-BE49-F238E27FC236}">
                <a16:creationId xmlns:a16="http://schemas.microsoft.com/office/drawing/2014/main" id="{0A46AF91-6E3F-41CC-AC54-3D85546C57F2}"/>
              </a:ext>
            </a:extLst>
          </p:cNvPr>
          <p:cNvSpPr txBox="1"/>
          <p:nvPr>
            <p:custDataLst>
              <p:tags r:id="rId1"/>
            </p:custDataLst>
          </p:nvPr>
        </p:nvSpPr>
        <p:spPr>
          <a:xfrm>
            <a:off x="1585416" y="2865037"/>
            <a:ext cx="1291207" cy="325994"/>
          </a:xfrm>
          <a:prstGeom prst="rect">
            <a:avLst/>
          </a:prstGeom>
          <a:solidFill>
            <a:srgbClr val="C00000"/>
          </a:solidFill>
        </p:spPr>
        <p:txBody>
          <a:bodyPr wrap="square" rtlCol="0">
            <a:noAutofit/>
          </a:bodyPr>
          <a:lstStyle>
            <a:defPPr>
              <a:defRPr lang="zh-CN"/>
            </a:defPPr>
            <a:lvl1pPr marR="0" lvl="0" indent="0" algn="ctr" fontAlgn="auto">
              <a:lnSpc>
                <a:spcPct val="100000"/>
              </a:lnSpc>
              <a:spcBef>
                <a:spcPts val="0"/>
              </a:spcBef>
              <a:spcAft>
                <a:spcPts val="0"/>
              </a:spcAft>
              <a:buClrTx/>
              <a:buSzTx/>
              <a:buFontTx/>
              <a:buNone/>
              <a:tabLst/>
              <a:defRPr sz="1000">
                <a:solidFill>
                  <a:srgbClr val="FFFFFF"/>
                </a:solidFill>
                <a:latin typeface="+mn-ea"/>
                <a:cs typeface="+mn-ea"/>
              </a:defRPr>
            </a:lvl1pPr>
          </a:lstStyle>
          <a:p>
            <a:r>
              <a:rPr lang="zh-CN" altLang="en-US" dirty="0">
                <a:latin typeface="+mn-lt"/>
                <a:sym typeface="+mn-lt"/>
              </a:rPr>
              <a:t>星樾云栖</a:t>
            </a:r>
          </a:p>
        </p:txBody>
      </p:sp>
      <p:sp>
        <p:nvSpPr>
          <p:cNvPr id="34" name="文本框 33">
            <a:extLst>
              <a:ext uri="{FF2B5EF4-FFF2-40B4-BE49-F238E27FC236}">
                <a16:creationId xmlns:a16="http://schemas.microsoft.com/office/drawing/2014/main" id="{B38F24F3-C9D5-4646-B8FF-D2399EC92732}"/>
              </a:ext>
            </a:extLst>
          </p:cNvPr>
          <p:cNvSpPr txBox="1"/>
          <p:nvPr>
            <p:custDataLst>
              <p:tags r:id="rId2"/>
            </p:custDataLst>
          </p:nvPr>
        </p:nvSpPr>
        <p:spPr>
          <a:xfrm>
            <a:off x="939813" y="2319876"/>
            <a:ext cx="1291207" cy="325994"/>
          </a:xfrm>
          <a:prstGeom prst="rect">
            <a:avLst/>
          </a:prstGeom>
          <a:solidFill>
            <a:srgbClr val="C00000"/>
          </a:solidFill>
        </p:spPr>
        <p:txBody>
          <a:bodyPr wrap="square" rtlCol="0">
            <a:noAutofit/>
          </a:bodyPr>
          <a:lstStyle>
            <a:defPPr>
              <a:defRPr lang="zh-CN"/>
            </a:defPPr>
            <a:lvl1pPr marR="0" lvl="0" indent="0" algn="ctr" fontAlgn="auto">
              <a:lnSpc>
                <a:spcPct val="100000"/>
              </a:lnSpc>
              <a:spcBef>
                <a:spcPts val="0"/>
              </a:spcBef>
              <a:spcAft>
                <a:spcPts val="0"/>
              </a:spcAft>
              <a:buClrTx/>
              <a:buSzTx/>
              <a:buFontTx/>
              <a:buNone/>
              <a:tabLst/>
              <a:defRPr sz="1000">
                <a:solidFill>
                  <a:srgbClr val="FFFFFF"/>
                </a:solidFill>
                <a:latin typeface="+mn-ea"/>
                <a:cs typeface="+mn-ea"/>
              </a:defRPr>
            </a:lvl1pPr>
          </a:lstStyle>
          <a:p>
            <a:r>
              <a:rPr lang="zh-CN" altLang="en-US" dirty="0">
                <a:latin typeface="+mn-lt"/>
                <a:sym typeface="+mn-lt"/>
              </a:rPr>
              <a:t>金地自在城二期</a:t>
            </a:r>
          </a:p>
        </p:txBody>
      </p:sp>
      <p:sp>
        <p:nvSpPr>
          <p:cNvPr id="35" name="文本框 34">
            <a:extLst>
              <a:ext uri="{FF2B5EF4-FFF2-40B4-BE49-F238E27FC236}">
                <a16:creationId xmlns:a16="http://schemas.microsoft.com/office/drawing/2014/main" id="{61A2D613-7AE3-4C56-9B47-80FDFC5A8C53}"/>
              </a:ext>
            </a:extLst>
          </p:cNvPr>
          <p:cNvSpPr txBox="1"/>
          <p:nvPr>
            <p:custDataLst>
              <p:tags r:id="rId3"/>
            </p:custDataLst>
          </p:nvPr>
        </p:nvSpPr>
        <p:spPr>
          <a:xfrm>
            <a:off x="2821364" y="2751213"/>
            <a:ext cx="1291207" cy="325994"/>
          </a:xfrm>
          <a:prstGeom prst="rect">
            <a:avLst/>
          </a:prstGeom>
          <a:solidFill>
            <a:srgbClr val="C00000"/>
          </a:solidFill>
        </p:spPr>
        <p:txBody>
          <a:bodyPr wrap="square" rtlCol="0">
            <a:noAutofit/>
          </a:bodyPr>
          <a:lstStyle/>
          <a:p>
            <a:pPr lvl="0" algn="ctr">
              <a:defRPr/>
            </a:pPr>
            <a:r>
              <a:rPr lang="zh-CN" altLang="en-US" sz="1000" dirty="0">
                <a:solidFill>
                  <a:srgbClr val="FFFFFF"/>
                </a:solidFill>
                <a:cs typeface="+mn-ea"/>
                <a:sym typeface="+mn-lt"/>
              </a:rPr>
              <a:t>融创壹号公馆</a:t>
            </a:r>
          </a:p>
        </p:txBody>
      </p:sp>
      <p:sp>
        <p:nvSpPr>
          <p:cNvPr id="36" name="文本框 35">
            <a:extLst>
              <a:ext uri="{FF2B5EF4-FFF2-40B4-BE49-F238E27FC236}">
                <a16:creationId xmlns:a16="http://schemas.microsoft.com/office/drawing/2014/main" id="{D8037C95-395D-4621-B507-8BD58B301522}"/>
              </a:ext>
            </a:extLst>
          </p:cNvPr>
          <p:cNvSpPr txBox="1"/>
          <p:nvPr>
            <p:custDataLst>
              <p:tags r:id="rId4"/>
            </p:custDataLst>
          </p:nvPr>
        </p:nvSpPr>
        <p:spPr>
          <a:xfrm>
            <a:off x="2426978" y="4042518"/>
            <a:ext cx="1291207" cy="325994"/>
          </a:xfrm>
          <a:prstGeom prst="rect">
            <a:avLst/>
          </a:prstGeom>
          <a:solidFill>
            <a:srgbClr val="C00000"/>
          </a:solidFill>
        </p:spPr>
        <p:txBody>
          <a:bodyPr wrap="square" rtlCol="0">
            <a:noAutofit/>
          </a:bodyPr>
          <a:lstStyle>
            <a:defPPr>
              <a:defRPr lang="zh-CN"/>
            </a:defPPr>
            <a:lvl1pPr marR="0" lvl="0" indent="0" algn="ctr" fontAlgn="auto">
              <a:lnSpc>
                <a:spcPct val="100000"/>
              </a:lnSpc>
              <a:spcBef>
                <a:spcPts val="0"/>
              </a:spcBef>
              <a:spcAft>
                <a:spcPts val="0"/>
              </a:spcAft>
              <a:buClrTx/>
              <a:buSzTx/>
              <a:buFontTx/>
              <a:buNone/>
              <a:tabLst/>
              <a:defRPr sz="1000">
                <a:solidFill>
                  <a:srgbClr val="FFFFFF"/>
                </a:solidFill>
                <a:latin typeface="+mn-ea"/>
                <a:cs typeface="+mn-ea"/>
              </a:defRPr>
            </a:lvl1pPr>
          </a:lstStyle>
          <a:p>
            <a:r>
              <a:rPr lang="zh-CN" altLang="en-US" dirty="0">
                <a:latin typeface="+mn-lt"/>
                <a:sym typeface="+mn-lt"/>
              </a:rPr>
              <a:t>金地玺悦</a:t>
            </a:r>
          </a:p>
        </p:txBody>
      </p:sp>
    </p:spTree>
    <p:extLst>
      <p:ext uri="{BB962C8B-B14F-4D97-AF65-F5344CB8AC3E}">
        <p14:creationId xmlns:p14="http://schemas.microsoft.com/office/powerpoint/2010/main" val="2759192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F50C0-2541-4AA9-9332-9A613B101A27}"/>
              </a:ext>
            </a:extLst>
          </p:cNvPr>
          <p:cNvSpPr>
            <a:spLocks noGrp="1"/>
          </p:cNvSpPr>
          <p:nvPr>
            <p:ph type="title"/>
          </p:nvPr>
        </p:nvSpPr>
        <p:spPr>
          <a:xfrm>
            <a:off x="442385" y="185791"/>
            <a:ext cx="9048749" cy="369900"/>
          </a:xfrm>
        </p:spPr>
        <p:txBody>
          <a:bodyPr/>
          <a:lstStyle/>
          <a:p>
            <a:r>
              <a:rPr lang="en-US" altLang="zh-CN" dirty="0">
                <a:solidFill>
                  <a:srgbClr val="000000"/>
                </a:solidFill>
                <a:latin typeface="+mn-lt"/>
                <a:ea typeface="+mn-ea"/>
                <a:cs typeface="+mn-ea"/>
                <a:sym typeface="+mn-lt"/>
              </a:rPr>
              <a:t>2.8 </a:t>
            </a:r>
            <a:r>
              <a:rPr lang="zh-CN" altLang="en-US" dirty="0">
                <a:solidFill>
                  <a:srgbClr val="000000"/>
                </a:solidFill>
                <a:latin typeface="+mn-lt"/>
                <a:ea typeface="+mn-ea"/>
                <a:cs typeface="+mn-ea"/>
                <a:sym typeface="+mn-lt"/>
              </a:rPr>
              <a:t>二手房竞争分析：板块及邻近片区内二手别墅</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A97C0414-0488-44C0-9388-A1DC87D16355}"/>
              </a:ext>
            </a:extLst>
          </p:cNvPr>
          <p:cNvSpPr>
            <a:spLocks noGrp="1"/>
          </p:cNvSpPr>
          <p:nvPr>
            <p:ph idx="1"/>
          </p:nvPr>
        </p:nvSpPr>
        <p:spPr>
          <a:xfrm>
            <a:off x="609601" y="730796"/>
            <a:ext cx="10972800" cy="307777"/>
          </a:xfrm>
        </p:spPr>
        <p:txBody>
          <a:bodyPr/>
          <a:lstStyle/>
          <a:p>
            <a:r>
              <a:rPr lang="zh-CN" altLang="en-US" dirty="0">
                <a:latin typeface="+mn-lt"/>
                <a:ea typeface="+mn-ea"/>
                <a:cs typeface="+mn-ea"/>
                <a:sym typeface="+mn-lt"/>
              </a:rPr>
              <a:t>板块内二手房别墅成交总价多在</a:t>
            </a:r>
            <a:r>
              <a:rPr lang="en-US" altLang="zh-CN" dirty="0">
                <a:latin typeface="+mn-lt"/>
                <a:ea typeface="+mn-ea"/>
                <a:cs typeface="+mn-ea"/>
                <a:sym typeface="+mn-lt"/>
              </a:rPr>
              <a:t>700-1100</a:t>
            </a:r>
            <a:r>
              <a:rPr lang="zh-CN" altLang="en-US" dirty="0">
                <a:latin typeface="+mn-lt"/>
                <a:ea typeface="+mn-ea"/>
                <a:cs typeface="+mn-ea"/>
                <a:sym typeface="+mn-lt"/>
              </a:rPr>
              <a:t>万区间，与新房成交总价趋同，存在分流竞争关系。</a:t>
            </a:r>
          </a:p>
        </p:txBody>
      </p:sp>
      <p:graphicFrame>
        <p:nvGraphicFramePr>
          <p:cNvPr id="35" name="表格 34">
            <a:extLst>
              <a:ext uri="{FF2B5EF4-FFF2-40B4-BE49-F238E27FC236}">
                <a16:creationId xmlns:a16="http://schemas.microsoft.com/office/drawing/2014/main" id="{58D5A697-6520-422D-901A-5EB56FACFAD4}"/>
              </a:ext>
            </a:extLst>
          </p:cNvPr>
          <p:cNvGraphicFramePr>
            <a:graphicFrameLocks noGrp="1"/>
          </p:cNvGraphicFramePr>
          <p:nvPr/>
        </p:nvGraphicFramePr>
        <p:xfrm>
          <a:off x="6096000" y="1503679"/>
          <a:ext cx="5709920" cy="4623522"/>
        </p:xfrm>
        <a:graphic>
          <a:graphicData uri="http://schemas.openxmlformats.org/drawingml/2006/table">
            <a:tbl>
              <a:tblPr/>
              <a:tblGrid>
                <a:gridCol w="554550">
                  <a:extLst>
                    <a:ext uri="{9D8B030D-6E8A-4147-A177-3AD203B41FA5}">
                      <a16:colId xmlns:a16="http://schemas.microsoft.com/office/drawing/2014/main" val="769322665"/>
                    </a:ext>
                  </a:extLst>
                </a:gridCol>
                <a:gridCol w="645263">
                  <a:extLst>
                    <a:ext uri="{9D8B030D-6E8A-4147-A177-3AD203B41FA5}">
                      <a16:colId xmlns:a16="http://schemas.microsoft.com/office/drawing/2014/main" val="1653176140"/>
                    </a:ext>
                  </a:extLst>
                </a:gridCol>
                <a:gridCol w="988741">
                  <a:extLst>
                    <a:ext uri="{9D8B030D-6E8A-4147-A177-3AD203B41FA5}">
                      <a16:colId xmlns:a16="http://schemas.microsoft.com/office/drawing/2014/main" val="2697441413"/>
                    </a:ext>
                  </a:extLst>
                </a:gridCol>
                <a:gridCol w="676055">
                  <a:extLst>
                    <a:ext uri="{9D8B030D-6E8A-4147-A177-3AD203B41FA5}">
                      <a16:colId xmlns:a16="http://schemas.microsoft.com/office/drawing/2014/main" val="3442712133"/>
                    </a:ext>
                  </a:extLst>
                </a:gridCol>
                <a:gridCol w="502710">
                  <a:extLst>
                    <a:ext uri="{9D8B030D-6E8A-4147-A177-3AD203B41FA5}">
                      <a16:colId xmlns:a16="http://schemas.microsoft.com/office/drawing/2014/main" val="597756766"/>
                    </a:ext>
                  </a:extLst>
                </a:gridCol>
                <a:gridCol w="502710">
                  <a:extLst>
                    <a:ext uri="{9D8B030D-6E8A-4147-A177-3AD203B41FA5}">
                      <a16:colId xmlns:a16="http://schemas.microsoft.com/office/drawing/2014/main" val="1415262212"/>
                    </a:ext>
                  </a:extLst>
                </a:gridCol>
                <a:gridCol w="502710">
                  <a:extLst>
                    <a:ext uri="{9D8B030D-6E8A-4147-A177-3AD203B41FA5}">
                      <a16:colId xmlns:a16="http://schemas.microsoft.com/office/drawing/2014/main" val="868559174"/>
                    </a:ext>
                  </a:extLst>
                </a:gridCol>
                <a:gridCol w="723412">
                  <a:extLst>
                    <a:ext uri="{9D8B030D-6E8A-4147-A177-3AD203B41FA5}">
                      <a16:colId xmlns:a16="http://schemas.microsoft.com/office/drawing/2014/main" val="3157665116"/>
                    </a:ext>
                  </a:extLst>
                </a:gridCol>
                <a:gridCol w="613769">
                  <a:extLst>
                    <a:ext uri="{9D8B030D-6E8A-4147-A177-3AD203B41FA5}">
                      <a16:colId xmlns:a16="http://schemas.microsoft.com/office/drawing/2014/main" val="1993897441"/>
                    </a:ext>
                  </a:extLst>
                </a:gridCol>
              </a:tblGrid>
              <a:tr h="616254">
                <a:tc gridSpan="3">
                  <a:txBody>
                    <a:bodyPr/>
                    <a:lstStyle/>
                    <a:p>
                      <a:pPr algn="ctr" fontAlgn="ctr"/>
                      <a:r>
                        <a:rPr lang="zh-CN" altLang="en-US" sz="1000" b="1" i="0" u="none" strike="noStrike" dirty="0">
                          <a:solidFill>
                            <a:srgbClr val="000000"/>
                          </a:solidFill>
                          <a:effectLst/>
                          <a:latin typeface="+mn-lt"/>
                          <a:ea typeface="+mn-ea"/>
                          <a:cs typeface="+mn-ea"/>
                          <a:sym typeface="+mn-lt"/>
                        </a:rPr>
                        <a:t>项目</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分类</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bg1">
                        <a:lumMod val="85000"/>
                      </a:schemeClr>
                    </a:solidFill>
                  </a:tcPr>
                </a:tc>
                <a:tc hMerge="1">
                  <a:txBody>
                    <a:bodyPr/>
                    <a:lstStyle/>
                    <a:p>
                      <a:endParaRPr lang="zh-CN"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zh-CN" altLang="en-US" sz="1000" b="1" i="0" u="none" strike="noStrike" dirty="0">
                          <a:solidFill>
                            <a:srgbClr val="000000"/>
                          </a:solidFill>
                          <a:effectLst/>
                          <a:latin typeface="+mn-lt"/>
                          <a:ea typeface="+mn-ea"/>
                          <a:cs typeface="+mn-ea"/>
                          <a:sym typeface="+mn-lt"/>
                        </a:rPr>
                        <a:t>交付年份</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ctr"/>
                      <a:r>
                        <a:rPr lang="zh-CN" altLang="en-US" sz="1000" b="1" i="0" u="none" strike="noStrike" dirty="0">
                          <a:solidFill>
                            <a:srgbClr val="000000"/>
                          </a:solidFill>
                          <a:effectLst/>
                          <a:latin typeface="+mn-lt"/>
                          <a:ea typeface="+mn-ea"/>
                          <a:cs typeface="+mn-ea"/>
                          <a:sym typeface="+mn-lt"/>
                        </a:rPr>
                        <a:t>业态</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accent3"/>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年成交套数</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年成交均价（万</a:t>
                      </a:r>
                      <a:r>
                        <a:rPr lang="en-US" altLang="zh-CN" sz="1000" b="1" i="0" u="none" strike="noStrike" dirty="0">
                          <a:solidFill>
                            <a:srgbClr val="000000"/>
                          </a:solidFill>
                          <a:effectLst/>
                          <a:latin typeface="+mn-lt"/>
                          <a:ea typeface="+mn-ea"/>
                          <a:cs typeface="+mn-ea"/>
                          <a:sym typeface="+mn-lt"/>
                        </a:rPr>
                        <a:t>/</a:t>
                      </a:r>
                      <a:r>
                        <a:rPr lang="zh-CN" altLang="en-US" sz="1000" b="1" i="0" u="none" strike="noStrike" dirty="0">
                          <a:solidFill>
                            <a:srgbClr val="000000"/>
                          </a:solidFill>
                          <a:effectLst/>
                          <a:latin typeface="+mn-lt"/>
                          <a:ea typeface="+mn-ea"/>
                          <a:cs typeface="+mn-ea"/>
                          <a:sym typeface="+mn-lt"/>
                        </a:rPr>
                        <a:t>㎡）</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年套均总价（段）</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accent3"/>
                    </a:solidFill>
                  </a:tcPr>
                </a:tc>
                <a:tc>
                  <a:txBody>
                    <a:bodyPr/>
                    <a:lstStyle/>
                    <a:p>
                      <a:pPr algn="ctr" fontAlgn="ctr"/>
                      <a:r>
                        <a:rPr lang="en-US" altLang="zh-CN" sz="1000" b="1" i="0" u="none" strike="noStrike" dirty="0">
                          <a:solidFill>
                            <a:srgbClr val="000000"/>
                          </a:solidFill>
                          <a:effectLst/>
                          <a:latin typeface="+mn-lt"/>
                          <a:ea typeface="+mn-ea"/>
                          <a:cs typeface="+mn-ea"/>
                          <a:sym typeface="+mn-lt"/>
                        </a:rPr>
                        <a:t>25</a:t>
                      </a:r>
                      <a:r>
                        <a:rPr lang="zh-CN" altLang="en-US" sz="1000" b="1" i="0" u="none" strike="noStrike" dirty="0">
                          <a:solidFill>
                            <a:srgbClr val="000000"/>
                          </a:solidFill>
                          <a:effectLst/>
                          <a:latin typeface="+mn-lt"/>
                          <a:ea typeface="+mn-ea"/>
                          <a:cs typeface="+mn-ea"/>
                          <a:sym typeface="+mn-lt"/>
                        </a:rPr>
                        <a:t>年成交套均面积</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411702383"/>
                  </a:ext>
                </a:extLst>
              </a:tr>
              <a:tr h="445252">
                <a:tc rowSpan="5">
                  <a:txBody>
                    <a:bodyPr/>
                    <a:lstStyle/>
                    <a:p>
                      <a:pPr algn="ctr" fontAlgn="ctr"/>
                      <a:r>
                        <a:rPr lang="zh-CN" altLang="en-US" sz="1000" b="1" i="0" u="none" strike="noStrike" dirty="0">
                          <a:solidFill>
                            <a:srgbClr val="000000"/>
                          </a:solidFill>
                          <a:effectLst/>
                          <a:latin typeface="+mn-lt"/>
                          <a:ea typeface="+mn-ea"/>
                          <a:cs typeface="+mn-ea"/>
                          <a:sym typeface="+mn-lt"/>
                        </a:rPr>
                        <a:t>泗泾</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5">
                  <a:txBody>
                    <a:bodyPr/>
                    <a:lstStyle/>
                    <a:p>
                      <a:pPr algn="ctr" fontAlgn="ctr"/>
                      <a:r>
                        <a:rPr lang="en-US" altLang="zh-CN" sz="1000" b="1" i="0" u="none" strike="noStrike" dirty="0">
                          <a:solidFill>
                            <a:srgbClr val="000000"/>
                          </a:solidFill>
                          <a:effectLst/>
                          <a:latin typeface="+mn-lt"/>
                          <a:ea typeface="+mn-ea"/>
                          <a:cs typeface="+mn-ea"/>
                          <a:sym typeface="+mn-lt"/>
                        </a:rPr>
                        <a:t>5-15</a:t>
                      </a:r>
                      <a:r>
                        <a:rPr lang="zh-CN" altLang="en-US" sz="1000" b="1" i="0" u="none" strike="noStrike" dirty="0">
                          <a:solidFill>
                            <a:srgbClr val="000000"/>
                          </a:solidFill>
                          <a:effectLst/>
                          <a:latin typeface="+mn-lt"/>
                          <a:ea typeface="+mn-ea"/>
                          <a:cs typeface="+mn-ea"/>
                          <a:sym typeface="+mn-lt"/>
                        </a:rPr>
                        <a:t>年次新房</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中铁建金地花语天境</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2023-2024</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联排</a:t>
                      </a:r>
                      <a:endParaRPr lang="en-US" altLang="zh-CN" sz="1000" b="0"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5.38</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850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160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398575816"/>
                  </a:ext>
                </a:extLst>
              </a:tr>
              <a:tr h="445252">
                <a:tc vMerge="1">
                  <a:txBody>
                    <a:bodyPr/>
                    <a:lstStyle/>
                    <a:p>
                      <a:endParaRPr lang="zh-CN" altLang="en-US"/>
                    </a:p>
                  </a:txBody>
                  <a:tcPr>
                    <a:lnT w="19050" cap="flat" cmpd="sng" algn="ctr">
                      <a:solidFill>
                        <a:schemeClr val="tx1"/>
                      </a:solidFill>
                      <a:prstDash val="solid"/>
                      <a:round/>
                      <a:headEnd type="none" w="med" len="med"/>
                      <a:tailEnd type="none" w="med" len="med"/>
                    </a:lnT>
                  </a:tcPr>
                </a:tc>
                <a:tc vMerge="1">
                  <a:txBody>
                    <a:bodyPr/>
                    <a:lstStyle/>
                    <a:p>
                      <a:endParaRPr lang="zh-CN" altLang="en-US"/>
                    </a:p>
                  </a:txBody>
                  <a:tcPr>
                    <a:lnT w="19050" cap="flat" cmpd="sng" algn="ctr">
                      <a:solidFill>
                        <a:schemeClr val="tx1"/>
                      </a:solidFill>
                      <a:prstDash val="solid"/>
                      <a:round/>
                      <a:headEnd type="none" w="med" len="med"/>
                      <a:tailEnd type="none" w="med" len="med"/>
                    </a:lnT>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金地西郊风华</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2022</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联排</a:t>
                      </a:r>
                      <a:endParaRPr lang="en-US" altLang="zh-CN" sz="1000" b="0" i="0" u="none" strike="noStrike" kern="1200" dirty="0">
                        <a:solidFill>
                          <a:srgbClr val="000000"/>
                        </a:solidFill>
                        <a:effectLst/>
                        <a:latin typeface="+mn-lt"/>
                        <a:ea typeface="+mn-ea"/>
                        <a:cs typeface="+mn-ea"/>
                        <a:sym typeface="+mn-lt"/>
                      </a:endParaRP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3</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6.80</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1145</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232</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32977227"/>
                  </a:ext>
                </a:extLst>
              </a:tr>
              <a:tr h="445252">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同济晶萃</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2019-2023</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叠加</a:t>
                      </a:r>
                      <a:endParaRPr lang="en-US" altLang="zh-CN" sz="1000" b="0" i="0" u="none" strike="noStrike" kern="1200" dirty="0">
                        <a:solidFill>
                          <a:srgbClr val="000000"/>
                        </a:solidFill>
                        <a:effectLst/>
                        <a:latin typeface="+mn-lt"/>
                        <a:ea typeface="+mn-ea"/>
                        <a:cs typeface="+mn-ea"/>
                        <a:sym typeface="+mn-lt"/>
                      </a:endParaRP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5</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5.30</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711</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117</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151969801"/>
                  </a:ext>
                </a:extLst>
              </a:tr>
              <a:tr h="445252">
                <a:tc vMerge="1">
                  <a:txBody>
                    <a:bodyPr/>
                    <a:lstStyle/>
                    <a:p>
                      <a:endParaRPr lang="zh-CN" altLang="en-US"/>
                    </a:p>
                  </a:txBody>
                  <a:tcPr>
                    <a:lnT w="19050" cap="flat" cmpd="sng" algn="ctr">
                      <a:solidFill>
                        <a:schemeClr val="tx1"/>
                      </a:solidFill>
                      <a:prstDash val="solid"/>
                      <a:round/>
                      <a:headEnd type="none" w="med" len="med"/>
                      <a:tailEnd type="none" w="med" len="med"/>
                    </a:lnT>
                  </a:tcPr>
                </a:tc>
                <a:tc vMerge="1">
                  <a:txBody>
                    <a:bodyPr/>
                    <a:lstStyle/>
                    <a:p>
                      <a:endParaRPr lang="zh-CN" altLang="en-US"/>
                    </a:p>
                  </a:txBody>
                  <a:tcPr>
                    <a:lnT w="19050" cap="flat" cmpd="sng" algn="ctr">
                      <a:solidFill>
                        <a:schemeClr val="tx1"/>
                      </a:solidFill>
                      <a:prstDash val="solid"/>
                      <a:round/>
                      <a:headEnd type="none" w="med" len="med"/>
                      <a:tailEnd type="none" w="med" len="med"/>
                    </a:lnT>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上坤樾山</a:t>
                      </a:r>
                      <a:r>
                        <a:rPr lang="en-US" altLang="zh-CN" sz="1000" b="0" i="0" u="none" strike="noStrike" kern="1200" dirty="0">
                          <a:solidFill>
                            <a:srgbClr val="000000"/>
                          </a:solidFill>
                          <a:effectLst/>
                          <a:latin typeface="+mn-lt"/>
                          <a:ea typeface="+mn-ea"/>
                          <a:cs typeface="+mn-ea"/>
                          <a:sym typeface="+mn-lt"/>
                        </a:rPr>
                        <a:t>·</a:t>
                      </a:r>
                      <a:r>
                        <a:rPr lang="zh-CN" altLang="en-US" sz="1000" b="0" i="0" u="none" strike="noStrike" kern="1200" dirty="0">
                          <a:solidFill>
                            <a:srgbClr val="000000"/>
                          </a:solidFill>
                          <a:effectLst/>
                          <a:latin typeface="+mn-lt"/>
                          <a:ea typeface="+mn-ea"/>
                          <a:cs typeface="+mn-ea"/>
                          <a:sym typeface="+mn-lt"/>
                        </a:rPr>
                        <a:t>明月</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2015-2019</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联排</a:t>
                      </a:r>
                      <a:endParaRPr lang="en-US" altLang="zh-CN" sz="1000" b="0" i="0" u="none" strike="noStrike" kern="1200" dirty="0">
                        <a:solidFill>
                          <a:srgbClr val="000000"/>
                        </a:solidFill>
                        <a:effectLst/>
                        <a:latin typeface="+mn-lt"/>
                        <a:ea typeface="+mn-ea"/>
                        <a:cs typeface="+mn-ea"/>
                        <a:sym typeface="+mn-lt"/>
                      </a:endParaRP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zh-CN" altLang="en-US" sz="1000" b="0" i="0" u="none" strike="noStrike" kern="1200" dirty="0">
                          <a:solidFill>
                            <a:srgbClr val="000000"/>
                          </a:solidFill>
                          <a:effectLst/>
                          <a:latin typeface="+mn-lt"/>
                          <a:ea typeface="+mn-ea"/>
                          <a:cs typeface="+mn-ea"/>
                          <a:sym typeface="+mn-lt"/>
                        </a:rPr>
                        <a:t>待会合适</a:t>
                      </a:r>
                      <a:endParaRPr lang="en-US" altLang="zh-CN" sz="1000" b="0" i="0" u="none" strike="noStrike" kern="1200" dirty="0">
                        <a:solidFill>
                          <a:srgbClr val="000000"/>
                        </a:solidFill>
                        <a:effectLst/>
                        <a:latin typeface="+mn-lt"/>
                        <a:ea typeface="+mn-ea"/>
                        <a:cs typeface="+mn-ea"/>
                        <a:sym typeface="+mn-lt"/>
                      </a:endParaRP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1" i="0" u="none" strike="noStrike" kern="1200" dirty="0">
                          <a:solidFill>
                            <a:srgbClr val="000000"/>
                          </a:solidFill>
                          <a:effectLst/>
                          <a:latin typeface="+mn-lt"/>
                          <a:ea typeface="+mn-ea"/>
                          <a:cs typeface="+mn-ea"/>
                          <a:sym typeface="+mn-lt"/>
                        </a:rPr>
                        <a:t>5.81</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algn="ctr" defTabSz="685800" rtl="0" eaLnBrk="1" fontAlgn="ctr" latinLnBrk="0" hangingPunct="1"/>
                      <a:r>
                        <a:rPr lang="en-US" altLang="zh-CN" sz="1000" b="0" i="0" u="none" strike="noStrike" kern="1200" dirty="0">
                          <a:solidFill>
                            <a:srgbClr val="000000"/>
                          </a:solidFill>
                          <a:effectLst/>
                          <a:latin typeface="+mn-lt"/>
                          <a:ea typeface="+mn-ea"/>
                          <a:cs typeface="+mn-ea"/>
                          <a:sym typeface="+mn-lt"/>
                        </a:rPr>
                        <a:t>773</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lt"/>
                          <a:ea typeface="+mn-ea"/>
                          <a:cs typeface="+mn-ea"/>
                          <a:sym typeface="+mn-lt"/>
                        </a:rPr>
                        <a:t>171</a:t>
                      </a:r>
                    </a:p>
                  </a:txBody>
                  <a:tcPr marL="762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356501646"/>
                  </a:ext>
                </a:extLst>
              </a:tr>
              <a:tr h="445252">
                <a:tc vMerge="1">
                  <a:txBody>
                    <a:bodyPr/>
                    <a:lstStyle/>
                    <a:p>
                      <a:endParaRPr lang="zh-CN" altLang="en-US"/>
                    </a:p>
                  </a:txBody>
                  <a:tcPr/>
                </a:tc>
                <a:tc vMerge="1">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泗泾颐景园</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1998-2013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联排</a:t>
                      </a:r>
                      <a:endParaRPr lang="en-US" altLang="zh-CN" sz="1000" b="0"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4.46</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925</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277-323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555796428"/>
                  </a:ext>
                </a:extLst>
              </a:tr>
              <a:tr h="445252">
                <a:tc rowSpan="4">
                  <a:txBody>
                    <a:bodyPr/>
                    <a:lstStyle/>
                    <a:p>
                      <a:pPr algn="ctr" fontAlgn="ctr"/>
                      <a:r>
                        <a:rPr lang="zh-CN" altLang="en-US" sz="1000" b="1" i="0" u="none" strike="noStrike" dirty="0">
                          <a:solidFill>
                            <a:srgbClr val="000000"/>
                          </a:solidFill>
                          <a:effectLst/>
                          <a:latin typeface="+mn-lt"/>
                          <a:ea typeface="+mn-ea"/>
                          <a:cs typeface="+mn-ea"/>
                          <a:sym typeface="+mn-lt"/>
                        </a:rPr>
                        <a:t>赵巷</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mn-lt"/>
                          <a:ea typeface="+mn-ea"/>
                          <a:cs typeface="+mn-ea"/>
                          <a:sym typeface="+mn-lt"/>
                        </a:rPr>
                        <a:t>5-15</a:t>
                      </a:r>
                      <a:r>
                        <a:rPr lang="zh-CN" altLang="en-US" sz="1000" b="1" i="0" u="none" strike="noStrike" dirty="0">
                          <a:solidFill>
                            <a:srgbClr val="000000"/>
                          </a:solidFill>
                          <a:effectLst/>
                          <a:latin typeface="+mn-lt"/>
                          <a:ea typeface="+mn-ea"/>
                          <a:cs typeface="+mn-ea"/>
                          <a:sym typeface="+mn-lt"/>
                        </a:rPr>
                        <a:t>年次新房</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花语江南</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2022-2024</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叠加</a:t>
                      </a:r>
                      <a:endParaRPr lang="en-US" altLang="zh-CN" sz="1000" b="0"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5.6</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920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160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35124198"/>
                  </a:ext>
                </a:extLst>
              </a:tr>
              <a:tr h="445252">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万科有山</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2016-2017</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楷体"/>
                          <a:ea typeface="楷体"/>
                          <a:cs typeface="+mn-ea"/>
                          <a:sym typeface="+mn-lt"/>
                        </a:rPr>
                        <a:t>叠加</a:t>
                      </a:r>
                      <a:endParaRPr kumimoji="0" lang="en-US" altLang="zh-CN" sz="1000" b="0" i="0" u="none" strike="noStrike" kern="1200" cap="none" spc="0" normalizeH="0" baseline="0" noProof="0" dirty="0">
                        <a:ln>
                          <a:noFill/>
                        </a:ln>
                        <a:solidFill>
                          <a:srgbClr val="000000"/>
                        </a:solidFill>
                        <a:effectLst/>
                        <a:uLnTx/>
                        <a:uFillTx/>
                        <a:latin typeface="楷体"/>
                        <a:ea typeface="楷体"/>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30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5.1</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574</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114-148</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641859550"/>
                  </a:ext>
                </a:extLst>
              </a:tr>
              <a:tr h="445252">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保利建工西郊锦庐</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2016-2019</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楷体"/>
                          <a:ea typeface="楷体"/>
                          <a:cs typeface="+mn-ea"/>
                          <a:sym typeface="+mn-lt"/>
                        </a:rPr>
                        <a:t>叠加</a:t>
                      </a:r>
                      <a:endParaRPr kumimoji="0" lang="en-US" altLang="zh-CN" sz="1000" b="0" i="0" u="none" strike="noStrike" kern="1200" cap="none" spc="0" normalizeH="0" baseline="0" noProof="0" dirty="0">
                        <a:ln>
                          <a:noFill/>
                        </a:ln>
                        <a:solidFill>
                          <a:srgbClr val="000000"/>
                        </a:solidFill>
                        <a:effectLst/>
                        <a:uLnTx/>
                        <a:uFillTx/>
                        <a:latin typeface="楷体"/>
                        <a:ea typeface="楷体"/>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33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4.9</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582</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114-166</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13456139"/>
                  </a:ext>
                </a:extLst>
              </a:tr>
              <a:tr h="445252">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vMerge="1">
                  <a:txBody>
                    <a:bodyPr/>
                    <a:lstStyle/>
                    <a:p>
                      <a:pPr algn="ctr" fontAlgn="ctr"/>
                      <a:endParaRPr lang="zh-CN" altLang="en-US" sz="1000" b="1" i="0" u="none" strike="noStrike" dirty="0">
                        <a:solidFill>
                          <a:srgbClr val="000000"/>
                        </a:solidFill>
                        <a:effectLst/>
                        <a:latin typeface="+mn-lt"/>
                        <a:ea typeface="+mn-ea"/>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lt"/>
                          <a:ea typeface="+mn-ea"/>
                          <a:cs typeface="+mn-ea"/>
                          <a:sym typeface="+mn-lt"/>
                        </a:rPr>
                        <a:t>绿地海珀风华</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2000-2016</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楷体"/>
                          <a:ea typeface="楷体"/>
                          <a:cs typeface="+mn-ea"/>
                          <a:sym typeface="+mn-lt"/>
                        </a:rPr>
                        <a:t>叠加</a:t>
                      </a:r>
                      <a:endParaRPr kumimoji="0" lang="en-US" altLang="zh-CN" sz="1000" b="0" i="0" u="none" strike="noStrike" kern="1200" cap="none" spc="0" normalizeH="0" baseline="0" noProof="0" dirty="0">
                        <a:ln>
                          <a:noFill/>
                        </a:ln>
                        <a:solidFill>
                          <a:srgbClr val="000000"/>
                        </a:solidFill>
                        <a:effectLst/>
                        <a:uLnTx/>
                        <a:uFillTx/>
                        <a:latin typeface="楷体"/>
                        <a:ea typeface="楷体"/>
                        <a:cs typeface="+mn-ea"/>
                        <a:sym typeface="+mn-lt"/>
                      </a:endParaRP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7</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mn-lt"/>
                          <a:ea typeface="+mn-ea"/>
                          <a:cs typeface="+mn-ea"/>
                          <a:sym typeface="+mn-lt"/>
                        </a:rPr>
                        <a:t>4.3</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890</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mn-lt"/>
                          <a:ea typeface="+mn-ea"/>
                          <a:cs typeface="+mn-ea"/>
                          <a:sym typeface="+mn-lt"/>
                        </a:rPr>
                        <a:t>208</a:t>
                      </a:r>
                    </a:p>
                  </a:txBody>
                  <a:tcPr marL="36000" marR="7620" marT="762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410774480"/>
                  </a:ext>
                </a:extLst>
              </a:tr>
            </a:tbl>
          </a:graphicData>
        </a:graphic>
      </p:graphicFrame>
      <p:pic>
        <p:nvPicPr>
          <p:cNvPr id="24" name="图片 23">
            <a:extLst>
              <a:ext uri="{FF2B5EF4-FFF2-40B4-BE49-F238E27FC236}">
                <a16:creationId xmlns:a16="http://schemas.microsoft.com/office/drawing/2014/main" id="{B33DE9E1-C1A1-4C86-99ED-A1E20359C0F2}"/>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609601" y="1225434"/>
            <a:ext cx="5020205" cy="4860834"/>
          </a:xfrm>
          <a:prstGeom prst="rect">
            <a:avLst/>
          </a:prstGeom>
        </p:spPr>
      </p:pic>
      <p:sp>
        <p:nvSpPr>
          <p:cNvPr id="36" name="任意多边形: 形状 35">
            <a:extLst>
              <a:ext uri="{FF2B5EF4-FFF2-40B4-BE49-F238E27FC236}">
                <a16:creationId xmlns:a16="http://schemas.microsoft.com/office/drawing/2014/main" id="{C25AD3D2-C2C2-4390-9374-BEE3E1B407D9}"/>
              </a:ext>
            </a:extLst>
          </p:cNvPr>
          <p:cNvSpPr/>
          <p:nvPr/>
        </p:nvSpPr>
        <p:spPr>
          <a:xfrm>
            <a:off x="1038705" y="3749105"/>
            <a:ext cx="4553339" cy="2341984"/>
          </a:xfrm>
          <a:custGeom>
            <a:avLst/>
            <a:gdLst>
              <a:gd name="connsiteX0" fmla="*/ 111968 w 4553339"/>
              <a:gd name="connsiteY0" fmla="*/ 2341984 h 2341984"/>
              <a:gd name="connsiteX1" fmla="*/ 0 w 4553339"/>
              <a:gd name="connsiteY1" fmla="*/ 1492898 h 2341984"/>
              <a:gd name="connsiteX2" fmla="*/ 27992 w 4553339"/>
              <a:gd name="connsiteY2" fmla="*/ 1082351 h 2341984"/>
              <a:gd name="connsiteX3" fmla="*/ 391886 w 4553339"/>
              <a:gd name="connsiteY3" fmla="*/ 699796 h 2341984"/>
              <a:gd name="connsiteX4" fmla="*/ 1035698 w 4553339"/>
              <a:gd name="connsiteY4" fmla="*/ 503853 h 2341984"/>
              <a:gd name="connsiteX5" fmla="*/ 1968760 w 4553339"/>
              <a:gd name="connsiteY5" fmla="*/ 270588 h 2341984"/>
              <a:gd name="connsiteX6" fmla="*/ 2444621 w 4553339"/>
              <a:gd name="connsiteY6" fmla="*/ 251927 h 2341984"/>
              <a:gd name="connsiteX7" fmla="*/ 3163078 w 4553339"/>
              <a:gd name="connsiteY7" fmla="*/ 223935 h 2341984"/>
              <a:gd name="connsiteX8" fmla="*/ 4553339 w 4553339"/>
              <a:gd name="connsiteY8" fmla="*/ 0 h 234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3339" h="2341984">
                <a:moveTo>
                  <a:pt x="111968" y="2341984"/>
                </a:moveTo>
                <a:lnTo>
                  <a:pt x="0" y="1492898"/>
                </a:lnTo>
                <a:lnTo>
                  <a:pt x="27992" y="1082351"/>
                </a:lnTo>
                <a:lnTo>
                  <a:pt x="391886" y="699796"/>
                </a:lnTo>
                <a:lnTo>
                  <a:pt x="1035698" y="503853"/>
                </a:lnTo>
                <a:lnTo>
                  <a:pt x="1968760" y="270588"/>
                </a:lnTo>
                <a:lnTo>
                  <a:pt x="2444621" y="251927"/>
                </a:lnTo>
                <a:lnTo>
                  <a:pt x="3163078" y="223935"/>
                </a:lnTo>
                <a:lnTo>
                  <a:pt x="4553339"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612A5250-04C3-4B63-AEC6-011D5DD71FC4}"/>
              </a:ext>
            </a:extLst>
          </p:cNvPr>
          <p:cNvSpPr txBox="1"/>
          <p:nvPr>
            <p:custDataLst>
              <p:tags r:id="rId1"/>
            </p:custDataLst>
          </p:nvPr>
        </p:nvSpPr>
        <p:spPr>
          <a:xfrm>
            <a:off x="4722488" y="3863530"/>
            <a:ext cx="791210" cy="3079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1793BC"/>
                </a:solidFill>
                <a:effectLst/>
                <a:uLnTx/>
                <a:uFillTx/>
                <a:cs typeface="+mn-ea"/>
                <a:sym typeface="+mn-lt"/>
              </a:rPr>
              <a:t>9</a:t>
            </a:r>
            <a:r>
              <a:rPr kumimoji="0" lang="zh-CN" altLang="en-US" sz="1400" b="1" i="0" u="none" strike="noStrike" kern="1200" cap="none" spc="0" normalizeH="0" baseline="0" noProof="0" dirty="0">
                <a:ln>
                  <a:noFill/>
                </a:ln>
                <a:solidFill>
                  <a:srgbClr val="1793BC"/>
                </a:solidFill>
                <a:effectLst/>
                <a:uLnTx/>
                <a:uFillTx/>
                <a:cs typeface="+mn-ea"/>
                <a:sym typeface="+mn-lt"/>
              </a:rPr>
              <a:t>号线</a:t>
            </a:r>
          </a:p>
        </p:txBody>
      </p:sp>
      <p:sp>
        <p:nvSpPr>
          <p:cNvPr id="38" name="文本框 37">
            <a:extLst>
              <a:ext uri="{FF2B5EF4-FFF2-40B4-BE49-F238E27FC236}">
                <a16:creationId xmlns:a16="http://schemas.microsoft.com/office/drawing/2014/main" id="{B3C9DC13-2970-4E1F-9D29-1305000A249B}"/>
              </a:ext>
            </a:extLst>
          </p:cNvPr>
          <p:cNvSpPr txBox="1"/>
          <p:nvPr>
            <p:custDataLst>
              <p:tags r:id="rId2"/>
            </p:custDataLst>
          </p:nvPr>
        </p:nvSpPr>
        <p:spPr>
          <a:xfrm>
            <a:off x="3893516" y="3941078"/>
            <a:ext cx="79121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泗泾站</a:t>
            </a:r>
          </a:p>
        </p:txBody>
      </p:sp>
      <p:sp>
        <p:nvSpPr>
          <p:cNvPr id="39" name="椭圆 38">
            <a:extLst>
              <a:ext uri="{FF2B5EF4-FFF2-40B4-BE49-F238E27FC236}">
                <a16:creationId xmlns:a16="http://schemas.microsoft.com/office/drawing/2014/main" id="{820F8038-6C9F-4DD9-9038-0EE29A18013B}"/>
              </a:ext>
            </a:extLst>
          </p:cNvPr>
          <p:cNvSpPr/>
          <p:nvPr/>
        </p:nvSpPr>
        <p:spPr>
          <a:xfrm>
            <a:off x="4183925" y="3884778"/>
            <a:ext cx="104775" cy="82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rgbClr val="FFFFFF"/>
              </a:solidFill>
              <a:effectLst/>
              <a:uLnTx/>
              <a:uFillTx/>
              <a:cs typeface="+mn-ea"/>
              <a:sym typeface="+mn-lt"/>
            </a:endParaRPr>
          </a:p>
        </p:txBody>
      </p:sp>
      <p:sp>
        <p:nvSpPr>
          <p:cNvPr id="40" name="椭圆 39">
            <a:extLst>
              <a:ext uri="{FF2B5EF4-FFF2-40B4-BE49-F238E27FC236}">
                <a16:creationId xmlns:a16="http://schemas.microsoft.com/office/drawing/2014/main" id="{312E7143-6B4C-4281-B8C5-E43F7D06FF66}"/>
              </a:ext>
            </a:extLst>
          </p:cNvPr>
          <p:cNvSpPr/>
          <p:nvPr>
            <p:custDataLst>
              <p:tags r:id="rId3"/>
            </p:custDataLst>
          </p:nvPr>
        </p:nvSpPr>
        <p:spPr>
          <a:xfrm>
            <a:off x="1000943" y="5523251"/>
            <a:ext cx="104775" cy="82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rgbClr val="FFFFFF"/>
              </a:solidFill>
              <a:effectLst/>
              <a:uLnTx/>
              <a:uFillTx/>
              <a:cs typeface="+mn-ea"/>
              <a:sym typeface="+mn-lt"/>
            </a:endParaRPr>
          </a:p>
        </p:txBody>
      </p:sp>
      <p:sp>
        <p:nvSpPr>
          <p:cNvPr id="41" name="文本框 40">
            <a:extLst>
              <a:ext uri="{FF2B5EF4-FFF2-40B4-BE49-F238E27FC236}">
                <a16:creationId xmlns:a16="http://schemas.microsoft.com/office/drawing/2014/main" id="{2478B661-D15C-4B3F-B9AC-492317388683}"/>
              </a:ext>
            </a:extLst>
          </p:cNvPr>
          <p:cNvSpPr txBox="1"/>
          <p:nvPr>
            <p:custDataLst>
              <p:tags r:id="rId4"/>
            </p:custDataLst>
          </p:nvPr>
        </p:nvSpPr>
        <p:spPr>
          <a:xfrm>
            <a:off x="1105718" y="5441971"/>
            <a:ext cx="79121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cs typeface="+mn-ea"/>
                <a:sym typeface="+mn-lt"/>
              </a:rPr>
              <a:t>佘山站</a:t>
            </a:r>
          </a:p>
        </p:txBody>
      </p:sp>
      <p:sp>
        <p:nvSpPr>
          <p:cNvPr id="42" name="文本框 41">
            <a:extLst>
              <a:ext uri="{FF2B5EF4-FFF2-40B4-BE49-F238E27FC236}">
                <a16:creationId xmlns:a16="http://schemas.microsoft.com/office/drawing/2014/main" id="{C5F57DD0-FB9E-45EE-B96C-3FF2A5A13833}"/>
              </a:ext>
            </a:extLst>
          </p:cNvPr>
          <p:cNvSpPr txBox="1"/>
          <p:nvPr>
            <p:custDataLst>
              <p:tags r:id="rId5"/>
            </p:custDataLst>
          </p:nvPr>
        </p:nvSpPr>
        <p:spPr>
          <a:xfrm>
            <a:off x="1287011" y="5809066"/>
            <a:ext cx="1039320" cy="307975"/>
          </a:xfrm>
          <a:prstGeom prst="rect">
            <a:avLst/>
          </a:prstGeom>
          <a:solidFill>
            <a:srgbClr val="C00000"/>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FFFFF"/>
                </a:solidFill>
                <a:effectLst/>
                <a:uLnTx/>
                <a:uFillTx/>
                <a:cs typeface="+mn-ea"/>
                <a:sym typeface="+mn-lt"/>
              </a:rPr>
              <a:t>上坤樾山</a:t>
            </a:r>
          </a:p>
        </p:txBody>
      </p:sp>
      <p:sp>
        <p:nvSpPr>
          <p:cNvPr id="43" name="文本框 42">
            <a:extLst>
              <a:ext uri="{FF2B5EF4-FFF2-40B4-BE49-F238E27FC236}">
                <a16:creationId xmlns:a16="http://schemas.microsoft.com/office/drawing/2014/main" id="{D566ADA3-7366-4247-B189-F8D46B46EFB1}"/>
              </a:ext>
            </a:extLst>
          </p:cNvPr>
          <p:cNvSpPr txBox="1"/>
          <p:nvPr>
            <p:custDataLst>
              <p:tags r:id="rId6"/>
            </p:custDataLst>
          </p:nvPr>
        </p:nvSpPr>
        <p:spPr>
          <a:xfrm>
            <a:off x="3144605" y="4403439"/>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金地西郊风华</a:t>
            </a:r>
          </a:p>
        </p:txBody>
      </p:sp>
      <p:sp>
        <p:nvSpPr>
          <p:cNvPr id="44" name="文本框 43">
            <a:extLst>
              <a:ext uri="{FF2B5EF4-FFF2-40B4-BE49-F238E27FC236}">
                <a16:creationId xmlns:a16="http://schemas.microsoft.com/office/drawing/2014/main" id="{EE620DD8-D983-435F-96D1-3FFF85D07C6B}"/>
              </a:ext>
            </a:extLst>
          </p:cNvPr>
          <p:cNvSpPr txBox="1"/>
          <p:nvPr>
            <p:custDataLst>
              <p:tags r:id="rId7"/>
            </p:custDataLst>
          </p:nvPr>
        </p:nvSpPr>
        <p:spPr>
          <a:xfrm>
            <a:off x="2927733" y="3555275"/>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同济晶萃</a:t>
            </a:r>
          </a:p>
        </p:txBody>
      </p:sp>
      <p:pic>
        <p:nvPicPr>
          <p:cNvPr id="45" name="Picture 27" descr="f13">
            <a:extLst>
              <a:ext uri="{FF2B5EF4-FFF2-40B4-BE49-F238E27FC236}">
                <a16:creationId xmlns:a16="http://schemas.microsoft.com/office/drawing/2014/main" id="{757B7A2B-7937-45F7-A921-F84D56D550D6}"/>
              </a:ext>
            </a:extLst>
          </p:cNvPr>
          <p:cNvPicPr>
            <a:picLocks noChangeAspect="1" noChangeArrowheads="1" noCrop="1"/>
          </p:cNvPicPr>
          <p:nvPr>
            <p:custDataLst>
              <p:tags r:id="rId8"/>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641686" y="3477447"/>
            <a:ext cx="357271" cy="29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50D064C6-9866-47C6-80FB-E9CE060E768D}"/>
              </a:ext>
            </a:extLst>
          </p:cNvPr>
          <p:cNvSpPr txBox="1"/>
          <p:nvPr>
            <p:custDataLst>
              <p:tags r:id="rId9"/>
            </p:custDataLst>
          </p:nvPr>
        </p:nvSpPr>
        <p:spPr>
          <a:xfrm>
            <a:off x="2479297" y="2977205"/>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花语天境</a:t>
            </a:r>
          </a:p>
        </p:txBody>
      </p:sp>
      <p:sp>
        <p:nvSpPr>
          <p:cNvPr id="47" name="文本框 46">
            <a:extLst>
              <a:ext uri="{FF2B5EF4-FFF2-40B4-BE49-F238E27FC236}">
                <a16:creationId xmlns:a16="http://schemas.microsoft.com/office/drawing/2014/main" id="{C67C3848-BF2E-46AB-B583-F8533B763DDE}"/>
              </a:ext>
            </a:extLst>
          </p:cNvPr>
          <p:cNvSpPr txBox="1"/>
          <p:nvPr>
            <p:custDataLst>
              <p:tags r:id="rId10"/>
            </p:custDataLst>
          </p:nvPr>
        </p:nvSpPr>
        <p:spPr>
          <a:xfrm>
            <a:off x="808479" y="3492267"/>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花语江南</a:t>
            </a:r>
          </a:p>
        </p:txBody>
      </p:sp>
      <p:sp>
        <p:nvSpPr>
          <p:cNvPr id="48" name="文本框 47">
            <a:extLst>
              <a:ext uri="{FF2B5EF4-FFF2-40B4-BE49-F238E27FC236}">
                <a16:creationId xmlns:a16="http://schemas.microsoft.com/office/drawing/2014/main" id="{A61E01CB-992A-4643-A95D-28BB61784391}"/>
              </a:ext>
            </a:extLst>
          </p:cNvPr>
          <p:cNvSpPr txBox="1"/>
          <p:nvPr>
            <p:custDataLst>
              <p:tags r:id="rId11"/>
            </p:custDataLst>
          </p:nvPr>
        </p:nvSpPr>
        <p:spPr>
          <a:xfrm>
            <a:off x="4474378" y="3293953"/>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泗泾颐景园</a:t>
            </a:r>
          </a:p>
        </p:txBody>
      </p:sp>
      <p:sp>
        <p:nvSpPr>
          <p:cNvPr id="5" name="椭圆 4">
            <a:extLst>
              <a:ext uri="{FF2B5EF4-FFF2-40B4-BE49-F238E27FC236}">
                <a16:creationId xmlns:a16="http://schemas.microsoft.com/office/drawing/2014/main" id="{AE3AAF1C-97DE-456D-9F7B-D8AE6DAF0694}"/>
              </a:ext>
            </a:extLst>
          </p:cNvPr>
          <p:cNvSpPr/>
          <p:nvPr/>
        </p:nvSpPr>
        <p:spPr>
          <a:xfrm>
            <a:off x="609602" y="1184265"/>
            <a:ext cx="1524760" cy="3022349"/>
          </a:xfrm>
          <a:prstGeom prst="ellipse">
            <a:avLst/>
          </a:prstGeom>
          <a:noFill/>
          <a:ln w="952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A1A7E35-EB1D-49EB-B668-4C581AB7A9F0}"/>
              </a:ext>
            </a:extLst>
          </p:cNvPr>
          <p:cNvSpPr/>
          <p:nvPr/>
        </p:nvSpPr>
        <p:spPr>
          <a:xfrm>
            <a:off x="1304630" y="2263770"/>
            <a:ext cx="646331" cy="369332"/>
          </a:xfrm>
          <a:prstGeom prst="rect">
            <a:avLst/>
          </a:prstGeom>
        </p:spPr>
        <p:txBody>
          <a:bodyPr wrap="none">
            <a:spAutoFit/>
          </a:bodyPr>
          <a:lstStyle/>
          <a:p>
            <a:r>
              <a:rPr lang="zh-CN" altLang="en-US" dirty="0">
                <a:solidFill>
                  <a:srgbClr val="0070C0"/>
                </a:solidFill>
                <a:cs typeface="+mn-ea"/>
                <a:sym typeface="+mn-lt"/>
              </a:rPr>
              <a:t>赵巷</a:t>
            </a:r>
            <a:endParaRPr lang="zh-CN" altLang="en-US" dirty="0">
              <a:solidFill>
                <a:srgbClr val="0070C0"/>
              </a:solidFill>
            </a:endParaRPr>
          </a:p>
        </p:txBody>
      </p:sp>
      <p:sp>
        <p:nvSpPr>
          <p:cNvPr id="49" name="矩形 48">
            <a:extLst>
              <a:ext uri="{FF2B5EF4-FFF2-40B4-BE49-F238E27FC236}">
                <a16:creationId xmlns:a16="http://schemas.microsoft.com/office/drawing/2014/main" id="{81A39113-3477-411C-A0E5-ACEBAA235129}"/>
              </a:ext>
            </a:extLst>
          </p:cNvPr>
          <p:cNvSpPr/>
          <p:nvPr/>
        </p:nvSpPr>
        <p:spPr>
          <a:xfrm>
            <a:off x="3643887" y="2843919"/>
            <a:ext cx="646331" cy="369332"/>
          </a:xfrm>
          <a:prstGeom prst="rect">
            <a:avLst/>
          </a:prstGeom>
        </p:spPr>
        <p:txBody>
          <a:bodyPr wrap="none">
            <a:spAutoFit/>
          </a:bodyPr>
          <a:lstStyle/>
          <a:p>
            <a:r>
              <a:rPr lang="zh-CN" altLang="en-US" dirty="0">
                <a:solidFill>
                  <a:srgbClr val="0070C0"/>
                </a:solidFill>
                <a:cs typeface="+mn-ea"/>
                <a:sym typeface="+mn-lt"/>
              </a:rPr>
              <a:t>泗泾</a:t>
            </a:r>
            <a:endParaRPr lang="zh-CN" altLang="en-US" dirty="0">
              <a:solidFill>
                <a:srgbClr val="0070C0"/>
              </a:solidFill>
            </a:endParaRPr>
          </a:p>
        </p:txBody>
      </p:sp>
      <p:sp>
        <p:nvSpPr>
          <p:cNvPr id="50" name="文本框 49">
            <a:extLst>
              <a:ext uri="{FF2B5EF4-FFF2-40B4-BE49-F238E27FC236}">
                <a16:creationId xmlns:a16="http://schemas.microsoft.com/office/drawing/2014/main" id="{03F00634-65DE-472B-97F5-5B7A4D660467}"/>
              </a:ext>
            </a:extLst>
          </p:cNvPr>
          <p:cNvSpPr txBox="1"/>
          <p:nvPr>
            <p:custDataLst>
              <p:tags r:id="rId12"/>
            </p:custDataLst>
          </p:nvPr>
        </p:nvSpPr>
        <p:spPr>
          <a:xfrm>
            <a:off x="651686" y="2868603"/>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万科有山</a:t>
            </a:r>
          </a:p>
        </p:txBody>
      </p:sp>
      <p:sp>
        <p:nvSpPr>
          <p:cNvPr id="51" name="文本框 50">
            <a:extLst>
              <a:ext uri="{FF2B5EF4-FFF2-40B4-BE49-F238E27FC236}">
                <a16:creationId xmlns:a16="http://schemas.microsoft.com/office/drawing/2014/main" id="{21963A69-A0A7-4C38-A406-52826A317AC8}"/>
              </a:ext>
            </a:extLst>
          </p:cNvPr>
          <p:cNvSpPr txBox="1"/>
          <p:nvPr>
            <p:custDataLst>
              <p:tags r:id="rId13"/>
            </p:custDataLst>
          </p:nvPr>
        </p:nvSpPr>
        <p:spPr>
          <a:xfrm>
            <a:off x="168965" y="3195404"/>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保利建工西郊锦庐</a:t>
            </a:r>
          </a:p>
        </p:txBody>
      </p:sp>
      <p:sp>
        <p:nvSpPr>
          <p:cNvPr id="52" name="文本框 51">
            <a:extLst>
              <a:ext uri="{FF2B5EF4-FFF2-40B4-BE49-F238E27FC236}">
                <a16:creationId xmlns:a16="http://schemas.microsoft.com/office/drawing/2014/main" id="{D9BCE119-BB32-4955-8C74-BECA694DFEF3}"/>
              </a:ext>
            </a:extLst>
          </p:cNvPr>
          <p:cNvSpPr txBox="1"/>
          <p:nvPr>
            <p:custDataLst>
              <p:tags r:id="rId14"/>
            </p:custDataLst>
          </p:nvPr>
        </p:nvSpPr>
        <p:spPr>
          <a:xfrm>
            <a:off x="1105718" y="1819966"/>
            <a:ext cx="1039320" cy="307975"/>
          </a:xfrm>
          <a:prstGeom prst="rect">
            <a:avLst/>
          </a:prstGeom>
          <a:solidFill>
            <a:srgbClr val="C00000"/>
          </a:solidFill>
        </p:spPr>
        <p:txBody>
          <a:bodyPr wrap="square" rtlCol="0">
            <a:noAutofit/>
          </a:bodyPr>
          <a:lstStyle/>
          <a:p>
            <a:pPr lvl="0" algn="ctr">
              <a:defRPr/>
            </a:pPr>
            <a:r>
              <a:rPr lang="zh-CN" altLang="en-US" sz="1100" dirty="0">
                <a:solidFill>
                  <a:srgbClr val="FFFFFF"/>
                </a:solidFill>
                <a:cs typeface="+mn-ea"/>
                <a:sym typeface="+mn-lt"/>
              </a:rPr>
              <a:t>绿地海珀风华</a:t>
            </a:r>
          </a:p>
        </p:txBody>
      </p:sp>
    </p:spTree>
    <p:extLst>
      <p:ext uri="{BB962C8B-B14F-4D97-AF65-F5344CB8AC3E}">
        <p14:creationId xmlns:p14="http://schemas.microsoft.com/office/powerpoint/2010/main" val="3809589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8CA8650-4E2B-4BEB-8B63-F158542A940A}"/>
              </a:ext>
            </a:extLst>
          </p:cNvPr>
          <p:cNvSpPr>
            <a:spLocks noGrp="1"/>
          </p:cNvSpPr>
          <p:nvPr>
            <p:ph type="title"/>
          </p:nvPr>
        </p:nvSpPr>
        <p:spPr>
          <a:xfrm>
            <a:off x="442385" y="234951"/>
            <a:ext cx="9048749" cy="369900"/>
          </a:xfrm>
        </p:spPr>
        <p:txBody>
          <a:bodyPr/>
          <a:lstStyle/>
          <a:p>
            <a:r>
              <a:rPr lang="en-US" altLang="zh-CN" dirty="0">
                <a:solidFill>
                  <a:srgbClr val="000000"/>
                </a:solidFill>
                <a:cs typeface="+mn-ea"/>
                <a:sym typeface="+mn-lt"/>
              </a:rPr>
              <a:t>2.8 </a:t>
            </a:r>
            <a:r>
              <a:rPr lang="zh-CN" altLang="en-US" dirty="0">
                <a:solidFill>
                  <a:srgbClr val="000000"/>
                </a:solidFill>
                <a:cs typeface="+mn-ea"/>
                <a:sym typeface="+mn-lt"/>
              </a:rPr>
              <a:t>二手房竞争分析：板块及邻近片区内二手别墅多为</a:t>
            </a:r>
            <a:r>
              <a:rPr lang="en-US" altLang="zh-CN" dirty="0">
                <a:solidFill>
                  <a:srgbClr val="000000"/>
                </a:solidFill>
                <a:cs typeface="+mn-ea"/>
                <a:sym typeface="+mn-lt"/>
              </a:rPr>
              <a:t>7.5</a:t>
            </a:r>
            <a:r>
              <a:rPr lang="zh-CN" altLang="en-US" dirty="0">
                <a:solidFill>
                  <a:srgbClr val="000000"/>
                </a:solidFill>
                <a:cs typeface="+mn-ea"/>
                <a:sym typeface="+mn-lt"/>
              </a:rPr>
              <a:t>米以内两面宽产品</a:t>
            </a:r>
            <a:endParaRPr lang="zh-CN" altLang="en-US" dirty="0"/>
          </a:p>
        </p:txBody>
      </p:sp>
      <p:sp>
        <p:nvSpPr>
          <p:cNvPr id="6" name="内容占位符 5">
            <a:extLst>
              <a:ext uri="{FF2B5EF4-FFF2-40B4-BE49-F238E27FC236}">
                <a16:creationId xmlns:a16="http://schemas.microsoft.com/office/drawing/2014/main" id="{087946AE-12A6-4F97-99BE-613570D2800F}"/>
              </a:ext>
            </a:extLst>
          </p:cNvPr>
          <p:cNvSpPr>
            <a:spLocks noGrp="1"/>
          </p:cNvSpPr>
          <p:nvPr>
            <p:ph idx="1"/>
          </p:nvPr>
        </p:nvSpPr>
        <p:spPr/>
        <p:txBody>
          <a:bodyPr/>
          <a:lstStyle/>
          <a:p>
            <a:r>
              <a:rPr lang="zh-CN" altLang="en-US" dirty="0"/>
              <a:t>市场二手叠加产品以两面宽产品为主，面宽基本都在</a:t>
            </a:r>
            <a:r>
              <a:rPr lang="en-US" altLang="zh-CN" dirty="0"/>
              <a:t>7.5</a:t>
            </a:r>
            <a:r>
              <a:rPr lang="zh-CN" altLang="en-US" dirty="0"/>
              <a:t>米内</a:t>
            </a:r>
          </a:p>
        </p:txBody>
      </p:sp>
      <p:sp>
        <p:nvSpPr>
          <p:cNvPr id="2" name="矩形 1">
            <a:extLst>
              <a:ext uri="{FF2B5EF4-FFF2-40B4-BE49-F238E27FC236}">
                <a16:creationId xmlns:a16="http://schemas.microsoft.com/office/drawing/2014/main" id="{A4C7D39C-3C8A-497E-83D8-CD457D30EA1B}"/>
              </a:ext>
            </a:extLst>
          </p:cNvPr>
          <p:cNvSpPr/>
          <p:nvPr/>
        </p:nvSpPr>
        <p:spPr>
          <a:xfrm>
            <a:off x="806028" y="1040177"/>
            <a:ext cx="1082349" cy="523220"/>
          </a:xfrm>
          <a:prstGeom prst="rect">
            <a:avLst/>
          </a:prstGeom>
        </p:spPr>
        <p:txBody>
          <a:bodyPr wrap="none">
            <a:spAutoFit/>
          </a:bodyPr>
          <a:lstStyle/>
          <a:p>
            <a:pPr algn="ctr"/>
            <a:r>
              <a:rPr lang="zh-CN" altLang="en-US" sz="1400" b="1" dirty="0">
                <a:latin typeface="楷体" panose="02010609060101010101" pitchFamily="49" charset="-122"/>
                <a:ea typeface="楷体" panose="02010609060101010101" pitchFamily="49" charset="-122"/>
              </a:rPr>
              <a:t>万科有山</a:t>
            </a:r>
            <a:endParaRPr lang="en-US" altLang="zh-CN" sz="1400" b="1" dirty="0">
              <a:latin typeface="楷体" panose="02010609060101010101" pitchFamily="49" charset="-122"/>
              <a:ea typeface="楷体" panose="02010609060101010101" pitchFamily="49" charset="-122"/>
            </a:endParaRPr>
          </a:p>
          <a:p>
            <a:pPr algn="ctr"/>
            <a:r>
              <a:rPr lang="zh-CN" altLang="en-US" sz="1400" b="1" dirty="0">
                <a:latin typeface="楷体" panose="02010609060101010101" pitchFamily="49" charset="-122"/>
                <a:ea typeface="楷体" panose="02010609060101010101" pitchFamily="49" charset="-122"/>
              </a:rPr>
              <a:t>青浦 赵巷 </a:t>
            </a:r>
            <a:endParaRPr lang="zh-CN" altLang="en-US" sz="1400" b="1" dirty="0"/>
          </a:p>
        </p:txBody>
      </p:sp>
      <p:sp>
        <p:nvSpPr>
          <p:cNvPr id="7" name="矩形 6">
            <a:extLst>
              <a:ext uri="{FF2B5EF4-FFF2-40B4-BE49-F238E27FC236}">
                <a16:creationId xmlns:a16="http://schemas.microsoft.com/office/drawing/2014/main" id="{F92705CF-41E0-4733-8DA8-F5FA35DC60CF}"/>
              </a:ext>
            </a:extLst>
          </p:cNvPr>
          <p:cNvSpPr/>
          <p:nvPr/>
        </p:nvSpPr>
        <p:spPr>
          <a:xfrm>
            <a:off x="3499921" y="1040177"/>
            <a:ext cx="1620957" cy="523220"/>
          </a:xfrm>
          <a:prstGeom prst="rect">
            <a:avLst/>
          </a:prstGeom>
        </p:spPr>
        <p:txBody>
          <a:bodyPr wrap="none">
            <a:spAutoFit/>
          </a:bodyPr>
          <a:lstStyle/>
          <a:p>
            <a:pPr algn="ctr"/>
            <a:r>
              <a:rPr lang="zh-CN" altLang="en-US" sz="1400" b="1" dirty="0">
                <a:latin typeface="楷体" panose="02010609060101010101" pitchFamily="49" charset="-122"/>
                <a:ea typeface="楷体" panose="02010609060101010101" pitchFamily="49" charset="-122"/>
              </a:rPr>
              <a:t>保利建工西郊锦庐</a:t>
            </a:r>
          </a:p>
          <a:p>
            <a:pPr algn="ctr"/>
            <a:r>
              <a:rPr lang="zh-CN" altLang="en-US" sz="1400" b="1" dirty="0">
                <a:latin typeface="楷体" panose="02010609060101010101" pitchFamily="49" charset="-122"/>
                <a:ea typeface="楷体" panose="02010609060101010101" pitchFamily="49" charset="-122"/>
              </a:rPr>
              <a:t>青浦 赵巷 </a:t>
            </a:r>
            <a:endParaRPr lang="zh-CN" altLang="en-US" sz="1400" b="1" dirty="0"/>
          </a:p>
        </p:txBody>
      </p:sp>
      <p:sp>
        <p:nvSpPr>
          <p:cNvPr id="8" name="矩形 7">
            <a:extLst>
              <a:ext uri="{FF2B5EF4-FFF2-40B4-BE49-F238E27FC236}">
                <a16:creationId xmlns:a16="http://schemas.microsoft.com/office/drawing/2014/main" id="{DC51B41A-B624-485F-8FDE-759289CBB798}"/>
              </a:ext>
            </a:extLst>
          </p:cNvPr>
          <p:cNvSpPr/>
          <p:nvPr/>
        </p:nvSpPr>
        <p:spPr>
          <a:xfrm>
            <a:off x="6632964" y="1040177"/>
            <a:ext cx="1441420" cy="523220"/>
          </a:xfrm>
          <a:prstGeom prst="rect">
            <a:avLst/>
          </a:prstGeom>
        </p:spPr>
        <p:txBody>
          <a:bodyPr wrap="none">
            <a:spAutoFit/>
          </a:bodyPr>
          <a:lstStyle/>
          <a:p>
            <a:pPr algn="ctr"/>
            <a:r>
              <a:rPr lang="zh-CN" altLang="en-US" sz="1400" b="1" dirty="0">
                <a:latin typeface="楷体" panose="02010609060101010101" pitchFamily="49" charset="-122"/>
                <a:ea typeface="楷体" panose="02010609060101010101" pitchFamily="49" charset="-122"/>
              </a:rPr>
              <a:t>中铁建花语江南</a:t>
            </a:r>
            <a:endParaRPr lang="en-US" altLang="zh-CN" sz="1400" b="1" dirty="0">
              <a:latin typeface="楷体" panose="02010609060101010101" pitchFamily="49" charset="-122"/>
              <a:ea typeface="楷体" panose="02010609060101010101" pitchFamily="49" charset="-122"/>
            </a:endParaRPr>
          </a:p>
          <a:p>
            <a:pPr algn="ctr"/>
            <a:r>
              <a:rPr lang="zh-CN" altLang="en-US" sz="1400" b="1" dirty="0">
                <a:latin typeface="楷体" panose="02010609060101010101" pitchFamily="49" charset="-122"/>
                <a:ea typeface="楷体" panose="02010609060101010101" pitchFamily="49" charset="-122"/>
              </a:rPr>
              <a:t>青浦 赵巷 </a:t>
            </a:r>
            <a:endParaRPr lang="zh-CN" altLang="en-US" sz="1400" b="1" dirty="0"/>
          </a:p>
        </p:txBody>
      </p:sp>
      <p:sp>
        <p:nvSpPr>
          <p:cNvPr id="9" name="矩形 8">
            <a:extLst>
              <a:ext uri="{FF2B5EF4-FFF2-40B4-BE49-F238E27FC236}">
                <a16:creationId xmlns:a16="http://schemas.microsoft.com/office/drawing/2014/main" id="{7496838A-23FE-4115-8254-2DCC4DA0DCEF}"/>
              </a:ext>
            </a:extLst>
          </p:cNvPr>
          <p:cNvSpPr/>
          <p:nvPr/>
        </p:nvSpPr>
        <p:spPr>
          <a:xfrm>
            <a:off x="9910433" y="1040176"/>
            <a:ext cx="992580" cy="523220"/>
          </a:xfrm>
          <a:prstGeom prst="rect">
            <a:avLst/>
          </a:prstGeom>
        </p:spPr>
        <p:txBody>
          <a:bodyPr wrap="none">
            <a:spAutoFit/>
          </a:bodyPr>
          <a:lstStyle/>
          <a:p>
            <a:pPr algn="ctr"/>
            <a:r>
              <a:rPr lang="zh-CN" altLang="en-US" sz="1400" b="1" dirty="0">
                <a:latin typeface="楷体" panose="02010609060101010101" pitchFamily="49" charset="-122"/>
                <a:ea typeface="楷体" panose="02010609060101010101" pitchFamily="49" charset="-122"/>
              </a:rPr>
              <a:t>同济晶萃</a:t>
            </a:r>
            <a:endParaRPr lang="en-US" altLang="zh-CN" sz="1400" b="1" dirty="0">
              <a:latin typeface="楷体" panose="02010609060101010101" pitchFamily="49" charset="-122"/>
              <a:ea typeface="楷体" panose="02010609060101010101" pitchFamily="49" charset="-122"/>
            </a:endParaRPr>
          </a:p>
          <a:p>
            <a:pPr algn="ctr"/>
            <a:r>
              <a:rPr lang="zh-CN" altLang="en-US" sz="1400" b="1" dirty="0">
                <a:latin typeface="楷体" panose="02010609060101010101" pitchFamily="49" charset="-122"/>
                <a:ea typeface="楷体" panose="02010609060101010101" pitchFamily="49" charset="-122"/>
              </a:rPr>
              <a:t>松江 泗泾</a:t>
            </a:r>
          </a:p>
        </p:txBody>
      </p:sp>
      <p:sp>
        <p:nvSpPr>
          <p:cNvPr id="11" name="矩形 10">
            <a:extLst>
              <a:ext uri="{FF2B5EF4-FFF2-40B4-BE49-F238E27FC236}">
                <a16:creationId xmlns:a16="http://schemas.microsoft.com/office/drawing/2014/main" id="{3BD1E5AA-6542-4F05-A46B-4AD9D6B22430}"/>
              </a:ext>
            </a:extLst>
          </p:cNvPr>
          <p:cNvSpPr/>
          <p:nvPr/>
        </p:nvSpPr>
        <p:spPr>
          <a:xfrm>
            <a:off x="8894252" y="1522756"/>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4F</a:t>
            </a:r>
            <a:r>
              <a:rPr lang="zh-CN" altLang="en-US" sz="1000" dirty="0">
                <a:latin typeface="楷体" panose="02010609060101010101" pitchFamily="49" charset="-122"/>
                <a:ea typeface="楷体" panose="02010609060101010101" pitchFamily="49" charset="-122"/>
              </a:rPr>
              <a:t>边套下叠</a:t>
            </a:r>
            <a:r>
              <a:rPr lang="en-US" altLang="zh-CN" sz="1000" dirty="0">
                <a:latin typeface="楷体" panose="02010609060101010101" pitchFamily="49" charset="-122"/>
                <a:ea typeface="楷体" panose="02010609060101010101" pitchFamily="49" charset="-122"/>
              </a:rPr>
              <a:t>141</a:t>
            </a:r>
            <a:r>
              <a:rPr lang="zh-CN" altLang="en-US" sz="1000" dirty="0">
                <a:latin typeface="楷体" panose="02010609060101010101" pitchFamily="49" charset="-122"/>
                <a:ea typeface="楷体" panose="02010609060101010101" pitchFamily="49" charset="-122"/>
              </a:rPr>
              <a:t>㎡ ，带花园</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精装修</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地下室</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产权车位</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7.3</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899</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pic>
        <p:nvPicPr>
          <p:cNvPr id="13" name="图片 12">
            <a:extLst>
              <a:ext uri="{FF2B5EF4-FFF2-40B4-BE49-F238E27FC236}">
                <a16:creationId xmlns:a16="http://schemas.microsoft.com/office/drawing/2014/main" id="{AE0681F7-3492-45E7-B9ED-8BD8E2A2F572}"/>
              </a:ext>
            </a:extLst>
          </p:cNvPr>
          <p:cNvPicPr>
            <a:picLocks noChangeAspect="1"/>
          </p:cNvPicPr>
          <p:nvPr/>
        </p:nvPicPr>
        <p:blipFill rotWithShape="1">
          <a:blip r:embed="rId3"/>
          <a:srcRect t="3447" b="1764"/>
          <a:stretch/>
        </p:blipFill>
        <p:spPr>
          <a:xfrm>
            <a:off x="9074882" y="1882226"/>
            <a:ext cx="2663681" cy="1815934"/>
          </a:xfrm>
          <a:prstGeom prst="rect">
            <a:avLst/>
          </a:prstGeom>
        </p:spPr>
      </p:pic>
      <p:pic>
        <p:nvPicPr>
          <p:cNvPr id="14" name="图片 13">
            <a:extLst>
              <a:ext uri="{FF2B5EF4-FFF2-40B4-BE49-F238E27FC236}">
                <a16:creationId xmlns:a16="http://schemas.microsoft.com/office/drawing/2014/main" id="{DBD7A264-F095-4F1C-BB26-AD886C111DF4}"/>
              </a:ext>
            </a:extLst>
          </p:cNvPr>
          <p:cNvPicPr>
            <a:picLocks noChangeAspect="1"/>
          </p:cNvPicPr>
          <p:nvPr/>
        </p:nvPicPr>
        <p:blipFill rotWithShape="1">
          <a:blip r:embed="rId4"/>
          <a:srcRect b="-2579"/>
          <a:stretch/>
        </p:blipFill>
        <p:spPr>
          <a:xfrm>
            <a:off x="9098032" y="4244387"/>
            <a:ext cx="2778799" cy="2040830"/>
          </a:xfrm>
          <a:prstGeom prst="rect">
            <a:avLst/>
          </a:prstGeom>
        </p:spPr>
      </p:pic>
      <p:sp>
        <p:nvSpPr>
          <p:cNvPr id="15" name="矩形 14">
            <a:extLst>
              <a:ext uri="{FF2B5EF4-FFF2-40B4-BE49-F238E27FC236}">
                <a16:creationId xmlns:a16="http://schemas.microsoft.com/office/drawing/2014/main" id="{EAF58E9E-1789-44E5-BB33-58E8B7FC0B7B}"/>
              </a:ext>
            </a:extLst>
          </p:cNvPr>
          <p:cNvSpPr/>
          <p:nvPr/>
        </p:nvSpPr>
        <p:spPr>
          <a:xfrm>
            <a:off x="8917402" y="3856507"/>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4F</a:t>
            </a:r>
            <a:r>
              <a:rPr lang="zh-CN" altLang="en-US" sz="1000" dirty="0">
                <a:latin typeface="楷体" panose="02010609060101010101" pitchFamily="49" charset="-122"/>
                <a:ea typeface="楷体" panose="02010609060101010101" pitchFamily="49" charset="-122"/>
              </a:rPr>
              <a:t>边套上叠</a:t>
            </a:r>
            <a:r>
              <a:rPr lang="en-US" altLang="zh-CN" sz="1000" dirty="0">
                <a:latin typeface="楷体" panose="02010609060101010101" pitchFamily="49" charset="-122"/>
                <a:ea typeface="楷体" panose="02010609060101010101" pitchFamily="49" charset="-122"/>
              </a:rPr>
              <a:t>117</a:t>
            </a:r>
            <a:r>
              <a:rPr lang="zh-CN" altLang="en-US" sz="1000" dirty="0">
                <a:latin typeface="楷体" panose="02010609060101010101" pitchFamily="49" charset="-122"/>
                <a:ea typeface="楷体" panose="02010609060101010101" pitchFamily="49" charset="-122"/>
              </a:rPr>
              <a:t>㎡ ，带精装修</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大阁楼露台</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7.3</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690</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pic>
        <p:nvPicPr>
          <p:cNvPr id="16" name="图片 15">
            <a:extLst>
              <a:ext uri="{FF2B5EF4-FFF2-40B4-BE49-F238E27FC236}">
                <a16:creationId xmlns:a16="http://schemas.microsoft.com/office/drawing/2014/main" id="{DB531474-15D3-4D80-A301-38D53A3B7CEA}"/>
              </a:ext>
            </a:extLst>
          </p:cNvPr>
          <p:cNvPicPr>
            <a:picLocks noChangeAspect="1"/>
          </p:cNvPicPr>
          <p:nvPr/>
        </p:nvPicPr>
        <p:blipFill>
          <a:blip r:embed="rId5"/>
          <a:stretch>
            <a:fillRect/>
          </a:stretch>
        </p:blipFill>
        <p:spPr>
          <a:xfrm>
            <a:off x="6051003" y="1882226"/>
            <a:ext cx="2771385" cy="1938605"/>
          </a:xfrm>
          <a:prstGeom prst="rect">
            <a:avLst/>
          </a:prstGeom>
        </p:spPr>
      </p:pic>
      <p:sp>
        <p:nvSpPr>
          <p:cNvPr id="17" name="矩形 16">
            <a:extLst>
              <a:ext uri="{FF2B5EF4-FFF2-40B4-BE49-F238E27FC236}">
                <a16:creationId xmlns:a16="http://schemas.microsoft.com/office/drawing/2014/main" id="{9C032484-4B45-4E1E-B939-4B5A523CD7F7}"/>
              </a:ext>
            </a:extLst>
          </p:cNvPr>
          <p:cNvSpPr/>
          <p:nvPr/>
        </p:nvSpPr>
        <p:spPr>
          <a:xfrm>
            <a:off x="5785293" y="1522756"/>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5F</a:t>
            </a:r>
            <a:r>
              <a:rPr lang="zh-CN" altLang="en-US" sz="1000" dirty="0">
                <a:latin typeface="楷体" panose="02010609060101010101" pitchFamily="49" charset="-122"/>
                <a:ea typeface="楷体" panose="02010609060101010101" pitchFamily="49" charset="-122"/>
              </a:rPr>
              <a:t>上叠</a:t>
            </a:r>
            <a:r>
              <a:rPr lang="en-US" altLang="zh-CN" sz="1000" dirty="0">
                <a:latin typeface="楷体" panose="02010609060101010101" pitchFamily="49" charset="-122"/>
                <a:ea typeface="楷体" panose="02010609060101010101" pitchFamily="49" charset="-122"/>
              </a:rPr>
              <a:t>159</a:t>
            </a:r>
            <a:r>
              <a:rPr lang="zh-CN" altLang="en-US" sz="1000" dirty="0">
                <a:latin typeface="楷体" panose="02010609060101010101" pitchFamily="49" charset="-122"/>
                <a:ea typeface="楷体" panose="02010609060101010101" pitchFamily="49" charset="-122"/>
              </a:rPr>
              <a:t>㎡ ，毛坯</a:t>
            </a:r>
            <a:r>
              <a:rPr lang="en-US" altLang="zh-CN" sz="1000" dirty="0">
                <a:latin typeface="楷体" panose="02010609060101010101" pitchFamily="49" charset="-122"/>
                <a:ea typeface="楷体" panose="02010609060101010101" pitchFamily="49" charset="-122"/>
              </a:rPr>
              <a:t>+60</a:t>
            </a:r>
            <a:r>
              <a:rPr lang="zh-CN" altLang="en-US" sz="1000" dirty="0">
                <a:latin typeface="楷体" panose="02010609060101010101" pitchFamily="49" charset="-122"/>
                <a:ea typeface="楷体" panose="02010609060101010101" pitchFamily="49" charset="-122"/>
              </a:rPr>
              <a:t>㎡阁楼</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7.2</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788</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sp>
        <p:nvSpPr>
          <p:cNvPr id="18" name="矩形 17">
            <a:extLst>
              <a:ext uri="{FF2B5EF4-FFF2-40B4-BE49-F238E27FC236}">
                <a16:creationId xmlns:a16="http://schemas.microsoft.com/office/drawing/2014/main" id="{7D4B328E-578A-4B6C-8557-2B08694D2178}"/>
              </a:ext>
            </a:extLst>
          </p:cNvPr>
          <p:cNvSpPr/>
          <p:nvPr/>
        </p:nvSpPr>
        <p:spPr>
          <a:xfrm>
            <a:off x="2730658" y="1522756"/>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4F</a:t>
            </a:r>
            <a:r>
              <a:rPr lang="zh-CN" altLang="en-US" sz="1000" dirty="0">
                <a:latin typeface="楷体" panose="02010609060101010101" pitchFamily="49" charset="-122"/>
                <a:ea typeface="楷体" panose="02010609060101010101" pitchFamily="49" charset="-122"/>
              </a:rPr>
              <a:t>下叠</a:t>
            </a:r>
            <a:r>
              <a:rPr lang="en-US" altLang="zh-CN" sz="1000" dirty="0">
                <a:latin typeface="楷体" panose="02010609060101010101" pitchFamily="49" charset="-122"/>
                <a:ea typeface="楷体" panose="02010609060101010101" pitchFamily="49" charset="-122"/>
              </a:rPr>
              <a:t>166</a:t>
            </a:r>
            <a:r>
              <a:rPr lang="zh-CN" altLang="en-US" sz="1000" dirty="0">
                <a:latin typeface="楷体" panose="02010609060101010101" pitchFamily="49" charset="-122"/>
                <a:ea typeface="楷体" panose="02010609060101010101" pitchFamily="49" charset="-122"/>
              </a:rPr>
              <a:t>㎡ ，带花园</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地下室</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精装修</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产权车位</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7.2</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720</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pic>
        <p:nvPicPr>
          <p:cNvPr id="19" name="图片 18">
            <a:extLst>
              <a:ext uri="{FF2B5EF4-FFF2-40B4-BE49-F238E27FC236}">
                <a16:creationId xmlns:a16="http://schemas.microsoft.com/office/drawing/2014/main" id="{024D7B9E-BA3F-4EAD-AE1E-4C1114851F33}"/>
              </a:ext>
            </a:extLst>
          </p:cNvPr>
          <p:cNvPicPr>
            <a:picLocks noChangeAspect="1"/>
          </p:cNvPicPr>
          <p:nvPr/>
        </p:nvPicPr>
        <p:blipFill>
          <a:blip r:embed="rId6"/>
          <a:stretch>
            <a:fillRect/>
          </a:stretch>
        </p:blipFill>
        <p:spPr>
          <a:xfrm>
            <a:off x="2841932" y="1897160"/>
            <a:ext cx="2960727" cy="1908736"/>
          </a:xfrm>
          <a:prstGeom prst="rect">
            <a:avLst/>
          </a:prstGeom>
        </p:spPr>
      </p:pic>
      <p:pic>
        <p:nvPicPr>
          <p:cNvPr id="20" name="图片 19">
            <a:extLst>
              <a:ext uri="{FF2B5EF4-FFF2-40B4-BE49-F238E27FC236}">
                <a16:creationId xmlns:a16="http://schemas.microsoft.com/office/drawing/2014/main" id="{A7613534-EFC7-4A89-AFEE-D5BBAE7A9961}"/>
              </a:ext>
            </a:extLst>
          </p:cNvPr>
          <p:cNvPicPr>
            <a:picLocks noChangeAspect="1"/>
          </p:cNvPicPr>
          <p:nvPr/>
        </p:nvPicPr>
        <p:blipFill>
          <a:blip r:embed="rId7"/>
          <a:stretch>
            <a:fillRect/>
          </a:stretch>
        </p:blipFill>
        <p:spPr>
          <a:xfrm>
            <a:off x="2869955" y="4326791"/>
            <a:ext cx="2955854" cy="1849201"/>
          </a:xfrm>
          <a:prstGeom prst="rect">
            <a:avLst/>
          </a:prstGeom>
        </p:spPr>
      </p:pic>
      <p:sp>
        <p:nvSpPr>
          <p:cNvPr id="21" name="矩形 20">
            <a:extLst>
              <a:ext uri="{FF2B5EF4-FFF2-40B4-BE49-F238E27FC236}">
                <a16:creationId xmlns:a16="http://schemas.microsoft.com/office/drawing/2014/main" id="{8742147B-BC9C-44CA-B7F1-27A9FDFD74D2}"/>
              </a:ext>
            </a:extLst>
          </p:cNvPr>
          <p:cNvSpPr/>
          <p:nvPr/>
        </p:nvSpPr>
        <p:spPr>
          <a:xfrm>
            <a:off x="2784288" y="3878901"/>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4F</a:t>
            </a:r>
            <a:r>
              <a:rPr lang="zh-CN" altLang="en-US" sz="1000" dirty="0">
                <a:latin typeface="楷体" panose="02010609060101010101" pitchFamily="49" charset="-122"/>
                <a:ea typeface="楷体" panose="02010609060101010101" pitchFamily="49" charset="-122"/>
              </a:rPr>
              <a:t>上叠</a:t>
            </a:r>
            <a:r>
              <a:rPr lang="en-US" altLang="zh-CN" sz="1000" dirty="0">
                <a:latin typeface="楷体" panose="02010609060101010101" pitchFamily="49" charset="-122"/>
                <a:ea typeface="楷体" panose="02010609060101010101" pitchFamily="49" charset="-122"/>
              </a:rPr>
              <a:t>124</a:t>
            </a:r>
            <a:r>
              <a:rPr lang="zh-CN" altLang="en-US" sz="1000" dirty="0">
                <a:latin typeface="楷体" panose="02010609060101010101" pitchFamily="49" charset="-122"/>
                <a:ea typeface="楷体" panose="02010609060101010101" pitchFamily="49" charset="-122"/>
              </a:rPr>
              <a:t>㎡ ，带奢华精装修</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产权车位</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7.2</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799</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pic>
        <p:nvPicPr>
          <p:cNvPr id="23" name="图片 22">
            <a:extLst>
              <a:ext uri="{FF2B5EF4-FFF2-40B4-BE49-F238E27FC236}">
                <a16:creationId xmlns:a16="http://schemas.microsoft.com/office/drawing/2014/main" id="{E91EBA55-724B-45EF-9469-82E37A250325}"/>
              </a:ext>
            </a:extLst>
          </p:cNvPr>
          <p:cNvPicPr>
            <a:picLocks noChangeAspect="1"/>
          </p:cNvPicPr>
          <p:nvPr/>
        </p:nvPicPr>
        <p:blipFill>
          <a:blip r:embed="rId8"/>
          <a:stretch>
            <a:fillRect/>
          </a:stretch>
        </p:blipFill>
        <p:spPr>
          <a:xfrm>
            <a:off x="5937608" y="4519786"/>
            <a:ext cx="3046815" cy="1420794"/>
          </a:xfrm>
          <a:prstGeom prst="rect">
            <a:avLst/>
          </a:prstGeom>
        </p:spPr>
      </p:pic>
      <p:sp>
        <p:nvSpPr>
          <p:cNvPr id="24" name="矩形 23">
            <a:extLst>
              <a:ext uri="{FF2B5EF4-FFF2-40B4-BE49-F238E27FC236}">
                <a16:creationId xmlns:a16="http://schemas.microsoft.com/office/drawing/2014/main" id="{9523967B-5B6C-4542-B01E-CCF001383259}"/>
              </a:ext>
            </a:extLst>
          </p:cNvPr>
          <p:cNvSpPr/>
          <p:nvPr/>
        </p:nvSpPr>
        <p:spPr>
          <a:xfrm>
            <a:off x="5808443" y="3875376"/>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5F</a:t>
            </a:r>
            <a:r>
              <a:rPr lang="zh-CN" altLang="en-US" sz="1000" dirty="0">
                <a:latin typeface="楷体" panose="02010609060101010101" pitchFamily="49" charset="-122"/>
                <a:ea typeface="楷体" panose="02010609060101010101" pitchFamily="49" charset="-122"/>
              </a:rPr>
              <a:t>下叠</a:t>
            </a:r>
            <a:r>
              <a:rPr lang="en-US" altLang="zh-CN" sz="1000" dirty="0">
                <a:latin typeface="楷体" panose="02010609060101010101" pitchFamily="49" charset="-122"/>
                <a:ea typeface="楷体" panose="02010609060101010101" pitchFamily="49" charset="-122"/>
              </a:rPr>
              <a:t>165-168</a:t>
            </a:r>
            <a:r>
              <a:rPr lang="zh-CN" altLang="en-US" sz="1000" dirty="0">
                <a:latin typeface="楷体" panose="02010609060101010101" pitchFamily="49" charset="-122"/>
                <a:ea typeface="楷体" panose="02010609060101010101" pitchFamily="49" charset="-122"/>
              </a:rPr>
              <a:t>㎡ </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7.2</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暂无挂牌</a:t>
            </a:r>
            <a:endParaRPr lang="en-US" altLang="zh-CN" sz="1000" dirty="0">
              <a:latin typeface="楷体" panose="02010609060101010101" pitchFamily="49" charset="-122"/>
              <a:ea typeface="楷体" panose="02010609060101010101" pitchFamily="49" charset="-122"/>
            </a:endParaRPr>
          </a:p>
        </p:txBody>
      </p:sp>
      <p:sp>
        <p:nvSpPr>
          <p:cNvPr id="25" name="矩形 24">
            <a:extLst>
              <a:ext uri="{FF2B5EF4-FFF2-40B4-BE49-F238E27FC236}">
                <a16:creationId xmlns:a16="http://schemas.microsoft.com/office/drawing/2014/main" id="{2646320D-4F04-4DB3-AF81-1FC19CBB706C}"/>
              </a:ext>
            </a:extLst>
          </p:cNvPr>
          <p:cNvSpPr/>
          <p:nvPr/>
        </p:nvSpPr>
        <p:spPr>
          <a:xfrm>
            <a:off x="119538" y="1522756"/>
            <a:ext cx="2408638"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4F</a:t>
            </a:r>
            <a:r>
              <a:rPr lang="zh-CN" altLang="en-US" sz="1000" dirty="0">
                <a:latin typeface="楷体" panose="02010609060101010101" pitchFamily="49" charset="-122"/>
                <a:ea typeface="楷体" panose="02010609060101010101" pitchFamily="49" charset="-122"/>
              </a:rPr>
              <a:t>下叠</a:t>
            </a:r>
            <a:r>
              <a:rPr lang="en-US" altLang="zh-CN" sz="1000" dirty="0">
                <a:latin typeface="楷体" panose="02010609060101010101" pitchFamily="49" charset="-122"/>
                <a:ea typeface="楷体" panose="02010609060101010101" pitchFamily="49" charset="-122"/>
              </a:rPr>
              <a:t>150</a:t>
            </a:r>
            <a:r>
              <a:rPr lang="zh-CN" altLang="en-US" sz="1000" dirty="0">
                <a:latin typeface="楷体" panose="02010609060101010101" pitchFamily="49" charset="-122"/>
                <a:ea typeface="楷体" panose="02010609060101010101" pitchFamily="49" charset="-122"/>
              </a:rPr>
              <a:t>㎡，带产权车位</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精装修</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6.4</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646</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pic>
        <p:nvPicPr>
          <p:cNvPr id="26" name="图片 25">
            <a:extLst>
              <a:ext uri="{FF2B5EF4-FFF2-40B4-BE49-F238E27FC236}">
                <a16:creationId xmlns:a16="http://schemas.microsoft.com/office/drawing/2014/main" id="{7DD3ACF4-E4A0-49E4-9165-58616D9C3364}"/>
              </a:ext>
            </a:extLst>
          </p:cNvPr>
          <p:cNvPicPr>
            <a:picLocks noChangeAspect="1"/>
          </p:cNvPicPr>
          <p:nvPr/>
        </p:nvPicPr>
        <p:blipFill>
          <a:blip r:embed="rId9"/>
          <a:stretch>
            <a:fillRect/>
          </a:stretch>
        </p:blipFill>
        <p:spPr>
          <a:xfrm>
            <a:off x="72837" y="1915838"/>
            <a:ext cx="2703844" cy="1929442"/>
          </a:xfrm>
          <a:prstGeom prst="rect">
            <a:avLst/>
          </a:prstGeom>
        </p:spPr>
      </p:pic>
      <p:sp>
        <p:nvSpPr>
          <p:cNvPr id="27" name="矩形 26">
            <a:extLst>
              <a:ext uri="{FF2B5EF4-FFF2-40B4-BE49-F238E27FC236}">
                <a16:creationId xmlns:a16="http://schemas.microsoft.com/office/drawing/2014/main" id="{659CD2D8-F9F1-4326-A4C7-30F7E8AFD41E}"/>
              </a:ext>
            </a:extLst>
          </p:cNvPr>
          <p:cNvSpPr/>
          <p:nvPr/>
        </p:nvSpPr>
        <p:spPr>
          <a:xfrm>
            <a:off x="885469" y="3735163"/>
            <a:ext cx="1261884" cy="523220"/>
          </a:xfrm>
          <a:prstGeom prst="rect">
            <a:avLst/>
          </a:prstGeom>
        </p:spPr>
        <p:txBody>
          <a:bodyPr wrap="none">
            <a:spAutoFit/>
          </a:bodyPr>
          <a:lstStyle/>
          <a:p>
            <a:pPr algn="ctr"/>
            <a:r>
              <a:rPr lang="zh-CN" altLang="en-US" sz="1400" b="1" dirty="0">
                <a:latin typeface="楷体" panose="02010609060101010101" pitchFamily="49" charset="-122"/>
                <a:ea typeface="楷体" panose="02010609060101010101" pitchFamily="49" charset="-122"/>
              </a:rPr>
              <a:t>绿地海珀风华</a:t>
            </a:r>
            <a:endParaRPr lang="en-US" altLang="zh-CN" sz="1400" b="1" dirty="0">
              <a:latin typeface="楷体" panose="02010609060101010101" pitchFamily="49" charset="-122"/>
              <a:ea typeface="楷体" panose="02010609060101010101" pitchFamily="49" charset="-122"/>
            </a:endParaRPr>
          </a:p>
          <a:p>
            <a:pPr algn="ctr"/>
            <a:r>
              <a:rPr lang="zh-CN" altLang="en-US" sz="1400" b="1" dirty="0">
                <a:latin typeface="楷体" panose="02010609060101010101" pitchFamily="49" charset="-122"/>
                <a:ea typeface="楷体" panose="02010609060101010101" pitchFamily="49" charset="-122"/>
              </a:rPr>
              <a:t>青浦 赵巷</a:t>
            </a:r>
          </a:p>
        </p:txBody>
      </p:sp>
      <p:pic>
        <p:nvPicPr>
          <p:cNvPr id="28" name="图片 27">
            <a:extLst>
              <a:ext uri="{FF2B5EF4-FFF2-40B4-BE49-F238E27FC236}">
                <a16:creationId xmlns:a16="http://schemas.microsoft.com/office/drawing/2014/main" id="{7C511473-E1FC-413B-92FB-6A88D68FCF5C}"/>
              </a:ext>
            </a:extLst>
          </p:cNvPr>
          <p:cNvPicPr>
            <a:picLocks noChangeAspect="1"/>
          </p:cNvPicPr>
          <p:nvPr/>
        </p:nvPicPr>
        <p:blipFill>
          <a:blip r:embed="rId10"/>
          <a:stretch>
            <a:fillRect/>
          </a:stretch>
        </p:blipFill>
        <p:spPr>
          <a:xfrm>
            <a:off x="122218" y="4574765"/>
            <a:ext cx="2608439" cy="2026739"/>
          </a:xfrm>
          <a:prstGeom prst="rect">
            <a:avLst/>
          </a:prstGeom>
        </p:spPr>
      </p:pic>
      <p:sp>
        <p:nvSpPr>
          <p:cNvPr id="29" name="矩形 28">
            <a:extLst>
              <a:ext uri="{FF2B5EF4-FFF2-40B4-BE49-F238E27FC236}">
                <a16:creationId xmlns:a16="http://schemas.microsoft.com/office/drawing/2014/main" id="{D4C6ED35-4ABA-40BF-B8B9-7775AD2C8211}"/>
              </a:ext>
            </a:extLst>
          </p:cNvPr>
          <p:cNvSpPr/>
          <p:nvPr/>
        </p:nvSpPr>
        <p:spPr>
          <a:xfrm>
            <a:off x="-90682" y="4167607"/>
            <a:ext cx="3214186" cy="400110"/>
          </a:xfrm>
          <a:prstGeom prst="rect">
            <a:avLst/>
          </a:prstGeom>
        </p:spPr>
        <p:txBody>
          <a:bodyPr wrap="square">
            <a:spAutoFit/>
          </a:bodyPr>
          <a:lstStyle/>
          <a:p>
            <a:pPr algn="ctr"/>
            <a:r>
              <a:rPr lang="en-US" altLang="zh-CN" sz="1000" dirty="0">
                <a:latin typeface="楷体" panose="02010609060101010101" pitchFamily="49" charset="-122"/>
                <a:ea typeface="楷体" panose="02010609060101010101" pitchFamily="49" charset="-122"/>
              </a:rPr>
              <a:t>6F</a:t>
            </a:r>
            <a:r>
              <a:rPr lang="zh-CN" altLang="en-US" sz="1000" dirty="0">
                <a:latin typeface="楷体" panose="02010609060101010101" pitchFamily="49" charset="-122"/>
                <a:ea typeface="楷体" panose="02010609060101010101" pitchFamily="49" charset="-122"/>
              </a:rPr>
              <a:t>上叠</a:t>
            </a:r>
            <a:r>
              <a:rPr lang="en-US" altLang="zh-CN" sz="1000" dirty="0">
                <a:latin typeface="楷体" panose="02010609060101010101" pitchFamily="49" charset="-122"/>
                <a:ea typeface="楷体" panose="02010609060101010101" pitchFamily="49" charset="-122"/>
              </a:rPr>
              <a:t>184</a:t>
            </a:r>
            <a:r>
              <a:rPr lang="zh-CN" altLang="en-US" sz="1000" dirty="0">
                <a:latin typeface="楷体" panose="02010609060101010101" pitchFamily="49" charset="-122"/>
                <a:ea typeface="楷体" panose="02010609060101010101" pitchFamily="49" charset="-122"/>
              </a:rPr>
              <a:t>㎡ ，带奢华精装修</a:t>
            </a:r>
            <a:r>
              <a:rPr lang="en-US" altLang="zh-CN" sz="1000" dirty="0">
                <a:latin typeface="楷体" panose="02010609060101010101" pitchFamily="49" charset="-122"/>
                <a:ea typeface="楷体" panose="02010609060101010101" pitchFamily="49" charset="-122"/>
              </a:rPr>
              <a:t>+</a:t>
            </a:r>
            <a:r>
              <a:rPr lang="zh-CN" altLang="en-US" sz="1000" dirty="0">
                <a:latin typeface="楷体" panose="02010609060101010101" pitchFamily="49" charset="-122"/>
                <a:ea typeface="楷体" panose="02010609060101010101" pitchFamily="49" charset="-122"/>
              </a:rPr>
              <a:t>产权车位</a:t>
            </a:r>
            <a:endParaRPr lang="en-US" altLang="zh-CN" sz="1000" dirty="0">
              <a:latin typeface="楷体" panose="02010609060101010101" pitchFamily="49" charset="-122"/>
              <a:ea typeface="楷体" panose="02010609060101010101" pitchFamily="49" charset="-122"/>
            </a:endParaRPr>
          </a:p>
          <a:p>
            <a:pPr algn="ctr"/>
            <a:r>
              <a:rPr lang="zh-CN" altLang="en-US" sz="1000" b="1" dirty="0">
                <a:solidFill>
                  <a:srgbClr val="C00000"/>
                </a:solidFill>
                <a:latin typeface="楷体" panose="02010609060101010101" pitchFamily="49" charset="-122"/>
                <a:ea typeface="楷体" panose="02010609060101010101" pitchFamily="49" charset="-122"/>
              </a:rPr>
              <a:t>两面宽，</a:t>
            </a:r>
            <a:r>
              <a:rPr lang="en-US" altLang="zh-CN" sz="1000" b="1" dirty="0">
                <a:solidFill>
                  <a:srgbClr val="C00000"/>
                </a:solidFill>
                <a:latin typeface="楷体" panose="02010609060101010101" pitchFamily="49" charset="-122"/>
                <a:ea typeface="楷体" panose="02010609060101010101" pitchFamily="49" charset="-122"/>
              </a:rPr>
              <a:t>8.0</a:t>
            </a:r>
            <a:r>
              <a:rPr lang="zh-CN" altLang="en-US" sz="1000" b="1" dirty="0">
                <a:solidFill>
                  <a:srgbClr val="C00000"/>
                </a:solidFill>
                <a:latin typeface="楷体" panose="02010609060101010101" pitchFamily="49" charset="-122"/>
                <a:ea typeface="楷体" panose="02010609060101010101" pitchFamily="49" charset="-122"/>
              </a:rPr>
              <a:t>米</a:t>
            </a:r>
            <a:r>
              <a:rPr lang="zh-CN" altLang="en-US" sz="1000" dirty="0">
                <a:latin typeface="楷体" panose="02010609060101010101" pitchFamily="49" charset="-122"/>
                <a:ea typeface="楷体" panose="02010609060101010101" pitchFamily="49" charset="-122"/>
              </a:rPr>
              <a:t>，报价</a:t>
            </a:r>
            <a:r>
              <a:rPr lang="en-US" altLang="zh-CN" sz="1000" dirty="0">
                <a:latin typeface="楷体" panose="02010609060101010101" pitchFamily="49" charset="-122"/>
                <a:ea typeface="楷体" panose="02010609060101010101" pitchFamily="49" charset="-122"/>
              </a:rPr>
              <a:t>916</a:t>
            </a:r>
            <a:r>
              <a:rPr lang="zh-CN" altLang="en-US" sz="1000" dirty="0">
                <a:latin typeface="楷体" panose="02010609060101010101" pitchFamily="49" charset="-122"/>
                <a:ea typeface="楷体" panose="02010609060101010101" pitchFamily="49" charset="-122"/>
              </a:rPr>
              <a:t>万</a:t>
            </a:r>
            <a:endParaRPr lang="en-US" altLang="zh-CN" sz="1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17104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5303AE89-F7E2-463A-B766-309EBB7F7989}"/>
              </a:ext>
            </a:extLst>
          </p:cNvPr>
          <p:cNvSpPr>
            <a:spLocks noGrp="1"/>
          </p:cNvSpPr>
          <p:nvPr>
            <p:ph type="title"/>
          </p:nvPr>
        </p:nvSpPr>
        <p:spPr>
          <a:xfrm>
            <a:off x="442385" y="234951"/>
            <a:ext cx="9048749" cy="708455"/>
          </a:xfrm>
        </p:spPr>
        <p:txBody>
          <a:bodyPr/>
          <a:lstStyle/>
          <a:p>
            <a:r>
              <a:rPr lang="en-US" altLang="zh-CN" dirty="0">
                <a:solidFill>
                  <a:srgbClr val="000000"/>
                </a:solidFill>
                <a:latin typeface="+mn-lt"/>
                <a:ea typeface="+mn-ea"/>
                <a:cs typeface="+mn-ea"/>
                <a:sym typeface="+mn-lt"/>
              </a:rPr>
              <a:t>1.2 </a:t>
            </a:r>
            <a:r>
              <a:rPr lang="zh-CN" altLang="en-US" dirty="0">
                <a:solidFill>
                  <a:srgbClr val="000000"/>
                </a:solidFill>
                <a:latin typeface="+mn-lt"/>
                <a:ea typeface="+mn-ea"/>
                <a:cs typeface="+mn-ea"/>
                <a:sym typeface="+mn-lt"/>
              </a:rPr>
              <a:t>用地条件分析：用</a:t>
            </a:r>
            <a:r>
              <a:rPr lang="zh-CN" altLang="en-US" kern="1200" dirty="0">
                <a:solidFill>
                  <a:srgbClr val="000000"/>
                </a:solidFill>
                <a:latin typeface="+mn-lt"/>
                <a:ea typeface="+mn-ea"/>
                <a:cs typeface="+mn-ea"/>
                <a:sym typeface="+mn-lt"/>
              </a:rPr>
              <a:t>地红线图及控规</a:t>
            </a:r>
            <a:br>
              <a:rPr lang="zh-CN" altLang="en-US" kern="1200" dirty="0">
                <a:solidFill>
                  <a:srgbClr val="000000"/>
                </a:solidFill>
                <a:latin typeface="+mn-lt"/>
                <a:ea typeface="+mn-ea"/>
                <a:cs typeface="+mn-ea"/>
                <a:sym typeface="+mn-lt"/>
              </a:rPr>
            </a:br>
            <a:endParaRPr lang="zh-CN" altLang="en-US" dirty="0">
              <a:latin typeface="+mn-lt"/>
              <a:ea typeface="+mn-ea"/>
              <a:cs typeface="+mn-ea"/>
              <a:sym typeface="+mn-lt"/>
            </a:endParaRPr>
          </a:p>
        </p:txBody>
      </p:sp>
      <p:sp>
        <p:nvSpPr>
          <p:cNvPr id="8" name="内容占位符 7">
            <a:extLst>
              <a:ext uri="{FF2B5EF4-FFF2-40B4-BE49-F238E27FC236}">
                <a16:creationId xmlns:a16="http://schemas.microsoft.com/office/drawing/2014/main" id="{6D00E7F5-0354-4F3E-B50C-DE6F4CC0CE4F}"/>
              </a:ext>
            </a:extLst>
          </p:cNvPr>
          <p:cNvSpPr>
            <a:spLocks noGrp="1"/>
          </p:cNvSpPr>
          <p:nvPr>
            <p:ph idx="1"/>
          </p:nvPr>
        </p:nvSpPr>
        <p:spPr>
          <a:xfrm>
            <a:off x="609601" y="730796"/>
            <a:ext cx="10972800" cy="566309"/>
          </a:xfrm>
        </p:spPr>
        <p:txBody>
          <a:bodyPr/>
          <a:lstStyle/>
          <a:p>
            <a:r>
              <a:rPr lang="zh-CN" altLang="en-US" kern="0" dirty="0">
                <a:solidFill>
                  <a:schemeClr val="tx1"/>
                </a:solidFill>
                <a:latin typeface="+mn-lt"/>
                <a:ea typeface="+mn-ea"/>
                <a:cs typeface="+mn-ea"/>
                <a:sym typeface="+mn-lt"/>
              </a:rPr>
              <a:t>地块四至：</a:t>
            </a:r>
            <a:r>
              <a:rPr lang="zh-CN" altLang="en-US" kern="0" dirty="0">
                <a:latin typeface="+mn-lt"/>
                <a:ea typeface="+mn-ea"/>
                <a:cs typeface="+mn-ea"/>
                <a:sym typeface="+mn-lt"/>
              </a:rPr>
              <a:t>东至刘五公路、南至达州路、西至横港河、北至横港河，两面临河、河宽</a:t>
            </a:r>
            <a:r>
              <a:rPr lang="en-US" altLang="zh-CN" kern="0" dirty="0">
                <a:latin typeface="+mn-lt"/>
                <a:ea typeface="+mn-ea"/>
                <a:cs typeface="+mn-ea"/>
                <a:sym typeface="+mn-lt"/>
              </a:rPr>
              <a:t>13</a:t>
            </a:r>
            <a:r>
              <a:rPr lang="zh-CN" altLang="en-US" kern="0" dirty="0">
                <a:latin typeface="+mn-lt"/>
                <a:ea typeface="+mn-ea"/>
                <a:cs typeface="+mn-ea"/>
                <a:sym typeface="+mn-lt"/>
              </a:rPr>
              <a:t>米，整体环境静谧，适宜打造低密产品。</a:t>
            </a:r>
            <a:endParaRPr lang="zh-CN" altLang="en-US" kern="0" dirty="0">
              <a:solidFill>
                <a:schemeClr val="tx1"/>
              </a:solidFill>
              <a:latin typeface="+mn-lt"/>
              <a:ea typeface="+mn-ea"/>
              <a:cs typeface="+mn-ea"/>
              <a:sym typeface="+mn-lt"/>
            </a:endParaRPr>
          </a:p>
          <a:p>
            <a:pPr marL="0" indent="0">
              <a:buNone/>
            </a:pPr>
            <a:endParaRPr lang="zh-CN" altLang="en-US" dirty="0">
              <a:latin typeface="+mn-lt"/>
              <a:ea typeface="+mn-ea"/>
              <a:cs typeface="+mn-ea"/>
              <a:sym typeface="+mn-lt"/>
            </a:endParaRPr>
          </a:p>
        </p:txBody>
      </p:sp>
      <p:sp>
        <p:nvSpPr>
          <p:cNvPr id="9" name="文本框 8">
            <a:extLst>
              <a:ext uri="{FF2B5EF4-FFF2-40B4-BE49-F238E27FC236}">
                <a16:creationId xmlns:a16="http://schemas.microsoft.com/office/drawing/2014/main" id="{6720BBEB-5AE1-490B-813A-B6CC77A2EF6E}"/>
              </a:ext>
            </a:extLst>
          </p:cNvPr>
          <p:cNvSpPr txBox="1"/>
          <p:nvPr/>
        </p:nvSpPr>
        <p:spPr bwMode="auto">
          <a:xfrm>
            <a:off x="6403445" y="1264856"/>
            <a:ext cx="542378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lvl="0" fontAlgn="base">
              <a:spcBef>
                <a:spcPct val="0"/>
              </a:spcBef>
              <a:spcAft>
                <a:spcPct val="0"/>
              </a:spcAft>
              <a:defRPr/>
            </a:pPr>
            <a:r>
              <a:rPr kumimoji="0" lang="zh-CN" altLang="en-US" sz="1600" b="1" i="0" u="none" strike="noStrike" kern="1200" cap="none" spc="0" normalizeH="0" baseline="0" noProof="0" dirty="0">
                <a:ln>
                  <a:noFill/>
                </a:ln>
                <a:solidFill>
                  <a:srgbClr val="000000"/>
                </a:solidFill>
                <a:effectLst/>
                <a:uLnTx/>
                <a:uFillTx/>
                <a:cs typeface="+mn-ea"/>
                <a:sym typeface="+mn-lt"/>
              </a:rPr>
              <a:t>主要规划条件：</a:t>
            </a:r>
            <a:endParaRPr kumimoji="0" lang="en-US" altLang="zh-CN" sz="1600" b="1" i="0" u="none" strike="noStrike" kern="1200" cap="none" spc="0" normalizeH="0" baseline="0" noProof="0" dirty="0">
              <a:ln>
                <a:noFill/>
              </a:ln>
              <a:solidFill>
                <a:srgbClr val="000000"/>
              </a:solidFill>
              <a:effectLst/>
              <a:uLnTx/>
              <a:uFillTx/>
              <a:cs typeface="+mn-ea"/>
              <a:sym typeface="+mn-lt"/>
            </a:endParaRPr>
          </a:p>
          <a:p>
            <a:pPr lvl="0" fontAlgn="base">
              <a:spcBef>
                <a:spcPct val="0"/>
              </a:spcBef>
              <a:spcAft>
                <a:spcPct val="0"/>
              </a:spcAft>
              <a:defRPr/>
            </a:pPr>
            <a:r>
              <a:rPr lang="en-US" altLang="zh-CN" sz="1400" dirty="0">
                <a:solidFill>
                  <a:srgbClr val="000000"/>
                </a:solidFill>
                <a:cs typeface="+mn-ea"/>
                <a:sym typeface="+mn-lt"/>
              </a:rPr>
              <a:t>1</a:t>
            </a:r>
            <a:r>
              <a:rPr lang="zh-CN" altLang="en-US" sz="1400" dirty="0">
                <a:solidFill>
                  <a:srgbClr val="000000"/>
                </a:solidFill>
                <a:cs typeface="+mn-ea"/>
                <a:sym typeface="+mn-lt"/>
              </a:rPr>
              <a:t>、限高：</a:t>
            </a:r>
            <a:r>
              <a:rPr lang="en-US" altLang="zh-CN" sz="1400" dirty="0">
                <a:solidFill>
                  <a:srgbClr val="000000"/>
                </a:solidFill>
                <a:cs typeface="+mn-ea"/>
                <a:sym typeface="+mn-lt"/>
              </a:rPr>
              <a:t>24</a:t>
            </a:r>
            <a:r>
              <a:rPr lang="zh-CN" altLang="en-US" sz="1400" dirty="0">
                <a:solidFill>
                  <a:srgbClr val="000000"/>
                </a:solidFill>
                <a:cs typeface="+mn-ea"/>
                <a:sym typeface="+mn-lt"/>
              </a:rPr>
              <a:t>米。</a:t>
            </a:r>
            <a:r>
              <a:rPr lang="en-US" altLang="zh-CN" sz="1400" dirty="0">
                <a:solidFill>
                  <a:srgbClr val="000000"/>
                </a:solidFill>
                <a:cs typeface="+mn-ea"/>
                <a:sym typeface="+mn-lt"/>
              </a:rPr>
              <a:t>5%</a:t>
            </a:r>
            <a:r>
              <a:rPr lang="zh-CN" altLang="en-US" sz="1400" dirty="0">
                <a:solidFill>
                  <a:srgbClr val="000000"/>
                </a:solidFill>
                <a:cs typeface="+mn-ea"/>
                <a:sym typeface="+mn-lt"/>
              </a:rPr>
              <a:t>保障房（可沟通取消）。</a:t>
            </a:r>
          </a:p>
          <a:p>
            <a:pPr lvl="0" fontAlgn="base">
              <a:spcBef>
                <a:spcPct val="0"/>
              </a:spcBef>
              <a:spcAft>
                <a:spcPct val="0"/>
              </a:spcAft>
              <a:defRPr/>
            </a:pPr>
            <a:r>
              <a:rPr lang="en-US" altLang="zh-CN" sz="1400" dirty="0">
                <a:solidFill>
                  <a:srgbClr val="000000"/>
                </a:solidFill>
                <a:cs typeface="+mn-ea"/>
                <a:sym typeface="+mn-lt"/>
              </a:rPr>
              <a:t>2</a:t>
            </a:r>
            <a:r>
              <a:rPr lang="zh-CN" altLang="en-US" sz="1400" dirty="0">
                <a:solidFill>
                  <a:srgbClr val="000000"/>
                </a:solidFill>
                <a:cs typeface="+mn-ea"/>
                <a:sym typeface="+mn-lt"/>
              </a:rPr>
              <a:t>、绿建二星，</a:t>
            </a:r>
            <a:r>
              <a:rPr lang="en-US" altLang="zh-CN" sz="1400" dirty="0">
                <a:solidFill>
                  <a:srgbClr val="000000"/>
                </a:solidFill>
                <a:cs typeface="+mn-ea"/>
                <a:sym typeface="+mn-lt"/>
              </a:rPr>
              <a:t>BIM</a:t>
            </a:r>
            <a:r>
              <a:rPr lang="zh-CN" altLang="en-US" sz="1400" dirty="0">
                <a:solidFill>
                  <a:srgbClr val="000000"/>
                </a:solidFill>
                <a:cs typeface="+mn-ea"/>
                <a:sym typeface="+mn-lt"/>
              </a:rPr>
              <a:t>应用，海绵城市。</a:t>
            </a:r>
          </a:p>
          <a:p>
            <a:pPr lvl="0" fontAlgn="base">
              <a:spcBef>
                <a:spcPct val="0"/>
              </a:spcBef>
              <a:spcAft>
                <a:spcPct val="0"/>
              </a:spcAft>
              <a:defRPr/>
            </a:pPr>
            <a:r>
              <a:rPr lang="en-US" altLang="zh-CN" sz="1400" dirty="0">
                <a:solidFill>
                  <a:srgbClr val="000000"/>
                </a:solidFill>
                <a:cs typeface="+mn-ea"/>
                <a:sym typeface="+mn-lt"/>
              </a:rPr>
              <a:t>3</a:t>
            </a:r>
            <a:r>
              <a:rPr lang="zh-CN" altLang="en-US" sz="1400" dirty="0">
                <a:solidFill>
                  <a:srgbClr val="000000"/>
                </a:solidFill>
                <a:cs typeface="+mn-ea"/>
                <a:sym typeface="+mn-lt"/>
              </a:rPr>
              <a:t>、装配式建筑面积的比例为：</a:t>
            </a:r>
            <a:r>
              <a:rPr lang="en-US" altLang="zh-CN" sz="1400" dirty="0">
                <a:solidFill>
                  <a:srgbClr val="000000"/>
                </a:solidFill>
                <a:cs typeface="+mn-ea"/>
                <a:sym typeface="+mn-lt"/>
              </a:rPr>
              <a:t>100%</a:t>
            </a:r>
            <a:r>
              <a:rPr lang="zh-CN" altLang="en-US" sz="1400" dirty="0">
                <a:solidFill>
                  <a:srgbClr val="000000"/>
                </a:solidFill>
                <a:cs typeface="+mn-ea"/>
                <a:sym typeface="+mn-lt"/>
              </a:rPr>
              <a:t>。建筑单体预制率</a:t>
            </a:r>
            <a:r>
              <a:rPr lang="en-US" altLang="zh-CN" sz="1400" dirty="0">
                <a:solidFill>
                  <a:srgbClr val="000000"/>
                </a:solidFill>
                <a:cs typeface="+mn-ea"/>
                <a:sym typeface="+mn-lt"/>
              </a:rPr>
              <a:t>40%</a:t>
            </a:r>
            <a:r>
              <a:rPr lang="zh-CN" altLang="en-US" sz="1400" dirty="0">
                <a:solidFill>
                  <a:srgbClr val="000000"/>
                </a:solidFill>
                <a:cs typeface="+mn-ea"/>
                <a:sym typeface="+mn-lt"/>
              </a:rPr>
              <a:t>或建筑单体装配率</a:t>
            </a:r>
            <a:r>
              <a:rPr lang="en-US" altLang="zh-CN" sz="1400" dirty="0">
                <a:solidFill>
                  <a:srgbClr val="000000"/>
                </a:solidFill>
                <a:cs typeface="+mn-ea"/>
                <a:sym typeface="+mn-lt"/>
              </a:rPr>
              <a:t>60%</a:t>
            </a:r>
            <a:r>
              <a:rPr lang="zh-CN" altLang="en-US" sz="1400" dirty="0">
                <a:solidFill>
                  <a:srgbClr val="000000"/>
                </a:solidFill>
                <a:cs typeface="+mn-ea"/>
                <a:sym typeface="+mn-lt"/>
              </a:rPr>
              <a:t>。</a:t>
            </a:r>
          </a:p>
          <a:p>
            <a:pPr lvl="0" fontAlgn="base">
              <a:spcBef>
                <a:spcPct val="0"/>
              </a:spcBef>
              <a:spcAft>
                <a:spcPct val="0"/>
              </a:spcAft>
              <a:defRPr/>
            </a:pPr>
            <a:r>
              <a:rPr lang="en-US" altLang="zh-CN" sz="1400" dirty="0">
                <a:solidFill>
                  <a:srgbClr val="000000"/>
                </a:solidFill>
                <a:cs typeface="+mn-ea"/>
                <a:sym typeface="+mn-lt"/>
              </a:rPr>
              <a:t>4</a:t>
            </a:r>
            <a:r>
              <a:rPr lang="zh-CN" altLang="en-US" sz="1400" dirty="0">
                <a:solidFill>
                  <a:srgbClr val="000000"/>
                </a:solidFill>
                <a:cs typeface="+mn-ea"/>
                <a:sym typeface="+mn-lt"/>
              </a:rPr>
              <a:t>、屋顶安装太阳能光伏的面积比例：不低于</a:t>
            </a:r>
            <a:r>
              <a:rPr lang="en-US" altLang="zh-CN" sz="1400" dirty="0">
                <a:solidFill>
                  <a:srgbClr val="000000"/>
                </a:solidFill>
                <a:cs typeface="+mn-ea"/>
                <a:sym typeface="+mn-lt"/>
              </a:rPr>
              <a:t>30%</a:t>
            </a:r>
            <a:r>
              <a:rPr lang="zh-CN" altLang="en-US" sz="1400" dirty="0">
                <a:solidFill>
                  <a:srgbClr val="000000"/>
                </a:solidFill>
                <a:cs typeface="+mn-ea"/>
                <a:sym typeface="+mn-lt"/>
              </a:rPr>
              <a:t>。</a:t>
            </a:r>
            <a:endParaRPr lang="en-US" altLang="zh-CN" sz="1400" dirty="0">
              <a:solidFill>
                <a:srgbClr val="000000"/>
              </a:solidFill>
              <a:cs typeface="+mn-ea"/>
              <a:sym typeface="+mn-lt"/>
            </a:endParaRPr>
          </a:p>
          <a:p>
            <a:pPr lvl="0" fontAlgn="base">
              <a:spcBef>
                <a:spcPct val="0"/>
              </a:spcBef>
              <a:spcAft>
                <a:spcPct val="0"/>
              </a:spcAft>
              <a:defRPr/>
            </a:pPr>
            <a:r>
              <a:rPr lang="en-US" altLang="zh-CN" sz="1400" dirty="0">
                <a:solidFill>
                  <a:srgbClr val="000000"/>
                </a:solidFill>
                <a:cs typeface="+mn-ea"/>
                <a:sym typeface="+mn-lt"/>
              </a:rPr>
              <a:t>5</a:t>
            </a:r>
            <a:r>
              <a:rPr lang="zh-CN" altLang="en-US" sz="1400" dirty="0">
                <a:solidFill>
                  <a:srgbClr val="000000"/>
                </a:solidFill>
                <a:cs typeface="+mn-ea"/>
                <a:sym typeface="+mn-lt"/>
              </a:rPr>
              <a:t>、精装修比例：</a:t>
            </a:r>
            <a:r>
              <a:rPr lang="en-US" altLang="zh-CN" sz="1400" dirty="0">
                <a:solidFill>
                  <a:srgbClr val="000000"/>
                </a:solidFill>
                <a:cs typeface="+mn-ea"/>
                <a:sym typeface="+mn-lt"/>
              </a:rPr>
              <a:t>100%</a:t>
            </a:r>
            <a:endParaRPr lang="zh-CN" altLang="en-US" sz="1400" dirty="0">
              <a:solidFill>
                <a:srgbClr val="000000"/>
              </a:solidFill>
              <a:cs typeface="+mn-ea"/>
              <a:sym typeface="+mn-lt"/>
            </a:endParaRPr>
          </a:p>
        </p:txBody>
      </p:sp>
      <p:pic>
        <p:nvPicPr>
          <p:cNvPr id="10" name="图片 9">
            <a:extLst>
              <a:ext uri="{FF2B5EF4-FFF2-40B4-BE49-F238E27FC236}">
                <a16:creationId xmlns:a16="http://schemas.microsoft.com/office/drawing/2014/main" id="{C15C61ED-7A5C-4B76-AB0C-5B930B94EC56}"/>
              </a:ext>
            </a:extLst>
          </p:cNvPr>
          <p:cNvPicPr>
            <a:picLocks noChangeAspect="1"/>
          </p:cNvPicPr>
          <p:nvPr/>
        </p:nvPicPr>
        <p:blipFill>
          <a:blip r:embed="rId2"/>
          <a:stretch>
            <a:fillRect/>
          </a:stretch>
        </p:blipFill>
        <p:spPr>
          <a:xfrm>
            <a:off x="356652" y="1479669"/>
            <a:ext cx="5431904" cy="4445366"/>
          </a:xfrm>
          <a:prstGeom prst="rect">
            <a:avLst/>
          </a:prstGeom>
        </p:spPr>
      </p:pic>
      <p:pic>
        <p:nvPicPr>
          <p:cNvPr id="11" name="Picture 27" descr="f13">
            <a:extLst>
              <a:ext uri="{FF2B5EF4-FFF2-40B4-BE49-F238E27FC236}">
                <a16:creationId xmlns:a16="http://schemas.microsoft.com/office/drawing/2014/main" id="{BFF0C5A5-361C-4BC6-AA35-9173DB44C2D8}"/>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2847733" y="3277798"/>
            <a:ext cx="556630" cy="43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31904F2A-1EC7-4765-AC32-F38A54938EDA}"/>
              </a:ext>
            </a:extLst>
          </p:cNvPr>
          <p:cNvSpPr/>
          <p:nvPr/>
        </p:nvSpPr>
        <p:spPr>
          <a:xfrm>
            <a:off x="1615305" y="2911890"/>
            <a:ext cx="686266" cy="461665"/>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金地代建项目</a:t>
            </a:r>
          </a:p>
        </p:txBody>
      </p:sp>
      <p:sp>
        <p:nvSpPr>
          <p:cNvPr id="13" name="矩形 12">
            <a:extLst>
              <a:ext uri="{FF2B5EF4-FFF2-40B4-BE49-F238E27FC236}">
                <a16:creationId xmlns:a16="http://schemas.microsoft.com/office/drawing/2014/main" id="{D3ABEC37-AE3A-428A-9D2A-50E1D0629CD6}"/>
              </a:ext>
            </a:extLst>
          </p:cNvPr>
          <p:cNvSpPr/>
          <p:nvPr/>
        </p:nvSpPr>
        <p:spPr>
          <a:xfrm>
            <a:off x="1897910" y="3373555"/>
            <a:ext cx="770971" cy="261610"/>
          </a:xfrm>
          <a:prstGeom prst="rect">
            <a:avLst/>
          </a:prstGeom>
          <a:noFill/>
        </p:spPr>
        <p:txBody>
          <a:bodyPr wrap="square">
            <a:spAutoFit/>
          </a:bodyPr>
          <a:lstStyle/>
          <a:p>
            <a:pPr algn="ctr"/>
            <a:r>
              <a:rPr lang="zh-CN" altLang="en-US" sz="1100" b="1" kern="0" dirty="0">
                <a:solidFill>
                  <a:srgbClr val="000000"/>
                </a:solidFill>
                <a:cs typeface="+mn-ea"/>
                <a:sym typeface="+mn-lt"/>
              </a:rPr>
              <a:t>幼儿园</a:t>
            </a:r>
          </a:p>
        </p:txBody>
      </p:sp>
      <p:sp>
        <p:nvSpPr>
          <p:cNvPr id="14" name="矩形 13">
            <a:extLst>
              <a:ext uri="{FF2B5EF4-FFF2-40B4-BE49-F238E27FC236}">
                <a16:creationId xmlns:a16="http://schemas.microsoft.com/office/drawing/2014/main" id="{C3DE3B0C-9CA9-4A9A-9A72-ACB449C76B88}"/>
              </a:ext>
            </a:extLst>
          </p:cNvPr>
          <p:cNvSpPr/>
          <p:nvPr/>
        </p:nvSpPr>
        <p:spPr>
          <a:xfrm>
            <a:off x="1757546" y="4292471"/>
            <a:ext cx="1090188" cy="276999"/>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同济晶萃</a:t>
            </a:r>
          </a:p>
        </p:txBody>
      </p:sp>
      <p:sp>
        <p:nvSpPr>
          <p:cNvPr id="15" name="矩形 14">
            <a:extLst>
              <a:ext uri="{FF2B5EF4-FFF2-40B4-BE49-F238E27FC236}">
                <a16:creationId xmlns:a16="http://schemas.microsoft.com/office/drawing/2014/main" id="{64857A4A-8EBB-4299-A88E-A05DDE2B5513}"/>
              </a:ext>
            </a:extLst>
          </p:cNvPr>
          <p:cNvSpPr/>
          <p:nvPr/>
        </p:nvSpPr>
        <p:spPr>
          <a:xfrm>
            <a:off x="1745015" y="2160451"/>
            <a:ext cx="923866" cy="461665"/>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同济晶萃</a:t>
            </a:r>
            <a:endParaRPr lang="en-US" altLang="zh-CN" sz="1200" b="1" kern="0" dirty="0">
              <a:solidFill>
                <a:srgbClr val="000000"/>
              </a:solidFill>
              <a:cs typeface="+mn-ea"/>
              <a:sym typeface="+mn-lt"/>
            </a:endParaRPr>
          </a:p>
          <a:p>
            <a:pPr algn="ctr"/>
            <a:r>
              <a:rPr lang="zh-CN" altLang="en-US" sz="1200" b="1" kern="0" dirty="0">
                <a:solidFill>
                  <a:srgbClr val="000000"/>
                </a:solidFill>
                <a:cs typeface="+mn-ea"/>
                <a:sym typeface="+mn-lt"/>
              </a:rPr>
              <a:t>二期</a:t>
            </a:r>
          </a:p>
        </p:txBody>
      </p:sp>
      <p:sp>
        <p:nvSpPr>
          <p:cNvPr id="16" name="矩形 15">
            <a:extLst>
              <a:ext uri="{FF2B5EF4-FFF2-40B4-BE49-F238E27FC236}">
                <a16:creationId xmlns:a16="http://schemas.microsoft.com/office/drawing/2014/main" id="{B23BA632-E7DB-4ADA-AF04-EFEC0F9AC979}"/>
              </a:ext>
            </a:extLst>
          </p:cNvPr>
          <p:cNvSpPr/>
          <p:nvPr/>
        </p:nvSpPr>
        <p:spPr>
          <a:xfrm>
            <a:off x="2699638" y="2483616"/>
            <a:ext cx="923866" cy="276999"/>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规划商住</a:t>
            </a:r>
          </a:p>
        </p:txBody>
      </p:sp>
      <p:sp>
        <p:nvSpPr>
          <p:cNvPr id="17" name="矩形 16">
            <a:extLst>
              <a:ext uri="{FF2B5EF4-FFF2-40B4-BE49-F238E27FC236}">
                <a16:creationId xmlns:a16="http://schemas.microsoft.com/office/drawing/2014/main" id="{16496CE2-BD9C-4493-9C86-B80158298706}"/>
              </a:ext>
            </a:extLst>
          </p:cNvPr>
          <p:cNvSpPr/>
          <p:nvPr/>
        </p:nvSpPr>
        <p:spPr>
          <a:xfrm>
            <a:off x="4179995" y="2479586"/>
            <a:ext cx="1090059" cy="461665"/>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金地自在城二期</a:t>
            </a:r>
          </a:p>
        </p:txBody>
      </p:sp>
      <p:sp>
        <p:nvSpPr>
          <p:cNvPr id="18" name="矩形 17">
            <a:extLst>
              <a:ext uri="{FF2B5EF4-FFF2-40B4-BE49-F238E27FC236}">
                <a16:creationId xmlns:a16="http://schemas.microsoft.com/office/drawing/2014/main" id="{1D5A864A-5F8C-4F12-8913-CCD7E39A97A1}"/>
              </a:ext>
            </a:extLst>
          </p:cNvPr>
          <p:cNvSpPr/>
          <p:nvPr/>
        </p:nvSpPr>
        <p:spPr>
          <a:xfrm>
            <a:off x="3934023" y="3427637"/>
            <a:ext cx="1090059" cy="461665"/>
          </a:xfrm>
          <a:prstGeom prst="rect">
            <a:avLst/>
          </a:prstGeom>
          <a:solidFill>
            <a:schemeClr val="accent1">
              <a:lumMod val="20000"/>
              <a:lumOff val="80000"/>
            </a:schemeClr>
          </a:solidFill>
        </p:spPr>
        <p:txBody>
          <a:bodyPr wrap="square">
            <a:spAutoFit/>
          </a:bodyPr>
          <a:lstStyle/>
          <a:p>
            <a:pPr algn="ctr"/>
            <a:r>
              <a:rPr lang="zh-CN" altLang="en-US" sz="1200" b="1" kern="0" dirty="0">
                <a:solidFill>
                  <a:srgbClr val="000000"/>
                </a:solidFill>
                <a:cs typeface="+mn-ea"/>
                <a:sym typeface="+mn-lt"/>
              </a:rPr>
              <a:t>金地自在城一期</a:t>
            </a:r>
          </a:p>
        </p:txBody>
      </p:sp>
      <p:pic>
        <p:nvPicPr>
          <p:cNvPr id="19" name="图片 18">
            <a:extLst>
              <a:ext uri="{FF2B5EF4-FFF2-40B4-BE49-F238E27FC236}">
                <a16:creationId xmlns:a16="http://schemas.microsoft.com/office/drawing/2014/main" id="{CA4B84A6-8116-412C-A80E-AB46AA552B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0595" y="2911265"/>
            <a:ext cx="5729484" cy="3222835"/>
          </a:xfrm>
          <a:prstGeom prst="rect">
            <a:avLst/>
          </a:prstGeom>
        </p:spPr>
      </p:pic>
      <p:sp>
        <p:nvSpPr>
          <p:cNvPr id="20" name="任意多边形: 形状 19">
            <a:extLst>
              <a:ext uri="{FF2B5EF4-FFF2-40B4-BE49-F238E27FC236}">
                <a16:creationId xmlns:a16="http://schemas.microsoft.com/office/drawing/2014/main" id="{496D7A33-A25E-4BF9-A78F-28D61944F4F0}"/>
              </a:ext>
            </a:extLst>
          </p:cNvPr>
          <p:cNvSpPr/>
          <p:nvPr/>
        </p:nvSpPr>
        <p:spPr>
          <a:xfrm>
            <a:off x="9858375" y="2952750"/>
            <a:ext cx="2028825" cy="714375"/>
          </a:xfrm>
          <a:custGeom>
            <a:avLst/>
            <a:gdLst>
              <a:gd name="connsiteX0" fmla="*/ 0 w 2028825"/>
              <a:gd name="connsiteY0" fmla="*/ 257175 h 714375"/>
              <a:gd name="connsiteX1" fmla="*/ 762000 w 2028825"/>
              <a:gd name="connsiteY1" fmla="*/ 0 h 714375"/>
              <a:gd name="connsiteX2" fmla="*/ 2028825 w 2028825"/>
              <a:gd name="connsiteY2" fmla="*/ 304800 h 714375"/>
              <a:gd name="connsiteX3" fmla="*/ 1457325 w 2028825"/>
              <a:gd name="connsiteY3" fmla="*/ 714375 h 714375"/>
              <a:gd name="connsiteX4" fmla="*/ 0 w 2028825"/>
              <a:gd name="connsiteY4" fmla="*/ 257175 h 714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25" h="714375">
                <a:moveTo>
                  <a:pt x="0" y="257175"/>
                </a:moveTo>
                <a:lnTo>
                  <a:pt x="762000" y="0"/>
                </a:lnTo>
                <a:lnTo>
                  <a:pt x="2028825" y="304800"/>
                </a:lnTo>
                <a:lnTo>
                  <a:pt x="1457325" y="714375"/>
                </a:lnTo>
                <a:lnTo>
                  <a:pt x="0" y="257175"/>
                </a:lnTo>
                <a:close/>
              </a:path>
            </a:pathLst>
          </a:custGeom>
          <a:solidFill>
            <a:srgbClr val="00B0F0">
              <a:alpha val="40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21" name="文本框 20">
            <a:extLst>
              <a:ext uri="{FF2B5EF4-FFF2-40B4-BE49-F238E27FC236}">
                <a16:creationId xmlns:a16="http://schemas.microsoft.com/office/drawing/2014/main" id="{DCD938B6-98C0-4BCF-AE38-6F7019DEA816}"/>
              </a:ext>
            </a:extLst>
          </p:cNvPr>
          <p:cNvSpPr txBox="1"/>
          <p:nvPr/>
        </p:nvSpPr>
        <p:spPr>
          <a:xfrm>
            <a:off x="10269156" y="3085668"/>
            <a:ext cx="1171575"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200" b="1" i="0" u="none" strike="noStrike" kern="1200" cap="none" spc="0" normalizeH="0" baseline="0" noProof="0" dirty="0">
                <a:ln>
                  <a:noFill/>
                </a:ln>
                <a:solidFill>
                  <a:prstClr val="white"/>
                </a:solidFill>
                <a:effectLst/>
                <a:uLnTx/>
                <a:uFillTx/>
                <a:cs typeface="+mn-ea"/>
                <a:sym typeface="+mn-lt"/>
              </a:rPr>
              <a:t>目标地块</a:t>
            </a:r>
          </a:p>
        </p:txBody>
      </p:sp>
    </p:spTree>
    <p:extLst>
      <p:ext uri="{BB962C8B-B14F-4D97-AF65-F5344CB8AC3E}">
        <p14:creationId xmlns:p14="http://schemas.microsoft.com/office/powerpoint/2010/main" val="2848563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0461B-7BA8-4EF4-886F-B6B61D8B2FF8}"/>
              </a:ext>
            </a:extLst>
          </p:cNvPr>
          <p:cNvSpPr>
            <a:spLocks noGrp="1"/>
          </p:cNvSpPr>
          <p:nvPr>
            <p:ph type="title"/>
          </p:nvPr>
        </p:nvSpPr>
        <p:spPr>
          <a:xfrm>
            <a:off x="442385" y="234951"/>
            <a:ext cx="9048749" cy="369900"/>
          </a:xfrm>
        </p:spPr>
        <p:txBody>
          <a:bodyPr/>
          <a:lstStyle/>
          <a:p>
            <a:r>
              <a:rPr lang="en-US" altLang="zh-CN">
                <a:latin typeface="+mn-lt"/>
                <a:ea typeface="+mn-ea"/>
                <a:cs typeface="+mn-ea"/>
                <a:sym typeface="+mn-lt"/>
              </a:rPr>
              <a:t>2.9 </a:t>
            </a:r>
            <a:r>
              <a:rPr lang="zh-CN" altLang="en-US" dirty="0">
                <a:latin typeface="+mn-lt"/>
                <a:ea typeface="+mn-ea"/>
                <a:cs typeface="+mn-ea"/>
                <a:sym typeface="+mn-lt"/>
              </a:rPr>
              <a:t>总结</a:t>
            </a:r>
          </a:p>
        </p:txBody>
      </p:sp>
      <p:sp>
        <p:nvSpPr>
          <p:cNvPr id="4" name="文本框 3">
            <a:extLst>
              <a:ext uri="{FF2B5EF4-FFF2-40B4-BE49-F238E27FC236}">
                <a16:creationId xmlns:a16="http://schemas.microsoft.com/office/drawing/2014/main" id="{059801DF-2EE7-4BA7-90F3-3A8E7025D384}"/>
              </a:ext>
            </a:extLst>
          </p:cNvPr>
          <p:cNvSpPr txBox="1"/>
          <p:nvPr/>
        </p:nvSpPr>
        <p:spPr>
          <a:xfrm>
            <a:off x="442385" y="828421"/>
            <a:ext cx="11310094" cy="5205271"/>
          </a:xfrm>
          <a:prstGeom prst="rect">
            <a:avLst/>
          </a:prstGeom>
          <a:noFill/>
        </p:spPr>
        <p:txBody>
          <a:bodyPr wrap="square" rtlCol="0">
            <a:spAutoFit/>
          </a:bodyPr>
          <a:lstStyle/>
          <a:p>
            <a:pPr lvl="0">
              <a:lnSpc>
                <a:spcPct val="150000"/>
              </a:lnSpc>
              <a:defRPr/>
            </a:pPr>
            <a:r>
              <a:rPr kumimoji="0" lang="en-US" altLang="zh-CN" sz="1600" b="1" i="0" u="none" strike="noStrike" kern="1200" cap="none" spc="0" normalizeH="0" baseline="0" noProof="0" dirty="0">
                <a:ln>
                  <a:noFill/>
                </a:ln>
                <a:effectLst/>
                <a:uLnTx/>
                <a:uFillTx/>
                <a:cs typeface="+mn-ea"/>
                <a:sym typeface="+mn-lt"/>
              </a:rPr>
              <a:t>1</a:t>
            </a:r>
            <a:r>
              <a:rPr lang="zh-CN" altLang="en-US" sz="1600" b="1" dirty="0">
                <a:cs typeface="+mn-ea"/>
                <a:sym typeface="+mn-lt"/>
              </a:rPr>
              <a:t>、泗泾为松江第二梯队板块，与洞泾同级，两板块均属</a:t>
            </a:r>
            <a:r>
              <a:rPr lang="zh-CN" altLang="en-US" sz="1600" b="1" dirty="0">
                <a:solidFill>
                  <a:srgbClr val="C00000"/>
                </a:solidFill>
                <a:cs typeface="+mn-ea"/>
                <a:sym typeface="+mn-lt"/>
              </a:rPr>
              <a:t>强轨交外溢属性，客户重叠度高，板块之间强竞争分流，但泗泾配套成熟度远优于洞泾。松江新城板块发展早，客户内生地缘属性明显，与松江新城板块客户重叠约</a:t>
            </a:r>
            <a:r>
              <a:rPr lang="en-US" altLang="zh-CN" sz="1600" b="1" dirty="0">
                <a:solidFill>
                  <a:srgbClr val="C00000"/>
                </a:solidFill>
                <a:cs typeface="+mn-ea"/>
                <a:sym typeface="+mn-lt"/>
              </a:rPr>
              <a:t>10-20%</a:t>
            </a:r>
            <a:r>
              <a:rPr lang="zh-CN" altLang="en-US" sz="1600" b="1" dirty="0">
                <a:solidFill>
                  <a:srgbClr val="C00000"/>
                </a:solidFill>
                <a:cs typeface="+mn-ea"/>
                <a:sym typeface="+mn-lt"/>
              </a:rPr>
              <a:t>，竞争关系较小。</a:t>
            </a:r>
            <a:endParaRPr lang="en-US" altLang="zh-CN" sz="1600" b="1" dirty="0">
              <a:solidFill>
                <a:srgbClr val="C00000"/>
              </a:solidFill>
              <a:cs typeface="+mn-ea"/>
              <a:sym typeface="+mn-lt"/>
            </a:endParaRPr>
          </a:p>
          <a:p>
            <a:pPr lvl="0">
              <a:lnSpc>
                <a:spcPct val="150000"/>
              </a:lnSpc>
              <a:defRPr/>
            </a:pPr>
            <a:endParaRPr lang="en-US" altLang="zh-CN" sz="1600" b="1" dirty="0">
              <a:solidFill>
                <a:srgbClr val="C00000"/>
              </a:solidFill>
              <a:cs typeface="+mn-ea"/>
              <a:sym typeface="+mn-lt"/>
            </a:endParaRPr>
          </a:p>
          <a:p>
            <a:pPr>
              <a:lnSpc>
                <a:spcPct val="150000"/>
              </a:lnSpc>
              <a:defRPr/>
            </a:pPr>
            <a:r>
              <a:rPr lang="en-US" altLang="zh-CN" sz="1600" b="1" dirty="0">
                <a:cs typeface="+mn-ea"/>
                <a:sym typeface="+mn-lt"/>
              </a:rPr>
              <a:t>2</a:t>
            </a:r>
            <a:r>
              <a:rPr lang="zh-CN" altLang="en-US" sz="1600" b="1" dirty="0">
                <a:cs typeface="+mn-ea"/>
                <a:sym typeface="+mn-lt"/>
              </a:rPr>
              <a:t>、公寓市场：</a:t>
            </a:r>
            <a:r>
              <a:rPr lang="zh-CN" altLang="en-US" sz="1600" b="1" dirty="0">
                <a:solidFill>
                  <a:srgbClr val="C00000"/>
                </a:solidFill>
                <a:cs typeface="+mn-ea"/>
                <a:sym typeface="+mn-lt"/>
              </a:rPr>
              <a:t>新房流速下行明显，二手次新房快速降价存量大，未来市场销售承压，预计产品承价能力将进一步削弱。  </a:t>
            </a:r>
            <a:r>
              <a:rPr lang="zh-CN" altLang="en-US" sz="1600" b="1" dirty="0">
                <a:cs typeface="+mn-ea"/>
                <a:sym typeface="+mn-lt"/>
              </a:rPr>
              <a:t>泗泾新房招商时代潮派主力在售，</a:t>
            </a:r>
            <a:r>
              <a:rPr lang="en-US" altLang="zh-CN" sz="1600" b="1" dirty="0">
                <a:cs typeface="+mn-ea"/>
                <a:sym typeface="+mn-lt"/>
              </a:rPr>
              <a:t>TOD</a:t>
            </a:r>
            <a:r>
              <a:rPr lang="zh-CN" altLang="en-US" sz="1600" b="1" dirty="0">
                <a:cs typeface="+mn-ea"/>
                <a:sym typeface="+mn-lt"/>
              </a:rPr>
              <a:t>综合体项目，仅首开和二开时</a:t>
            </a:r>
            <a:r>
              <a:rPr lang="en-US" altLang="zh-CN" sz="1600" b="1" dirty="0">
                <a:cs typeface="+mn-ea"/>
                <a:sym typeface="+mn-lt"/>
              </a:rPr>
              <a:t>100%</a:t>
            </a:r>
            <a:r>
              <a:rPr lang="zh-CN" altLang="en-US" sz="1600" b="1" dirty="0">
                <a:cs typeface="+mn-ea"/>
                <a:sym typeface="+mn-lt"/>
              </a:rPr>
              <a:t>去化，之后开盘去化率快速下滑，月均流速</a:t>
            </a:r>
            <a:r>
              <a:rPr lang="en-US" altLang="zh-CN" sz="1600" b="1" dirty="0">
                <a:cs typeface="+mn-ea"/>
                <a:sym typeface="+mn-lt"/>
              </a:rPr>
              <a:t>24</a:t>
            </a:r>
            <a:r>
              <a:rPr lang="zh-CN" altLang="en-US" sz="1600" b="1" dirty="0">
                <a:cs typeface="+mn-ea"/>
                <a:sym typeface="+mn-lt"/>
              </a:rPr>
              <a:t>年</a:t>
            </a:r>
            <a:r>
              <a:rPr lang="en-US" altLang="zh-CN" sz="1600" b="1" dirty="0">
                <a:cs typeface="+mn-ea"/>
                <a:sym typeface="+mn-lt"/>
              </a:rPr>
              <a:t>99</a:t>
            </a:r>
            <a:r>
              <a:rPr lang="zh-CN" altLang="en-US" sz="1600" b="1" dirty="0">
                <a:cs typeface="+mn-ea"/>
                <a:sym typeface="+mn-lt"/>
              </a:rPr>
              <a:t>套，</a:t>
            </a:r>
            <a:r>
              <a:rPr lang="en-US" altLang="zh-CN" sz="1600" b="1" dirty="0">
                <a:cs typeface="+mn-ea"/>
                <a:sym typeface="+mn-lt"/>
              </a:rPr>
              <a:t>25</a:t>
            </a:r>
            <a:r>
              <a:rPr lang="zh-CN" altLang="en-US" sz="1600" b="1" dirty="0">
                <a:cs typeface="+mn-ea"/>
                <a:sym typeface="+mn-lt"/>
              </a:rPr>
              <a:t>年</a:t>
            </a:r>
            <a:r>
              <a:rPr lang="en-US" altLang="zh-CN" sz="1600" b="1" dirty="0">
                <a:cs typeface="+mn-ea"/>
                <a:sym typeface="+mn-lt"/>
              </a:rPr>
              <a:t>47</a:t>
            </a:r>
            <a:r>
              <a:rPr lang="zh-CN" altLang="en-US" sz="1600" b="1" dirty="0">
                <a:cs typeface="+mn-ea"/>
                <a:sym typeface="+mn-lt"/>
              </a:rPr>
              <a:t>套，下行明显，叠加全市市场下行周期及板块客户快速减少因素，</a:t>
            </a:r>
            <a:r>
              <a:rPr lang="zh-CN" altLang="en-US" sz="1600" b="1" dirty="0">
                <a:solidFill>
                  <a:srgbClr val="C00000"/>
                </a:solidFill>
                <a:cs typeface="+mn-ea"/>
                <a:sym typeface="+mn-lt"/>
              </a:rPr>
              <a:t>而洋房实现溢价及热销，源于套数少（</a:t>
            </a:r>
            <a:r>
              <a:rPr lang="en-US" altLang="zh-CN" sz="1600" b="1" dirty="0">
                <a:solidFill>
                  <a:srgbClr val="C00000"/>
                </a:solidFill>
                <a:cs typeface="+mn-ea"/>
                <a:sym typeface="+mn-lt"/>
              </a:rPr>
              <a:t>60</a:t>
            </a:r>
            <a:r>
              <a:rPr lang="zh-CN" altLang="en-US" sz="1600" b="1" dirty="0">
                <a:solidFill>
                  <a:srgbClr val="C00000"/>
                </a:solidFill>
                <a:cs typeface="+mn-ea"/>
                <a:sym typeface="+mn-lt"/>
              </a:rPr>
              <a:t>套），销售期</a:t>
            </a:r>
            <a:r>
              <a:rPr lang="en-US" altLang="zh-CN" sz="1600" b="1" dirty="0">
                <a:solidFill>
                  <a:srgbClr val="C00000"/>
                </a:solidFill>
                <a:cs typeface="+mn-ea"/>
                <a:sym typeface="+mn-lt"/>
              </a:rPr>
              <a:t>24.10</a:t>
            </a:r>
            <a:r>
              <a:rPr lang="zh-CN" altLang="en-US" sz="1600" b="1" dirty="0">
                <a:solidFill>
                  <a:srgbClr val="C00000"/>
                </a:solidFill>
                <a:cs typeface="+mn-ea"/>
                <a:sym typeface="+mn-lt"/>
              </a:rPr>
              <a:t>月</a:t>
            </a:r>
            <a:r>
              <a:rPr lang="en-US" altLang="zh-CN" sz="1600" b="1" dirty="0">
                <a:solidFill>
                  <a:srgbClr val="C00000"/>
                </a:solidFill>
                <a:cs typeface="+mn-ea"/>
                <a:sym typeface="+mn-lt"/>
              </a:rPr>
              <a:t>-25.2</a:t>
            </a:r>
            <a:r>
              <a:rPr lang="zh-CN" altLang="en-US" sz="1600" b="1" dirty="0">
                <a:solidFill>
                  <a:srgbClr val="C00000"/>
                </a:solidFill>
                <a:cs typeface="+mn-ea"/>
                <a:sym typeface="+mn-lt"/>
              </a:rPr>
              <a:t>月为上海旺季。</a:t>
            </a:r>
            <a:r>
              <a:rPr lang="zh-CN" altLang="en-US" sz="1600" b="1" dirty="0">
                <a:cs typeface="+mn-ea"/>
                <a:sym typeface="+mn-lt"/>
              </a:rPr>
              <a:t>泗泾板块市场从“新房主导”转向“二手房主导”，</a:t>
            </a:r>
            <a:r>
              <a:rPr lang="en-US" altLang="zh-CN" sz="1600" b="1" dirty="0">
                <a:cs typeface="+mn-ea"/>
                <a:sym typeface="+mn-lt"/>
              </a:rPr>
              <a:t>2025</a:t>
            </a:r>
            <a:r>
              <a:rPr lang="zh-CN" altLang="en-US" sz="1600" b="1" dirty="0">
                <a:cs typeface="+mn-ea"/>
                <a:sym typeface="+mn-lt"/>
              </a:rPr>
              <a:t>年“二手</a:t>
            </a:r>
            <a:r>
              <a:rPr lang="en-US" altLang="zh-CN" sz="1600" b="1" dirty="0">
                <a:cs typeface="+mn-ea"/>
                <a:sym typeface="+mn-lt"/>
              </a:rPr>
              <a:t>/</a:t>
            </a:r>
            <a:r>
              <a:rPr lang="zh-CN" altLang="en-US" sz="1600" b="1" dirty="0">
                <a:cs typeface="+mn-ea"/>
                <a:sym typeface="+mn-lt"/>
              </a:rPr>
              <a:t>新房”成交比值突破</a:t>
            </a:r>
            <a:r>
              <a:rPr lang="en-US" altLang="zh-CN" sz="1600" b="1" dirty="0">
                <a:cs typeface="+mn-ea"/>
                <a:sym typeface="+mn-lt"/>
              </a:rPr>
              <a:t>1.8</a:t>
            </a:r>
            <a:r>
              <a:rPr lang="zh-CN" altLang="en-US" sz="1600" b="1" dirty="0">
                <a:cs typeface="+mn-ea"/>
                <a:sym typeface="+mn-lt"/>
              </a:rPr>
              <a:t>；</a:t>
            </a:r>
            <a:r>
              <a:rPr lang="zh-CN" altLang="en-US" sz="1600" b="1" dirty="0">
                <a:solidFill>
                  <a:srgbClr val="000000"/>
                </a:solidFill>
                <a:cs typeface="+mn-ea"/>
                <a:sym typeface="+mn-lt"/>
              </a:rPr>
              <a:t>公寓类产品是交易核心，别墅类产品有限；二手房呈现“量稳价跌”特征，对公寓类新房形成的分流最为显著。</a:t>
            </a:r>
            <a:r>
              <a:rPr lang="zh-CN" altLang="en-US" sz="1600" b="1" dirty="0">
                <a:cs typeface="+mn-ea"/>
                <a:sym typeface="+mn-lt"/>
              </a:rPr>
              <a:t>公寓次新房典型代表项目多盘破发，近三年二手成交价格降幅达</a:t>
            </a:r>
            <a:r>
              <a:rPr lang="en-US" altLang="zh-CN" sz="1600" b="1" dirty="0">
                <a:cs typeface="+mn-ea"/>
                <a:sym typeface="+mn-lt"/>
              </a:rPr>
              <a:t>30-40%</a:t>
            </a:r>
            <a:r>
              <a:rPr lang="zh-CN" altLang="en-US" sz="1600" b="1" dirty="0">
                <a:cs typeface="+mn-ea"/>
                <a:sym typeface="+mn-lt"/>
              </a:rPr>
              <a:t>，未来对新房市场冲击较大。</a:t>
            </a:r>
            <a:endParaRPr lang="en-US" altLang="zh-CN" sz="1600" b="1" dirty="0">
              <a:cs typeface="+mn-ea"/>
              <a:sym typeface="+mn-lt"/>
            </a:endParaRPr>
          </a:p>
          <a:p>
            <a:pPr>
              <a:lnSpc>
                <a:spcPct val="150000"/>
              </a:lnSpc>
              <a:defRPr/>
            </a:pPr>
            <a:endParaRPr lang="en-US" altLang="zh-CN" sz="1600" b="1" dirty="0">
              <a:cs typeface="+mn-ea"/>
              <a:sym typeface="+mn-lt"/>
            </a:endParaRPr>
          </a:p>
          <a:p>
            <a:pPr lvl="0">
              <a:lnSpc>
                <a:spcPct val="150000"/>
              </a:lnSpc>
              <a:defRPr/>
            </a:pPr>
            <a:r>
              <a:rPr lang="en-US" altLang="zh-CN" sz="1600" b="1" dirty="0">
                <a:cs typeface="+mn-ea"/>
                <a:sym typeface="+mn-lt"/>
              </a:rPr>
              <a:t>3</a:t>
            </a:r>
            <a:r>
              <a:rPr lang="zh-CN" altLang="en-US" sz="1600" b="1" dirty="0">
                <a:cs typeface="+mn-ea"/>
                <a:sym typeface="+mn-lt"/>
              </a:rPr>
              <a:t>、低密市场：</a:t>
            </a:r>
            <a:r>
              <a:rPr lang="zh-CN" altLang="en-US" sz="1600" b="1" dirty="0">
                <a:solidFill>
                  <a:srgbClr val="C00000"/>
                </a:solidFill>
                <a:cs typeface="+mn-ea"/>
                <a:sym typeface="+mn-lt"/>
              </a:rPr>
              <a:t>泗泾近年低密新房供应稀缺，新规产品处于市场空白窗口期，未来竞争主要考虑与一路之隔</a:t>
            </a:r>
            <a:r>
              <a:rPr lang="en-US" altLang="zh-CN" sz="1600" b="1" dirty="0">
                <a:solidFill>
                  <a:srgbClr val="C00000"/>
                </a:solidFill>
                <a:cs typeface="+mn-ea"/>
                <a:sym typeface="+mn-lt"/>
              </a:rPr>
              <a:t>03-05</a:t>
            </a:r>
            <a:r>
              <a:rPr lang="zh-CN" altLang="en-US" sz="1600" b="1" dirty="0">
                <a:solidFill>
                  <a:srgbClr val="C00000"/>
                </a:solidFill>
                <a:cs typeface="+mn-ea"/>
                <a:sym typeface="+mn-lt"/>
              </a:rPr>
              <a:t>地块产品差异化竞争。</a:t>
            </a:r>
            <a:r>
              <a:rPr lang="zh-CN" altLang="en-US" sz="1600" b="1" dirty="0">
                <a:cs typeface="+mn-ea"/>
                <a:sym typeface="+mn-lt"/>
              </a:rPr>
              <a:t>泗泾近</a:t>
            </a:r>
            <a:r>
              <a:rPr lang="en-US" altLang="zh-CN" sz="1600" b="1" dirty="0">
                <a:cs typeface="+mn-ea"/>
                <a:sym typeface="+mn-lt"/>
              </a:rPr>
              <a:t>3</a:t>
            </a:r>
            <a:r>
              <a:rPr lang="zh-CN" altLang="en-US" sz="1600" b="1" dirty="0">
                <a:cs typeface="+mn-ea"/>
                <a:sym typeface="+mn-lt"/>
              </a:rPr>
              <a:t>年近三年低密产品仅</a:t>
            </a:r>
            <a:r>
              <a:rPr lang="en-US" altLang="zh-CN" sz="1600" b="1" dirty="0">
                <a:cs typeface="+mn-ea"/>
                <a:sym typeface="+mn-lt"/>
              </a:rPr>
              <a:t>1</a:t>
            </a:r>
            <a:r>
              <a:rPr lang="zh-CN" altLang="en-US" sz="1600" b="1" dirty="0">
                <a:cs typeface="+mn-ea"/>
                <a:sym typeface="+mn-lt"/>
              </a:rPr>
              <a:t>盘供应</a:t>
            </a:r>
            <a:r>
              <a:rPr lang="en-US" altLang="zh-CN" sz="1600" b="1" dirty="0">
                <a:cs typeface="+mn-ea"/>
                <a:sym typeface="+mn-lt"/>
              </a:rPr>
              <a:t>(</a:t>
            </a:r>
            <a:r>
              <a:rPr lang="zh-CN" altLang="en-US" sz="1600" b="1" dirty="0">
                <a:cs typeface="+mn-ea"/>
                <a:sym typeface="+mn-lt"/>
              </a:rPr>
              <a:t>花语天境</a:t>
            </a:r>
            <a:r>
              <a:rPr lang="en-US" altLang="zh-CN" sz="1600" b="1" dirty="0">
                <a:cs typeface="+mn-ea"/>
                <a:sym typeface="+mn-lt"/>
              </a:rPr>
              <a:t>160㎡</a:t>
            </a:r>
            <a:r>
              <a:rPr lang="zh-CN" altLang="en-US" sz="1600" b="1" dirty="0">
                <a:cs typeface="+mn-ea"/>
                <a:sym typeface="+mn-lt"/>
              </a:rPr>
              <a:t>联排产品，成交总价段</a:t>
            </a:r>
            <a:r>
              <a:rPr lang="en-US" altLang="zh-CN" sz="1600" b="1" dirty="0">
                <a:cs typeface="+mn-ea"/>
                <a:sym typeface="+mn-lt"/>
              </a:rPr>
              <a:t>900-1000</a:t>
            </a:r>
            <a:r>
              <a:rPr lang="zh-CN" altLang="en-US" sz="1600" b="1" dirty="0">
                <a:cs typeface="+mn-ea"/>
                <a:sym typeface="+mn-lt"/>
              </a:rPr>
              <a:t>万</a:t>
            </a:r>
            <a:r>
              <a:rPr lang="en-US" altLang="zh-CN" sz="1600" b="1" dirty="0">
                <a:cs typeface="+mn-ea"/>
                <a:sym typeface="+mn-lt"/>
              </a:rPr>
              <a:t>)</a:t>
            </a:r>
            <a:r>
              <a:rPr lang="zh-CN" altLang="en-US" sz="1600" b="1" dirty="0">
                <a:cs typeface="+mn-ea"/>
                <a:sym typeface="+mn-lt"/>
              </a:rPr>
              <a:t>，洞泾叠加主力成交</a:t>
            </a:r>
            <a:r>
              <a:rPr lang="en-US" altLang="zh-CN" sz="1600" b="1" dirty="0">
                <a:cs typeface="+mn-ea"/>
                <a:sym typeface="+mn-lt"/>
              </a:rPr>
              <a:t>600-900</a:t>
            </a:r>
            <a:r>
              <a:rPr lang="zh-CN" altLang="en-US" sz="1600" b="1" dirty="0">
                <a:cs typeface="+mn-ea"/>
                <a:sym typeface="+mn-lt"/>
              </a:rPr>
              <a:t>万，</a:t>
            </a:r>
            <a:r>
              <a:rPr lang="en-US" altLang="zh-CN" sz="1600" b="1" dirty="0">
                <a:cs typeface="+mn-ea"/>
                <a:sym typeface="+mn-lt"/>
              </a:rPr>
              <a:t>100-160㎡</a:t>
            </a:r>
            <a:r>
              <a:rPr lang="zh-CN" altLang="en-US" sz="1600" b="1" dirty="0">
                <a:cs typeface="+mn-ea"/>
                <a:sym typeface="+mn-lt"/>
              </a:rPr>
              <a:t>，联排主力成交</a:t>
            </a:r>
            <a:r>
              <a:rPr lang="en-US" altLang="zh-CN" sz="1600" b="1" dirty="0">
                <a:cs typeface="+mn-ea"/>
                <a:sym typeface="+mn-lt"/>
              </a:rPr>
              <a:t>800-1300</a:t>
            </a:r>
            <a:r>
              <a:rPr lang="zh-CN" altLang="en-US" sz="1600" b="1" dirty="0">
                <a:cs typeface="+mn-ea"/>
                <a:sym typeface="+mn-lt"/>
              </a:rPr>
              <a:t>万，</a:t>
            </a:r>
            <a:r>
              <a:rPr lang="en-US" altLang="zh-CN" sz="1600" b="1" dirty="0">
                <a:cs typeface="+mn-ea"/>
                <a:sym typeface="+mn-lt"/>
              </a:rPr>
              <a:t>120-160㎡</a:t>
            </a:r>
            <a:r>
              <a:rPr lang="zh-CN" altLang="en-US" sz="1600" b="1" dirty="0">
                <a:cs typeface="+mn-ea"/>
                <a:sym typeface="+mn-lt"/>
              </a:rPr>
              <a:t>，近</a:t>
            </a:r>
            <a:r>
              <a:rPr lang="en-US" altLang="zh-CN" sz="1600" b="1" dirty="0">
                <a:cs typeface="+mn-ea"/>
                <a:sym typeface="+mn-lt"/>
              </a:rPr>
              <a:t>2</a:t>
            </a:r>
            <a:r>
              <a:rPr lang="zh-CN" altLang="en-US" sz="1600" b="1" dirty="0">
                <a:cs typeface="+mn-ea"/>
                <a:sym typeface="+mn-lt"/>
              </a:rPr>
              <a:t>年保利西郊和煦集中供应</a:t>
            </a:r>
            <a:r>
              <a:rPr lang="en-US" altLang="zh-CN" sz="1600" b="1" dirty="0">
                <a:cs typeface="+mn-ea"/>
                <a:sym typeface="+mn-lt"/>
              </a:rPr>
              <a:t>130</a:t>
            </a:r>
            <a:r>
              <a:rPr lang="zh-CN" altLang="en-US" sz="1600" b="1" dirty="0">
                <a:cs typeface="+mn-ea"/>
                <a:sym typeface="+mn-lt"/>
              </a:rPr>
              <a:t>㎡刚需型联排，去化表现优异，但同时对于联排客户短期消耗较快，其二期新盘新规叠加首发，去化表现优于联排。</a:t>
            </a:r>
            <a:endParaRPr kumimoji="0" lang="en-US" altLang="zh-CN" b="1" i="0" u="none" strike="noStrike" kern="1200" cap="none" spc="0" normalizeH="0" baseline="0" noProof="0" dirty="0">
              <a:ln>
                <a:noFill/>
              </a:ln>
              <a:solidFill>
                <a:srgbClr val="C00000"/>
              </a:solidFill>
              <a:effectLst/>
              <a:uLnTx/>
              <a:uFillTx/>
              <a:cs typeface="+mn-ea"/>
              <a:sym typeface="+mn-lt"/>
            </a:endParaRPr>
          </a:p>
        </p:txBody>
      </p:sp>
    </p:spTree>
    <p:extLst>
      <p:ext uri="{BB962C8B-B14F-4D97-AF65-F5344CB8AC3E}">
        <p14:creationId xmlns:p14="http://schemas.microsoft.com/office/powerpoint/2010/main" val="563124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8"/>
          <p:cNvSpPr/>
          <p:nvPr/>
        </p:nvSpPr>
        <p:spPr>
          <a:xfrm>
            <a:off x="483189" y="1925778"/>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1" name="矩形 10"/>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2" name="文本框 11"/>
          <p:cNvSpPr txBox="1"/>
          <p:nvPr/>
        </p:nvSpPr>
        <p:spPr>
          <a:xfrm>
            <a:off x="4031747" y="2737330"/>
            <a:ext cx="7324872"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uLnTx/>
                <a:uFillTx/>
                <a:cs typeface="+mn-ea"/>
                <a:sym typeface="+mn-lt"/>
              </a:rPr>
              <a:t>客户及</a:t>
            </a:r>
            <a:r>
              <a:rPr lang="zh-CN" altLang="en-US" sz="4800" b="1" kern="0" dirty="0">
                <a:solidFill>
                  <a:prstClr val="white"/>
                </a:solidFill>
                <a:cs typeface="+mn-ea"/>
                <a:sym typeface="+mn-lt"/>
              </a:rPr>
              <a:t>产品定位</a:t>
            </a:r>
            <a:r>
              <a:rPr kumimoji="0" lang="zh-CN" altLang="en-US" sz="4800" b="1" i="0" u="none" strike="noStrike" kern="0" cap="none" spc="0" normalizeH="0" baseline="0" noProof="0" dirty="0">
                <a:ln>
                  <a:noFill/>
                </a:ln>
                <a:solidFill>
                  <a:prstClr val="white"/>
                </a:solidFill>
                <a:effectLst/>
                <a:uLnTx/>
                <a:uFillTx/>
                <a:cs typeface="+mn-ea"/>
                <a:sym typeface="+mn-lt"/>
              </a:rPr>
              <a:t>分析</a:t>
            </a:r>
            <a:endParaRPr kumimoji="0" lang="en-US" altLang="zh-CN" sz="4800" b="1" i="0" u="none" strike="noStrike" kern="0" cap="none" spc="0" normalizeH="0" baseline="0" noProof="0" dirty="0">
              <a:ln>
                <a:noFill/>
              </a:ln>
              <a:solidFill>
                <a:prstClr val="white"/>
              </a:solidFill>
              <a:effectLst/>
              <a:uLnTx/>
              <a:uFillTx/>
              <a:cs typeface="+mn-ea"/>
              <a:sym typeface="+mn-lt"/>
            </a:endParaRPr>
          </a:p>
        </p:txBody>
      </p:sp>
      <p:sp>
        <p:nvSpPr>
          <p:cNvPr id="14" name="TextBox 5"/>
          <p:cNvSpPr txBox="1"/>
          <p:nvPr/>
        </p:nvSpPr>
        <p:spPr>
          <a:xfrm>
            <a:off x="1814442" y="2203883"/>
            <a:ext cx="1688283" cy="189821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735" b="0" i="0" u="none" strike="noStrike" kern="1200" cap="none" spc="0" normalizeH="0" baseline="0" noProof="0" dirty="0">
                <a:ln>
                  <a:noFill/>
                </a:ln>
                <a:solidFill>
                  <a:prstClr val="white"/>
                </a:solidFill>
                <a:effectLst/>
                <a:uLnTx/>
                <a:uFillTx/>
                <a:cs typeface="+mn-ea"/>
                <a:sym typeface="+mn-lt"/>
              </a:rPr>
              <a:t>03</a:t>
            </a:r>
            <a:endParaRPr kumimoji="0" lang="zh-CN" altLang="en-US" sz="11735"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2EB7DA-A74C-4378-9E41-BD311511F44F}"/>
              </a:ext>
            </a:extLst>
          </p:cNvPr>
          <p:cNvSpPr/>
          <p:nvPr/>
        </p:nvSpPr>
        <p:spPr>
          <a:xfrm>
            <a:off x="6563475" y="4025247"/>
            <a:ext cx="5265178" cy="1938992"/>
          </a:xfrm>
          <a:prstGeom prst="rect">
            <a:avLst/>
          </a:prstGeom>
          <a:solidFill>
            <a:schemeClr val="bg1">
              <a:lumMod val="95000"/>
            </a:schemeClr>
          </a:solidFill>
        </p:spPr>
        <p:txBody>
          <a:bodyPr wrap="square">
            <a:spAutoFit/>
          </a:bodyPr>
          <a:lstStyle/>
          <a:p>
            <a:r>
              <a:rPr lang="zh-CN" altLang="en-US" sz="1200" dirty="0">
                <a:cs typeface="+mn-ea"/>
                <a:sym typeface="+mn-lt"/>
              </a:rPr>
              <a:t>招商时代潮派：</a:t>
            </a:r>
            <a:r>
              <a:rPr lang="zh-CN" altLang="en-US" sz="1200" dirty="0">
                <a:solidFill>
                  <a:srgbClr val="C00000"/>
                </a:solidFill>
                <a:cs typeface="+mn-ea"/>
                <a:sym typeface="+mn-lt"/>
              </a:rPr>
              <a:t>泗泾本地客户占比快速降低来到</a:t>
            </a:r>
            <a:r>
              <a:rPr lang="en-US" altLang="zh-CN" sz="1200" dirty="0">
                <a:solidFill>
                  <a:srgbClr val="C00000"/>
                </a:solidFill>
                <a:cs typeface="+mn-ea"/>
                <a:sym typeface="+mn-lt"/>
              </a:rPr>
              <a:t>5</a:t>
            </a:r>
            <a:r>
              <a:rPr lang="zh-CN" altLang="en-US" sz="1200" dirty="0">
                <a:solidFill>
                  <a:srgbClr val="C00000"/>
                </a:solidFill>
                <a:cs typeface="+mn-ea"/>
                <a:sym typeface="+mn-lt"/>
              </a:rPr>
              <a:t>成左右，说明对于板块内部的挖掘程度较深，同时结合宏观数据说明本版块客户被</a:t>
            </a:r>
            <a:r>
              <a:rPr lang="en-US" altLang="zh-CN" sz="1200" dirty="0">
                <a:solidFill>
                  <a:srgbClr val="C00000"/>
                </a:solidFill>
                <a:cs typeface="+mn-ea"/>
                <a:sym typeface="+mn-lt"/>
              </a:rPr>
              <a:t>2</a:t>
            </a:r>
            <a:r>
              <a:rPr lang="zh-CN" altLang="en-US" sz="1200" dirty="0">
                <a:solidFill>
                  <a:srgbClr val="C00000"/>
                </a:solidFill>
                <a:cs typeface="+mn-ea"/>
                <a:sym typeface="+mn-lt"/>
              </a:rPr>
              <a:t>手市场消化的速度正在逐步加快，</a:t>
            </a:r>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a:p>
            <a:endParaRPr lang="en-US" altLang="zh-CN" sz="1200" dirty="0">
              <a:solidFill>
                <a:srgbClr val="C00000"/>
              </a:solidFill>
              <a:cs typeface="+mn-ea"/>
              <a:sym typeface="+mn-lt"/>
            </a:endParaRPr>
          </a:p>
        </p:txBody>
      </p:sp>
      <p:sp>
        <p:nvSpPr>
          <p:cNvPr id="5" name="标题 4">
            <a:extLst>
              <a:ext uri="{FF2B5EF4-FFF2-40B4-BE49-F238E27FC236}">
                <a16:creationId xmlns:a16="http://schemas.microsoft.com/office/drawing/2014/main" id="{65F25F16-BFCF-43FE-966A-EFCE07AE30E2}"/>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3.1 </a:t>
            </a:r>
            <a:r>
              <a:rPr lang="zh-CN" altLang="en-US" dirty="0">
                <a:latin typeface="+mn-lt"/>
                <a:ea typeface="+mn-ea"/>
                <a:cs typeface="+mn-ea"/>
                <a:sym typeface="+mn-lt"/>
              </a:rPr>
              <a:t>客户定位</a:t>
            </a:r>
          </a:p>
        </p:txBody>
      </p:sp>
      <p:sp>
        <p:nvSpPr>
          <p:cNvPr id="6" name="内容占位符 5">
            <a:extLst>
              <a:ext uri="{FF2B5EF4-FFF2-40B4-BE49-F238E27FC236}">
                <a16:creationId xmlns:a16="http://schemas.microsoft.com/office/drawing/2014/main" id="{EBF90A18-FDA1-41AC-9186-66E4942543C3}"/>
              </a:ext>
            </a:extLst>
          </p:cNvPr>
          <p:cNvSpPr>
            <a:spLocks noGrp="1"/>
          </p:cNvSpPr>
          <p:nvPr>
            <p:ph idx="1"/>
          </p:nvPr>
        </p:nvSpPr>
        <p:spPr>
          <a:xfrm>
            <a:off x="609601" y="730796"/>
            <a:ext cx="10972800" cy="731290"/>
          </a:xfrm>
        </p:spPr>
        <p:txBody>
          <a:bodyPr/>
          <a:lstStyle/>
          <a:p>
            <a:pPr marL="0" indent="0" algn="ctr">
              <a:lnSpc>
                <a:spcPct val="150000"/>
              </a:lnSpc>
              <a:buFont typeface="Arial" panose="020B0604020202020204" pitchFamily="34" charset="0"/>
              <a:buNone/>
            </a:pPr>
            <a:r>
              <a:rPr lang="zh-CN" altLang="en-US" dirty="0">
                <a:solidFill>
                  <a:schemeClr val="tx1"/>
                </a:solidFill>
                <a:latin typeface="+mn-lt"/>
                <a:ea typeface="+mn-ea"/>
                <a:cs typeface="+mn-ea"/>
                <a:sym typeface="+mn-lt"/>
              </a:rPr>
              <a:t>参考竞品地缘客户挖掘较深，地缘客户占比逐步走低，本案上游外溢客户比例预计会进一步提升，本案客户建议如下：</a:t>
            </a:r>
            <a:endParaRPr lang="en-US" altLang="zh-CN" dirty="0">
              <a:solidFill>
                <a:schemeClr val="tx1"/>
              </a:solidFill>
              <a:latin typeface="+mn-lt"/>
              <a:ea typeface="+mn-ea"/>
              <a:cs typeface="+mn-ea"/>
              <a:sym typeface="+mn-lt"/>
            </a:endParaRPr>
          </a:p>
          <a:p>
            <a:pPr marL="0" indent="0" algn="ctr">
              <a:lnSpc>
                <a:spcPct val="150000"/>
              </a:lnSpc>
              <a:buFont typeface="Arial" panose="020B0604020202020204" pitchFamily="34" charset="0"/>
              <a:buNone/>
            </a:pPr>
            <a:r>
              <a:rPr lang="zh-CN" altLang="en-US" dirty="0">
                <a:solidFill>
                  <a:srgbClr val="C00000"/>
                </a:solidFill>
                <a:latin typeface="+mn-lt"/>
                <a:ea typeface="+mn-ea"/>
                <a:cs typeface="+mn-ea"/>
                <a:sym typeface="+mn-lt"/>
              </a:rPr>
              <a:t>本案客户松江地缘客户</a:t>
            </a:r>
            <a:r>
              <a:rPr lang="en-US" altLang="zh-CN" dirty="0">
                <a:solidFill>
                  <a:srgbClr val="C00000"/>
                </a:solidFill>
                <a:latin typeface="+mn-lt"/>
                <a:ea typeface="+mn-ea"/>
                <a:cs typeface="+mn-ea"/>
                <a:sym typeface="+mn-lt"/>
              </a:rPr>
              <a:t>50%</a:t>
            </a:r>
            <a:r>
              <a:rPr lang="zh-CN" altLang="en-US" dirty="0">
                <a:solidFill>
                  <a:srgbClr val="C00000"/>
                </a:solidFill>
                <a:latin typeface="+mn-lt"/>
                <a:ea typeface="+mn-ea"/>
                <a:cs typeface="+mn-ea"/>
                <a:sym typeface="+mn-lt"/>
              </a:rPr>
              <a:t>，上游价格积压外溢客（闵行为主、徐汇补充）</a:t>
            </a:r>
            <a:r>
              <a:rPr lang="en-US" altLang="zh-CN" dirty="0">
                <a:solidFill>
                  <a:srgbClr val="C00000"/>
                </a:solidFill>
                <a:latin typeface="+mn-lt"/>
                <a:ea typeface="+mn-ea"/>
                <a:cs typeface="+mn-ea"/>
                <a:sym typeface="+mn-lt"/>
              </a:rPr>
              <a:t>45%</a:t>
            </a:r>
            <a:r>
              <a:rPr lang="zh-CN" altLang="en-US" dirty="0">
                <a:solidFill>
                  <a:srgbClr val="C00000"/>
                </a:solidFill>
                <a:latin typeface="+mn-lt"/>
                <a:ea typeface="+mn-ea"/>
                <a:cs typeface="+mn-ea"/>
                <a:sym typeface="+mn-lt"/>
              </a:rPr>
              <a:t>，其他</a:t>
            </a:r>
            <a:r>
              <a:rPr lang="en-US" altLang="zh-CN" dirty="0">
                <a:solidFill>
                  <a:srgbClr val="C00000"/>
                </a:solidFill>
                <a:latin typeface="+mn-lt"/>
                <a:ea typeface="+mn-ea"/>
                <a:cs typeface="+mn-ea"/>
                <a:sym typeface="+mn-lt"/>
              </a:rPr>
              <a:t>5%</a:t>
            </a:r>
            <a:endParaRPr lang="zh-CN" altLang="en-US" dirty="0">
              <a:latin typeface="+mn-lt"/>
              <a:ea typeface="+mn-ea"/>
              <a:cs typeface="+mn-ea"/>
              <a:sym typeface="+mn-lt"/>
            </a:endParaRPr>
          </a:p>
        </p:txBody>
      </p:sp>
      <p:sp>
        <p:nvSpPr>
          <p:cNvPr id="3" name="灯片编号占位符 2">
            <a:extLst>
              <a:ext uri="{FF2B5EF4-FFF2-40B4-BE49-F238E27FC236}">
                <a16:creationId xmlns:a16="http://schemas.microsoft.com/office/drawing/2014/main" id="{5AD4BB70-C2FB-4A98-8D8E-1AEA5CC94ED4}"/>
              </a:ext>
            </a:extLst>
          </p:cNvPr>
          <p:cNvSpPr>
            <a:spLocks noGrp="1"/>
          </p:cNvSpPr>
          <p:nvPr>
            <p:ph type="sldNum" sz="quarter" idx="4294967295"/>
          </p:nvPr>
        </p:nvSpPr>
        <p:spPr>
          <a:xfrm>
            <a:off x="-20320" y="6155690"/>
            <a:ext cx="2743200" cy="365125"/>
          </a:xfrm>
        </p:spPr>
        <p:txBody>
          <a:bodyPr/>
          <a:lstStyle/>
          <a:p>
            <a:fld id="{ABEA6B93-D62B-4FAB-8C1C-F4E7B709A200}" type="slidenum">
              <a:rPr lang="zh-CN" altLang="en-US" smtClean="0">
                <a:solidFill>
                  <a:prstClr val="black">
                    <a:tint val="75000"/>
                  </a:prstClr>
                </a:solidFill>
                <a:cs typeface="+mn-ea"/>
                <a:sym typeface="+mn-lt"/>
              </a:rPr>
              <a:t>52</a:t>
            </a:fld>
            <a:endParaRPr lang="zh-CN" altLang="en-US">
              <a:solidFill>
                <a:prstClr val="black">
                  <a:tint val="75000"/>
                </a:prstClr>
              </a:solidFill>
              <a:cs typeface="+mn-ea"/>
              <a:sym typeface="+mn-lt"/>
            </a:endParaRPr>
          </a:p>
        </p:txBody>
      </p:sp>
      <p:pic>
        <p:nvPicPr>
          <p:cNvPr id="7" name="图片 6">
            <a:extLst>
              <a:ext uri="{FF2B5EF4-FFF2-40B4-BE49-F238E27FC236}">
                <a16:creationId xmlns:a16="http://schemas.microsoft.com/office/drawing/2014/main" id="{F99BFAEB-D160-49BE-A849-2AD4942359E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74236" y="2098302"/>
            <a:ext cx="6181880" cy="4078577"/>
          </a:xfrm>
          <a:prstGeom prst="rect">
            <a:avLst/>
          </a:prstGeom>
        </p:spPr>
      </p:pic>
      <p:sp>
        <p:nvSpPr>
          <p:cNvPr id="8" name="椭圆 7">
            <a:extLst>
              <a:ext uri="{FF2B5EF4-FFF2-40B4-BE49-F238E27FC236}">
                <a16:creationId xmlns:a16="http://schemas.microsoft.com/office/drawing/2014/main" id="{41A0BB8B-73A2-4472-AC21-05D65CAED8B3}"/>
              </a:ext>
            </a:extLst>
          </p:cNvPr>
          <p:cNvSpPr/>
          <p:nvPr/>
        </p:nvSpPr>
        <p:spPr>
          <a:xfrm>
            <a:off x="2464160" y="2658953"/>
            <a:ext cx="2022760" cy="1146418"/>
          </a:xfrm>
          <a:prstGeom prst="ellipse">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rtl="0"/>
            <a:endParaRPr lang="zh-CN" altLang="en-US" sz="3200" b="1" dirty="0">
              <a:solidFill>
                <a:prstClr val="white"/>
              </a:solidFill>
              <a:cs typeface="+mn-ea"/>
              <a:sym typeface="+mn-lt"/>
            </a:endParaRPr>
          </a:p>
        </p:txBody>
      </p:sp>
      <p:sp>
        <p:nvSpPr>
          <p:cNvPr id="10" name="椭圆 9">
            <a:extLst>
              <a:ext uri="{FF2B5EF4-FFF2-40B4-BE49-F238E27FC236}">
                <a16:creationId xmlns:a16="http://schemas.microsoft.com/office/drawing/2014/main" id="{505A1132-0221-4CD4-9C63-435B119B5250}"/>
              </a:ext>
            </a:extLst>
          </p:cNvPr>
          <p:cNvSpPr/>
          <p:nvPr/>
        </p:nvSpPr>
        <p:spPr>
          <a:xfrm>
            <a:off x="4486921" y="2167476"/>
            <a:ext cx="1969196" cy="1116529"/>
          </a:xfrm>
          <a:prstGeom prst="ellipse">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rtl="0"/>
            <a:endParaRPr lang="zh-CN" altLang="en-US" sz="3200">
              <a:solidFill>
                <a:prstClr val="white"/>
              </a:solidFill>
              <a:cs typeface="+mn-ea"/>
              <a:sym typeface="+mn-lt"/>
            </a:endParaRPr>
          </a:p>
        </p:txBody>
      </p:sp>
      <p:sp>
        <p:nvSpPr>
          <p:cNvPr id="11" name="文本框 10">
            <a:extLst>
              <a:ext uri="{FF2B5EF4-FFF2-40B4-BE49-F238E27FC236}">
                <a16:creationId xmlns:a16="http://schemas.microsoft.com/office/drawing/2014/main" id="{D08ACF1C-D30E-4E85-9E96-60FBE13A1B1F}"/>
              </a:ext>
            </a:extLst>
          </p:cNvPr>
          <p:cNvSpPr txBox="1"/>
          <p:nvPr/>
        </p:nvSpPr>
        <p:spPr>
          <a:xfrm>
            <a:off x="4839804" y="2764474"/>
            <a:ext cx="1338828" cy="400110"/>
          </a:xfrm>
          <a:prstGeom prst="rect">
            <a:avLst/>
          </a:prstGeom>
          <a:noFill/>
        </p:spPr>
        <p:txBody>
          <a:bodyPr wrap="none" rtlCol="0" anchor="ctr">
            <a:spAutoFit/>
          </a:bodyPr>
          <a:lstStyle/>
          <a:p>
            <a:pPr algn="ctr" defTabSz="457200" rtl="0"/>
            <a:r>
              <a:rPr lang="zh-CN" altLang="en-US" sz="1000" b="1" i="1" dirty="0">
                <a:solidFill>
                  <a:srgbClr val="C00000"/>
                </a:solidFill>
                <a:cs typeface="+mn-ea"/>
                <a:sym typeface="+mn-lt"/>
              </a:rPr>
              <a:t> 市区外溢客群</a:t>
            </a:r>
            <a:endParaRPr lang="en-US" altLang="zh-CN" sz="1000" b="1" i="1" dirty="0">
              <a:solidFill>
                <a:srgbClr val="C00000"/>
              </a:solidFill>
              <a:cs typeface="+mn-ea"/>
              <a:sym typeface="+mn-lt"/>
            </a:endParaRPr>
          </a:p>
          <a:p>
            <a:pPr algn="ctr" defTabSz="457200"/>
            <a:r>
              <a:rPr lang="zh-CN" altLang="en-US" sz="1000" i="1" dirty="0">
                <a:solidFill>
                  <a:srgbClr val="C00000"/>
                </a:solidFill>
                <a:cs typeface="+mn-ea"/>
                <a:sym typeface="+mn-lt"/>
              </a:rPr>
              <a:t>闵行为主、徐汇补充</a:t>
            </a:r>
          </a:p>
        </p:txBody>
      </p:sp>
      <p:sp>
        <p:nvSpPr>
          <p:cNvPr id="12" name="椭圆 11">
            <a:extLst>
              <a:ext uri="{FF2B5EF4-FFF2-40B4-BE49-F238E27FC236}">
                <a16:creationId xmlns:a16="http://schemas.microsoft.com/office/drawing/2014/main" id="{22CE53BD-6C7E-4DF2-8E68-60F730C6FD15}"/>
              </a:ext>
            </a:extLst>
          </p:cNvPr>
          <p:cNvSpPr/>
          <p:nvPr/>
        </p:nvSpPr>
        <p:spPr>
          <a:xfrm>
            <a:off x="4068730" y="3793360"/>
            <a:ext cx="1324607" cy="1277809"/>
          </a:xfrm>
          <a:prstGeom prst="ellipse">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rtl="0"/>
            <a:endParaRPr lang="zh-CN" altLang="en-US" sz="3200">
              <a:solidFill>
                <a:prstClr val="white"/>
              </a:solidFill>
              <a:cs typeface="+mn-ea"/>
              <a:sym typeface="+mn-lt"/>
            </a:endParaRPr>
          </a:p>
        </p:txBody>
      </p:sp>
      <p:sp>
        <p:nvSpPr>
          <p:cNvPr id="13" name="文本框 12">
            <a:extLst>
              <a:ext uri="{FF2B5EF4-FFF2-40B4-BE49-F238E27FC236}">
                <a16:creationId xmlns:a16="http://schemas.microsoft.com/office/drawing/2014/main" id="{3E49E74C-E11E-48C6-B03F-CA42AB8300E2}"/>
              </a:ext>
            </a:extLst>
          </p:cNvPr>
          <p:cNvSpPr txBox="1"/>
          <p:nvPr/>
        </p:nvSpPr>
        <p:spPr>
          <a:xfrm>
            <a:off x="4382219" y="4418412"/>
            <a:ext cx="697627" cy="246221"/>
          </a:xfrm>
          <a:prstGeom prst="rect">
            <a:avLst/>
          </a:prstGeom>
          <a:noFill/>
        </p:spPr>
        <p:txBody>
          <a:bodyPr wrap="none" rtlCol="0" anchor="ctr">
            <a:spAutoFit/>
          </a:bodyPr>
          <a:lstStyle/>
          <a:p>
            <a:pPr algn="ctr" defTabSz="457200" rtl="0"/>
            <a:r>
              <a:rPr lang="zh-CN" altLang="en-US" sz="1000" b="1" i="1" dirty="0">
                <a:solidFill>
                  <a:srgbClr val="C00000"/>
                </a:solidFill>
                <a:cs typeface="+mn-ea"/>
                <a:sym typeface="+mn-lt"/>
              </a:rPr>
              <a:t>其他偶得</a:t>
            </a:r>
            <a:endParaRPr lang="zh-CN" altLang="en-US" sz="1000" i="1" dirty="0">
              <a:solidFill>
                <a:srgbClr val="C00000"/>
              </a:solidFill>
              <a:cs typeface="+mn-ea"/>
              <a:sym typeface="+mn-lt"/>
            </a:endParaRPr>
          </a:p>
        </p:txBody>
      </p:sp>
      <p:sp>
        <p:nvSpPr>
          <p:cNvPr id="14" name="文本框 13">
            <a:extLst>
              <a:ext uri="{FF2B5EF4-FFF2-40B4-BE49-F238E27FC236}">
                <a16:creationId xmlns:a16="http://schemas.microsoft.com/office/drawing/2014/main" id="{5DBD8464-B499-405E-950C-6D33E8C45C06}"/>
              </a:ext>
            </a:extLst>
          </p:cNvPr>
          <p:cNvSpPr txBox="1"/>
          <p:nvPr/>
        </p:nvSpPr>
        <p:spPr>
          <a:xfrm>
            <a:off x="4291252" y="3867775"/>
            <a:ext cx="1005403" cy="584775"/>
          </a:xfrm>
          <a:prstGeom prst="rect">
            <a:avLst/>
          </a:prstGeom>
          <a:noFill/>
        </p:spPr>
        <p:txBody>
          <a:bodyPr wrap="square" rtlCol="0">
            <a:spAutoFit/>
          </a:bodyPr>
          <a:lstStyle/>
          <a:p>
            <a:pPr defTabSz="457200" rtl="0"/>
            <a:r>
              <a:rPr lang="en-US" altLang="zh-CN" sz="3200" b="1" i="1" dirty="0">
                <a:solidFill>
                  <a:srgbClr val="C00000"/>
                </a:solidFill>
                <a:cs typeface="+mn-ea"/>
                <a:sym typeface="+mn-lt"/>
              </a:rPr>
              <a:t>5%</a:t>
            </a:r>
            <a:endParaRPr lang="zh-CN" altLang="en-US" sz="3200" b="1" i="1" dirty="0">
              <a:solidFill>
                <a:srgbClr val="C00000"/>
              </a:solidFill>
              <a:cs typeface="+mn-ea"/>
              <a:sym typeface="+mn-lt"/>
            </a:endParaRPr>
          </a:p>
        </p:txBody>
      </p:sp>
      <p:sp>
        <p:nvSpPr>
          <p:cNvPr id="15" name="文本框 14">
            <a:extLst>
              <a:ext uri="{FF2B5EF4-FFF2-40B4-BE49-F238E27FC236}">
                <a16:creationId xmlns:a16="http://schemas.microsoft.com/office/drawing/2014/main" id="{C148B7B6-9D4E-43B5-934E-FE2F6C316EB0}"/>
              </a:ext>
            </a:extLst>
          </p:cNvPr>
          <p:cNvSpPr txBox="1"/>
          <p:nvPr/>
        </p:nvSpPr>
        <p:spPr>
          <a:xfrm>
            <a:off x="2825462" y="2589624"/>
            <a:ext cx="805029" cy="584775"/>
          </a:xfrm>
          <a:prstGeom prst="rect">
            <a:avLst/>
          </a:prstGeom>
          <a:noFill/>
        </p:spPr>
        <p:txBody>
          <a:bodyPr wrap="none" rtlCol="0">
            <a:spAutoFit/>
          </a:bodyPr>
          <a:lstStyle/>
          <a:p>
            <a:pPr defTabSz="457200" rtl="0"/>
            <a:r>
              <a:rPr lang="en-US" altLang="zh-CN" sz="3200" b="1" i="1" dirty="0">
                <a:solidFill>
                  <a:srgbClr val="C00000"/>
                </a:solidFill>
                <a:cs typeface="+mn-ea"/>
                <a:sym typeface="+mn-lt"/>
              </a:rPr>
              <a:t>50%</a:t>
            </a:r>
            <a:endParaRPr lang="zh-CN" altLang="en-US" sz="3200" b="1" i="1" dirty="0">
              <a:solidFill>
                <a:srgbClr val="C00000"/>
              </a:solidFill>
              <a:cs typeface="+mn-ea"/>
              <a:sym typeface="+mn-lt"/>
            </a:endParaRPr>
          </a:p>
        </p:txBody>
      </p:sp>
      <p:sp>
        <p:nvSpPr>
          <p:cNvPr id="16" name="文本框 15">
            <a:extLst>
              <a:ext uri="{FF2B5EF4-FFF2-40B4-BE49-F238E27FC236}">
                <a16:creationId xmlns:a16="http://schemas.microsoft.com/office/drawing/2014/main" id="{3A9B10EC-AD48-4607-80B1-92F38AE75B13}"/>
              </a:ext>
            </a:extLst>
          </p:cNvPr>
          <p:cNvSpPr txBox="1"/>
          <p:nvPr/>
        </p:nvSpPr>
        <p:spPr>
          <a:xfrm>
            <a:off x="5036217" y="2207786"/>
            <a:ext cx="805029" cy="584775"/>
          </a:xfrm>
          <a:prstGeom prst="rect">
            <a:avLst/>
          </a:prstGeom>
          <a:noFill/>
        </p:spPr>
        <p:txBody>
          <a:bodyPr wrap="none" rtlCol="0">
            <a:spAutoFit/>
          </a:bodyPr>
          <a:lstStyle/>
          <a:p>
            <a:pPr defTabSz="457200" rtl="0"/>
            <a:r>
              <a:rPr lang="en-US" altLang="zh-CN" sz="3200" b="1" i="1" dirty="0">
                <a:solidFill>
                  <a:srgbClr val="C00000"/>
                </a:solidFill>
                <a:cs typeface="+mn-ea"/>
                <a:sym typeface="+mn-lt"/>
              </a:rPr>
              <a:t>45%</a:t>
            </a:r>
            <a:endParaRPr lang="zh-CN" altLang="en-US" sz="3200" b="1" i="1" dirty="0">
              <a:solidFill>
                <a:srgbClr val="C00000"/>
              </a:solidFill>
              <a:cs typeface="+mn-ea"/>
              <a:sym typeface="+mn-lt"/>
            </a:endParaRPr>
          </a:p>
        </p:txBody>
      </p:sp>
      <p:sp>
        <p:nvSpPr>
          <p:cNvPr id="17" name="文本框 16">
            <a:extLst>
              <a:ext uri="{FF2B5EF4-FFF2-40B4-BE49-F238E27FC236}">
                <a16:creationId xmlns:a16="http://schemas.microsoft.com/office/drawing/2014/main" id="{CFA2AD63-B2A2-4D41-8147-BA3DB14EE897}"/>
              </a:ext>
            </a:extLst>
          </p:cNvPr>
          <p:cNvSpPr txBox="1"/>
          <p:nvPr/>
        </p:nvSpPr>
        <p:spPr>
          <a:xfrm>
            <a:off x="2590017" y="3061512"/>
            <a:ext cx="1723549" cy="553998"/>
          </a:xfrm>
          <a:prstGeom prst="rect">
            <a:avLst/>
          </a:prstGeom>
          <a:noFill/>
        </p:spPr>
        <p:txBody>
          <a:bodyPr wrap="none" rtlCol="0" anchor="ctr">
            <a:spAutoFit/>
          </a:bodyPr>
          <a:lstStyle/>
          <a:p>
            <a:pPr algn="ctr" defTabSz="457200" rtl="0"/>
            <a:r>
              <a:rPr lang="zh-CN" altLang="en-US" sz="1000" b="1" i="1" dirty="0">
                <a:solidFill>
                  <a:srgbClr val="C00000"/>
                </a:solidFill>
                <a:cs typeface="+mn-ea"/>
                <a:sym typeface="+mn-lt"/>
              </a:rPr>
              <a:t>松江本地改善客群</a:t>
            </a:r>
            <a:endParaRPr lang="en-US" altLang="zh-CN" sz="1000" b="1" i="1" dirty="0">
              <a:solidFill>
                <a:srgbClr val="C00000"/>
              </a:solidFill>
              <a:cs typeface="+mn-ea"/>
              <a:sym typeface="+mn-lt"/>
            </a:endParaRPr>
          </a:p>
          <a:p>
            <a:pPr algn="ctr" defTabSz="457200"/>
            <a:r>
              <a:rPr lang="zh-CN" altLang="en-US" sz="1000" b="1" dirty="0">
                <a:solidFill>
                  <a:srgbClr val="C00000"/>
                </a:solidFill>
                <a:cs typeface="+mn-ea"/>
                <a:sym typeface="+mn-lt"/>
              </a:rPr>
              <a:t>松江地缘泗泾、洞泾、九亭</a:t>
            </a:r>
            <a:endParaRPr lang="en-US" altLang="zh-CN" sz="1000" b="1" dirty="0">
              <a:solidFill>
                <a:srgbClr val="C00000"/>
              </a:solidFill>
              <a:cs typeface="+mn-ea"/>
              <a:sym typeface="+mn-lt"/>
            </a:endParaRPr>
          </a:p>
          <a:p>
            <a:pPr algn="ctr" defTabSz="457200" rtl="0"/>
            <a:r>
              <a:rPr lang="zh-CN" altLang="en-US" sz="1000" b="1" i="1" dirty="0">
                <a:solidFill>
                  <a:srgbClr val="C00000"/>
                </a:solidFill>
                <a:cs typeface="+mn-ea"/>
                <a:sym typeface="+mn-lt"/>
              </a:rPr>
              <a:t>等产品改善</a:t>
            </a:r>
          </a:p>
        </p:txBody>
      </p:sp>
      <p:sp>
        <p:nvSpPr>
          <p:cNvPr id="19" name="矩形 18">
            <a:extLst>
              <a:ext uri="{FF2B5EF4-FFF2-40B4-BE49-F238E27FC236}">
                <a16:creationId xmlns:a16="http://schemas.microsoft.com/office/drawing/2014/main" id="{FB80AC60-1619-40D2-827B-DC2314609C08}"/>
              </a:ext>
            </a:extLst>
          </p:cNvPr>
          <p:cNvSpPr/>
          <p:nvPr/>
        </p:nvSpPr>
        <p:spPr>
          <a:xfrm>
            <a:off x="6563475" y="3247243"/>
            <a:ext cx="5252139" cy="552780"/>
          </a:xfrm>
          <a:prstGeom prst="rect">
            <a:avLst/>
          </a:prstGeom>
          <a:solidFill>
            <a:schemeClr val="bg1">
              <a:lumMod val="95000"/>
            </a:schemeClr>
          </a:solidFill>
        </p:spPr>
        <p:txBody>
          <a:bodyPr wrap="square">
            <a:spAutoFit/>
          </a:bodyPr>
          <a:lstStyle/>
          <a:p>
            <a:r>
              <a:rPr lang="zh-CN" altLang="en-US" sz="1100" dirty="0">
                <a:cs typeface="+mn-ea"/>
                <a:sym typeface="+mn-lt"/>
              </a:rPr>
              <a:t>保利西郊和煦（一期）</a:t>
            </a:r>
            <a:r>
              <a:rPr lang="en-US" altLang="zh-CN" sz="1100" dirty="0">
                <a:cs typeface="+mn-ea"/>
                <a:sym typeface="+mn-lt"/>
              </a:rPr>
              <a:t>&amp;</a:t>
            </a:r>
            <a:r>
              <a:rPr lang="zh-CN" altLang="en-US" sz="1100" dirty="0">
                <a:cs typeface="+mn-ea"/>
                <a:sym typeface="+mn-lt"/>
              </a:rPr>
              <a:t>领墅（二期）</a:t>
            </a:r>
          </a:p>
          <a:p>
            <a:pPr>
              <a:lnSpc>
                <a:spcPct val="150000"/>
              </a:lnSpc>
              <a:spcBef>
                <a:spcPts val="600"/>
              </a:spcBef>
            </a:pPr>
            <a:r>
              <a:rPr lang="zh-CN" altLang="en-US" sz="1100" dirty="0">
                <a:solidFill>
                  <a:srgbClr val="C00000"/>
                </a:solidFill>
                <a:cs typeface="+mn-ea"/>
                <a:sym typeface="+mn-lt"/>
              </a:rPr>
              <a:t>洋房：地缘</a:t>
            </a:r>
            <a:r>
              <a:rPr lang="en-US" altLang="zh-CN" sz="1100" dirty="0">
                <a:solidFill>
                  <a:srgbClr val="C00000"/>
                </a:solidFill>
                <a:cs typeface="+mn-ea"/>
                <a:sym typeface="+mn-lt"/>
              </a:rPr>
              <a:t>57%</a:t>
            </a:r>
            <a:r>
              <a:rPr lang="zh-CN" altLang="en-US" sz="1100" dirty="0">
                <a:solidFill>
                  <a:srgbClr val="C00000"/>
                </a:solidFill>
                <a:cs typeface="+mn-ea"/>
                <a:sym typeface="+mn-lt"/>
              </a:rPr>
              <a:t>，闵行</a:t>
            </a:r>
            <a:r>
              <a:rPr lang="en-US" altLang="zh-CN" sz="1100" dirty="0">
                <a:solidFill>
                  <a:srgbClr val="C00000"/>
                </a:solidFill>
                <a:cs typeface="+mn-ea"/>
                <a:sym typeface="+mn-lt"/>
              </a:rPr>
              <a:t>39%</a:t>
            </a:r>
            <a:r>
              <a:rPr lang="zh-CN" altLang="en-US" sz="1100" dirty="0">
                <a:solidFill>
                  <a:srgbClr val="C00000"/>
                </a:solidFill>
                <a:cs typeface="+mn-ea"/>
                <a:sym typeface="+mn-lt"/>
              </a:rPr>
              <a:t>；联排：地缘</a:t>
            </a:r>
            <a:r>
              <a:rPr lang="en-US" altLang="zh-CN" sz="1100" dirty="0">
                <a:solidFill>
                  <a:srgbClr val="C00000"/>
                </a:solidFill>
                <a:cs typeface="+mn-ea"/>
                <a:sym typeface="+mn-lt"/>
              </a:rPr>
              <a:t>58%</a:t>
            </a:r>
            <a:r>
              <a:rPr lang="zh-CN" altLang="en-US" sz="1100" dirty="0">
                <a:solidFill>
                  <a:srgbClr val="C00000"/>
                </a:solidFill>
                <a:cs typeface="+mn-ea"/>
                <a:sym typeface="+mn-lt"/>
              </a:rPr>
              <a:t>，闵行</a:t>
            </a:r>
            <a:r>
              <a:rPr lang="en-US" altLang="zh-CN" sz="1100" dirty="0">
                <a:solidFill>
                  <a:srgbClr val="C00000"/>
                </a:solidFill>
                <a:cs typeface="+mn-ea"/>
                <a:sym typeface="+mn-lt"/>
              </a:rPr>
              <a:t>34%</a:t>
            </a:r>
            <a:r>
              <a:rPr lang="zh-CN" altLang="en-US" sz="1100" dirty="0">
                <a:solidFill>
                  <a:srgbClr val="C00000"/>
                </a:solidFill>
                <a:cs typeface="+mn-ea"/>
                <a:sym typeface="+mn-lt"/>
              </a:rPr>
              <a:t>，其他</a:t>
            </a:r>
            <a:r>
              <a:rPr lang="en-US" altLang="zh-CN" sz="1100" dirty="0">
                <a:solidFill>
                  <a:srgbClr val="C00000"/>
                </a:solidFill>
                <a:cs typeface="+mn-ea"/>
                <a:sym typeface="+mn-lt"/>
              </a:rPr>
              <a:t>8%</a:t>
            </a:r>
            <a:endParaRPr lang="zh-CN" altLang="en-US" sz="1100" dirty="0">
              <a:solidFill>
                <a:srgbClr val="C00000"/>
              </a:solidFill>
              <a:cs typeface="+mn-ea"/>
              <a:sym typeface="+mn-lt"/>
            </a:endParaRPr>
          </a:p>
        </p:txBody>
      </p:sp>
      <p:sp>
        <p:nvSpPr>
          <p:cNvPr id="20" name="矩形 19">
            <a:extLst>
              <a:ext uri="{FF2B5EF4-FFF2-40B4-BE49-F238E27FC236}">
                <a16:creationId xmlns:a16="http://schemas.microsoft.com/office/drawing/2014/main" id="{42FB912A-FF21-48F4-8571-88C004407104}"/>
              </a:ext>
            </a:extLst>
          </p:cNvPr>
          <p:cNvSpPr/>
          <p:nvPr/>
        </p:nvSpPr>
        <p:spPr>
          <a:xfrm>
            <a:off x="6551900" y="2094127"/>
            <a:ext cx="1261884" cy="307777"/>
          </a:xfrm>
          <a:prstGeom prst="rect">
            <a:avLst/>
          </a:prstGeom>
        </p:spPr>
        <p:txBody>
          <a:bodyPr wrap="none">
            <a:spAutoFit/>
          </a:bodyPr>
          <a:lstStyle/>
          <a:p>
            <a:r>
              <a:rPr lang="zh-CN" altLang="en-US" sz="1400" dirty="0">
                <a:cs typeface="+mn-ea"/>
                <a:sym typeface="+mn-lt"/>
              </a:rPr>
              <a:t>竞品客户参考</a:t>
            </a:r>
          </a:p>
        </p:txBody>
      </p:sp>
      <p:sp>
        <p:nvSpPr>
          <p:cNvPr id="22" name="矩形 21">
            <a:extLst>
              <a:ext uri="{FF2B5EF4-FFF2-40B4-BE49-F238E27FC236}">
                <a16:creationId xmlns:a16="http://schemas.microsoft.com/office/drawing/2014/main" id="{4BECB769-0D57-4ED5-A937-4403FABAAE4A}"/>
              </a:ext>
            </a:extLst>
          </p:cNvPr>
          <p:cNvSpPr/>
          <p:nvPr/>
        </p:nvSpPr>
        <p:spPr>
          <a:xfrm>
            <a:off x="6563475" y="2462479"/>
            <a:ext cx="5252139" cy="552780"/>
          </a:xfrm>
          <a:prstGeom prst="rect">
            <a:avLst/>
          </a:prstGeom>
          <a:solidFill>
            <a:schemeClr val="bg1">
              <a:lumMod val="95000"/>
            </a:schemeClr>
          </a:solidFill>
        </p:spPr>
        <p:txBody>
          <a:bodyPr wrap="square">
            <a:spAutoFit/>
          </a:bodyPr>
          <a:lstStyle/>
          <a:p>
            <a:r>
              <a:rPr lang="zh-CN" altLang="en-US" sz="1100" dirty="0">
                <a:cs typeface="+mn-ea"/>
                <a:sym typeface="+mn-lt"/>
              </a:rPr>
              <a:t>华发海上都荟</a:t>
            </a:r>
            <a:endParaRPr lang="en-US" altLang="zh-CN" sz="1100" dirty="0">
              <a:cs typeface="+mn-ea"/>
              <a:sym typeface="+mn-lt"/>
            </a:endParaRPr>
          </a:p>
          <a:p>
            <a:pPr>
              <a:lnSpc>
                <a:spcPct val="150000"/>
              </a:lnSpc>
              <a:spcBef>
                <a:spcPts val="600"/>
              </a:spcBef>
            </a:pPr>
            <a:r>
              <a:rPr lang="zh-CN" altLang="en-US" sz="1100" dirty="0">
                <a:solidFill>
                  <a:srgbClr val="C00000"/>
                </a:solidFill>
                <a:cs typeface="+mn-ea"/>
                <a:sym typeface="+mn-lt"/>
              </a:rPr>
              <a:t>高层：松江</a:t>
            </a:r>
            <a:r>
              <a:rPr lang="en-US" altLang="zh-CN" sz="1100" dirty="0">
                <a:solidFill>
                  <a:srgbClr val="C00000"/>
                </a:solidFill>
                <a:cs typeface="+mn-ea"/>
                <a:sym typeface="+mn-lt"/>
              </a:rPr>
              <a:t>63%+</a:t>
            </a:r>
            <a:r>
              <a:rPr lang="zh-CN" altLang="en-US" sz="1100" dirty="0">
                <a:solidFill>
                  <a:srgbClr val="C00000"/>
                </a:solidFill>
                <a:cs typeface="+mn-ea"/>
                <a:sym typeface="+mn-lt"/>
              </a:rPr>
              <a:t>闵行等市区</a:t>
            </a:r>
            <a:r>
              <a:rPr lang="en-US" altLang="zh-CN" sz="1100" dirty="0">
                <a:solidFill>
                  <a:srgbClr val="C00000"/>
                </a:solidFill>
                <a:cs typeface="+mn-ea"/>
                <a:sym typeface="+mn-lt"/>
              </a:rPr>
              <a:t>21%</a:t>
            </a:r>
            <a:r>
              <a:rPr lang="zh-CN" altLang="en-US" sz="1100" dirty="0">
                <a:solidFill>
                  <a:srgbClr val="C00000"/>
                </a:solidFill>
                <a:cs typeface="+mn-ea"/>
                <a:sym typeface="+mn-lt"/>
              </a:rPr>
              <a:t>；叠墅：松江</a:t>
            </a:r>
            <a:r>
              <a:rPr lang="en-US" altLang="zh-CN" sz="1100" dirty="0">
                <a:solidFill>
                  <a:srgbClr val="C00000"/>
                </a:solidFill>
                <a:cs typeface="+mn-ea"/>
                <a:sym typeface="+mn-lt"/>
              </a:rPr>
              <a:t>60%+</a:t>
            </a:r>
            <a:r>
              <a:rPr lang="zh-CN" altLang="en-US" sz="1100" dirty="0">
                <a:solidFill>
                  <a:srgbClr val="C00000"/>
                </a:solidFill>
                <a:cs typeface="+mn-ea"/>
                <a:sym typeface="+mn-lt"/>
              </a:rPr>
              <a:t>闵行浦东等市区</a:t>
            </a:r>
            <a:r>
              <a:rPr lang="en-US" altLang="zh-CN" sz="1100" dirty="0">
                <a:solidFill>
                  <a:srgbClr val="C00000"/>
                </a:solidFill>
                <a:cs typeface="+mn-ea"/>
                <a:sym typeface="+mn-lt"/>
              </a:rPr>
              <a:t>31%</a:t>
            </a:r>
          </a:p>
        </p:txBody>
      </p:sp>
      <p:graphicFrame>
        <p:nvGraphicFramePr>
          <p:cNvPr id="25" name="图表 24">
            <a:extLst>
              <a:ext uri="{FF2B5EF4-FFF2-40B4-BE49-F238E27FC236}">
                <a16:creationId xmlns:a16="http://schemas.microsoft.com/office/drawing/2014/main" id="{A412C0E9-B6F7-4E9E-9BB9-16843969B8F7}"/>
              </a:ext>
            </a:extLst>
          </p:cNvPr>
          <p:cNvGraphicFramePr>
            <a:graphicFrameLocks/>
          </p:cNvGraphicFramePr>
          <p:nvPr/>
        </p:nvGraphicFramePr>
        <p:xfrm>
          <a:off x="6550437" y="4445518"/>
          <a:ext cx="5265177" cy="17564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46510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B811F-4457-44CB-A468-B47134CFC02F}"/>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3.2 </a:t>
            </a:r>
            <a:r>
              <a:rPr lang="zh-CN" altLang="en-US" dirty="0">
                <a:latin typeface="+mn-lt"/>
                <a:ea typeface="+mn-ea"/>
                <a:cs typeface="+mn-ea"/>
                <a:sym typeface="+mn-lt"/>
              </a:rPr>
              <a:t>产品定位要点</a:t>
            </a:r>
            <a:r>
              <a:rPr lang="en-US" altLang="zh-CN" dirty="0">
                <a:latin typeface="+mn-lt"/>
                <a:ea typeface="+mn-ea"/>
                <a:cs typeface="+mn-ea"/>
                <a:sym typeface="+mn-lt"/>
              </a:rPr>
              <a:t>1</a:t>
            </a:r>
            <a:r>
              <a:rPr lang="zh-CN" altLang="en-US" dirty="0">
                <a:latin typeface="+mn-lt"/>
                <a:ea typeface="+mn-ea"/>
                <a:cs typeface="+mn-ea"/>
                <a:sym typeface="+mn-lt"/>
              </a:rPr>
              <a:t>：尽量不做或降低公寓类产品占比</a:t>
            </a:r>
          </a:p>
        </p:txBody>
      </p:sp>
      <p:sp>
        <p:nvSpPr>
          <p:cNvPr id="3" name="内容占位符 2">
            <a:extLst>
              <a:ext uri="{FF2B5EF4-FFF2-40B4-BE49-F238E27FC236}">
                <a16:creationId xmlns:a16="http://schemas.microsoft.com/office/drawing/2014/main" id="{3FA23684-787F-4D47-A7AE-C126B0BFB0A9}"/>
              </a:ext>
            </a:extLst>
          </p:cNvPr>
          <p:cNvSpPr>
            <a:spLocks noGrp="1"/>
          </p:cNvSpPr>
          <p:nvPr>
            <p:ph idx="1"/>
          </p:nvPr>
        </p:nvSpPr>
        <p:spPr>
          <a:xfrm>
            <a:off x="609600" y="693472"/>
            <a:ext cx="11486321" cy="1011367"/>
          </a:xfrm>
        </p:spPr>
        <p:txBody>
          <a:bodyPr/>
          <a:lstStyle/>
          <a:p>
            <a:pPr eaLnBrk="1" hangingPunct="1">
              <a:lnSpc>
                <a:spcPct val="150000"/>
              </a:lnSpc>
              <a:spcBef>
                <a:spcPts val="0"/>
              </a:spcBef>
              <a:buSzTx/>
              <a:defRPr/>
            </a:pPr>
            <a:r>
              <a:rPr lang="zh-CN" altLang="en-US" kern="0" dirty="0">
                <a:latin typeface="+mn-lt"/>
                <a:ea typeface="+mn-ea"/>
                <a:cs typeface="+mn-ea"/>
                <a:sym typeface="+mn-lt"/>
              </a:rPr>
              <a:t>泗泾板块内招商时代潮派项目以公寓产品为主，去化流速逐步走低，</a:t>
            </a:r>
            <a:r>
              <a:rPr lang="zh-CN" altLang="en-US" dirty="0">
                <a:latin typeface="+mn-lt"/>
                <a:ea typeface="+mn-ea"/>
                <a:cs typeface="+mn-ea"/>
                <a:sym typeface="+mn-lt"/>
              </a:rPr>
              <a:t>刚需外溢客户减少，同时地缘客户挖掘较深占比也在逐步降低；预判明年公寓刚需市场去化流速和承价能力将进一步走低，同时公寓类二手房分流压力较大，</a:t>
            </a:r>
            <a:r>
              <a:rPr lang="zh-CN" altLang="en-US" dirty="0">
                <a:solidFill>
                  <a:srgbClr val="C00000"/>
                </a:solidFill>
                <a:latin typeface="+mn-lt"/>
                <a:ea typeface="+mn-ea"/>
                <a:cs typeface="+mn-ea"/>
                <a:sym typeface="+mn-lt"/>
              </a:rPr>
              <a:t>本案建议减少或者不考虑公寓产品类型，差异化突围。</a:t>
            </a:r>
          </a:p>
        </p:txBody>
      </p:sp>
      <p:sp>
        <p:nvSpPr>
          <p:cNvPr id="10" name="文本框 9">
            <a:extLst>
              <a:ext uri="{FF2B5EF4-FFF2-40B4-BE49-F238E27FC236}">
                <a16:creationId xmlns:a16="http://schemas.microsoft.com/office/drawing/2014/main" id="{BD349211-1A8C-4104-98C3-B2756FE7C9D8}"/>
              </a:ext>
            </a:extLst>
          </p:cNvPr>
          <p:cNvSpPr txBox="1"/>
          <p:nvPr/>
        </p:nvSpPr>
        <p:spPr>
          <a:xfrm>
            <a:off x="1695478" y="1658764"/>
            <a:ext cx="2743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cs typeface="+mn-ea"/>
                <a:sym typeface="+mn-lt"/>
              </a:rPr>
              <a:t>招商时代潮派历次开盘去化情况</a:t>
            </a:r>
          </a:p>
        </p:txBody>
      </p:sp>
      <p:graphicFrame>
        <p:nvGraphicFramePr>
          <p:cNvPr id="11" name="图表 10">
            <a:extLst>
              <a:ext uri="{FF2B5EF4-FFF2-40B4-BE49-F238E27FC236}">
                <a16:creationId xmlns:a16="http://schemas.microsoft.com/office/drawing/2014/main" id="{DC17742B-B27F-40C4-B5F6-DC50611387A8}"/>
              </a:ext>
            </a:extLst>
          </p:cNvPr>
          <p:cNvGraphicFramePr>
            <a:graphicFrameLocks/>
          </p:cNvGraphicFramePr>
          <p:nvPr/>
        </p:nvGraphicFramePr>
        <p:xfrm>
          <a:off x="5955250" y="1670935"/>
          <a:ext cx="5941890" cy="43842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8">
            <a:extLst>
              <a:ext uri="{FF2B5EF4-FFF2-40B4-BE49-F238E27FC236}">
                <a16:creationId xmlns:a16="http://schemas.microsoft.com/office/drawing/2014/main" id="{D8D380BD-4DB5-4961-B0EE-FC261EEDA07B}"/>
              </a:ext>
            </a:extLst>
          </p:cNvPr>
          <p:cNvGraphicFramePr>
            <a:graphicFrameLocks noGrp="1"/>
          </p:cNvGraphicFramePr>
          <p:nvPr/>
        </p:nvGraphicFramePr>
        <p:xfrm>
          <a:off x="758371" y="2015606"/>
          <a:ext cx="4998098" cy="3965317"/>
        </p:xfrm>
        <a:graphic>
          <a:graphicData uri="http://schemas.openxmlformats.org/drawingml/2006/table">
            <a:tbl>
              <a:tblPr/>
              <a:tblGrid>
                <a:gridCol w="1011460">
                  <a:extLst>
                    <a:ext uri="{9D8B030D-6E8A-4147-A177-3AD203B41FA5}">
                      <a16:colId xmlns:a16="http://schemas.microsoft.com/office/drawing/2014/main" val="2614655989"/>
                    </a:ext>
                  </a:extLst>
                </a:gridCol>
                <a:gridCol w="568925">
                  <a:extLst>
                    <a:ext uri="{9D8B030D-6E8A-4147-A177-3AD203B41FA5}">
                      <a16:colId xmlns:a16="http://schemas.microsoft.com/office/drawing/2014/main" val="2798497776"/>
                    </a:ext>
                  </a:extLst>
                </a:gridCol>
                <a:gridCol w="853549">
                  <a:extLst>
                    <a:ext uri="{9D8B030D-6E8A-4147-A177-3AD203B41FA5}">
                      <a16:colId xmlns:a16="http://schemas.microsoft.com/office/drawing/2014/main" val="3475626515"/>
                    </a:ext>
                  </a:extLst>
                </a:gridCol>
                <a:gridCol w="543085">
                  <a:extLst>
                    <a:ext uri="{9D8B030D-6E8A-4147-A177-3AD203B41FA5}">
                      <a16:colId xmlns:a16="http://schemas.microsoft.com/office/drawing/2014/main" val="3189446556"/>
                    </a:ext>
                  </a:extLst>
                </a:gridCol>
                <a:gridCol w="520276">
                  <a:extLst>
                    <a:ext uri="{9D8B030D-6E8A-4147-A177-3AD203B41FA5}">
                      <a16:colId xmlns:a16="http://schemas.microsoft.com/office/drawing/2014/main" val="2214574597"/>
                    </a:ext>
                  </a:extLst>
                </a:gridCol>
                <a:gridCol w="662722">
                  <a:extLst>
                    <a:ext uri="{9D8B030D-6E8A-4147-A177-3AD203B41FA5}">
                      <a16:colId xmlns:a16="http://schemas.microsoft.com/office/drawing/2014/main" val="3748973505"/>
                    </a:ext>
                  </a:extLst>
                </a:gridCol>
                <a:gridCol w="838081">
                  <a:extLst>
                    <a:ext uri="{9D8B030D-6E8A-4147-A177-3AD203B41FA5}">
                      <a16:colId xmlns:a16="http://schemas.microsoft.com/office/drawing/2014/main" val="303725616"/>
                    </a:ext>
                  </a:extLst>
                </a:gridCol>
              </a:tblGrid>
              <a:tr h="593234">
                <a:tc>
                  <a:txBody>
                    <a:bodyPr/>
                    <a:lstStyle/>
                    <a:p>
                      <a:pPr algn="ctr" fontAlgn="ctr"/>
                      <a:r>
                        <a:rPr lang="zh-CN" altLang="en-US" sz="900" b="1" i="0" u="none" strike="noStrike">
                          <a:solidFill>
                            <a:srgbClr val="000000"/>
                          </a:solidFill>
                          <a:effectLst/>
                          <a:latin typeface="+mn-lt"/>
                          <a:ea typeface="+mn-ea"/>
                          <a:cs typeface="+mn-ea"/>
                          <a:sym typeface="+mn-lt"/>
                        </a:rPr>
                        <a:t>本次开盘时间</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dirty="0">
                          <a:solidFill>
                            <a:srgbClr val="000000"/>
                          </a:solidFill>
                          <a:effectLst/>
                          <a:latin typeface="+mn-lt"/>
                          <a:ea typeface="+mn-ea"/>
                          <a:cs typeface="+mn-ea"/>
                          <a:sym typeface="+mn-lt"/>
                        </a:rPr>
                        <a:t>开盘批次</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本批物业类型</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本期供应套数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当天去化套数</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a:solidFill>
                            <a:srgbClr val="000000"/>
                          </a:solidFill>
                          <a:effectLst/>
                          <a:latin typeface="+mn-lt"/>
                          <a:ea typeface="+mn-ea"/>
                          <a:cs typeface="+mn-ea"/>
                          <a:sym typeface="+mn-lt"/>
                        </a:rPr>
                        <a:t>当天去化率</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fontAlgn="ctr"/>
                      <a:r>
                        <a:rPr lang="zh-CN" altLang="en-US" sz="900" b="1" i="0" u="none" strike="noStrike" dirty="0">
                          <a:solidFill>
                            <a:srgbClr val="000000"/>
                          </a:solidFill>
                          <a:effectLst/>
                          <a:latin typeface="+mn-lt"/>
                          <a:ea typeface="+mn-ea"/>
                          <a:cs typeface="+mn-ea"/>
                          <a:sym typeface="+mn-lt"/>
                        </a:rPr>
                        <a:t>本期单价</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890550042"/>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6</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首开</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49701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07258396"/>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7</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28</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9C0006"/>
                          </a:solidFill>
                          <a:effectLst/>
                          <a:latin typeface="+mn-lt"/>
                          <a:ea typeface="+mn-ea"/>
                          <a:cs typeface="+mn-ea"/>
                          <a:sym typeface="+mn-lt"/>
                        </a:rPr>
                        <a:t>100%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49500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6229835"/>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9</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102</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rgbClr val="00B050"/>
                          </a:solidFill>
                          <a:effectLst/>
                          <a:latin typeface="+mn-lt"/>
                          <a:ea typeface="+mn-ea"/>
                          <a:cs typeface="+mn-ea"/>
                          <a:sym typeface="+mn-lt"/>
                        </a:rPr>
                        <a:t>44%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49803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65072002"/>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10</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146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51075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15854070"/>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11</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28%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51664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79953548"/>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2024</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12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25</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160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90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dirty="0">
                          <a:solidFill>
                            <a:schemeClr val="tx1"/>
                          </a:solidFill>
                          <a:effectLst/>
                          <a:latin typeface="+mn-lt"/>
                          <a:ea typeface="+mn-ea"/>
                          <a:cs typeface="+mn-ea"/>
                          <a:sym typeface="+mn-lt"/>
                        </a:rPr>
                        <a:t>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53168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89865156"/>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2</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16</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小高层、洋房</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52377</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15140149"/>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3</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30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81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24</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30%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51086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04012127"/>
                  </a:ext>
                </a:extLst>
              </a:tr>
              <a:tr h="306553">
                <a:tc>
                  <a:txBody>
                    <a:bodyPr/>
                    <a:lstStyle/>
                    <a:p>
                      <a:pPr algn="ctr" fontAlgn="ctr"/>
                      <a:r>
                        <a:rPr lang="en-US" altLang="zh-CN" sz="900" b="0" i="0" u="none" strike="noStrike">
                          <a:solidFill>
                            <a:srgbClr val="000000"/>
                          </a:solidFill>
                          <a:effectLst/>
                          <a:latin typeface="+mn-lt"/>
                          <a:ea typeface="+mn-ea"/>
                          <a:cs typeface="+mn-ea"/>
                          <a:sym typeface="+mn-lt"/>
                        </a:rPr>
                        <a:t>2025</a:t>
                      </a:r>
                      <a:r>
                        <a:rPr lang="zh-CN" altLang="en-US" sz="900" b="0" i="0" u="none" strike="noStrike">
                          <a:solidFill>
                            <a:srgbClr val="000000"/>
                          </a:solidFill>
                          <a:effectLst/>
                          <a:latin typeface="+mn-lt"/>
                          <a:ea typeface="+mn-ea"/>
                          <a:cs typeface="+mn-ea"/>
                          <a:sym typeface="+mn-lt"/>
                        </a:rPr>
                        <a:t>年</a:t>
                      </a:r>
                      <a:r>
                        <a:rPr lang="en-US" altLang="zh-CN" sz="900" b="0" i="0" u="none" strike="noStrike">
                          <a:solidFill>
                            <a:srgbClr val="000000"/>
                          </a:solidFill>
                          <a:effectLst/>
                          <a:latin typeface="+mn-lt"/>
                          <a:ea typeface="+mn-ea"/>
                          <a:cs typeface="+mn-ea"/>
                          <a:sym typeface="+mn-lt"/>
                        </a:rPr>
                        <a:t>5</a:t>
                      </a:r>
                      <a:r>
                        <a:rPr lang="zh-CN" altLang="en-US" sz="900" b="0" i="0" u="none" strike="noStrike">
                          <a:solidFill>
                            <a:srgbClr val="000000"/>
                          </a:solidFill>
                          <a:effectLst/>
                          <a:latin typeface="+mn-lt"/>
                          <a:ea typeface="+mn-ea"/>
                          <a:cs typeface="+mn-ea"/>
                          <a:sym typeface="+mn-lt"/>
                        </a:rPr>
                        <a:t>月</a:t>
                      </a:r>
                      <a:r>
                        <a:rPr lang="en-US" altLang="zh-CN" sz="900" b="0" i="0" u="none" strike="noStrike">
                          <a:solidFill>
                            <a:srgbClr val="000000"/>
                          </a:solidFill>
                          <a:effectLst/>
                          <a:latin typeface="+mn-lt"/>
                          <a:ea typeface="+mn-ea"/>
                          <a:cs typeface="+mn-ea"/>
                          <a:sym typeface="+mn-lt"/>
                        </a:rPr>
                        <a:t>20</a:t>
                      </a:r>
                      <a:r>
                        <a:rPr lang="zh-CN" altLang="en-US" sz="900" b="0" i="0" u="none" strike="noStrike">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11%</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50756</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59792413"/>
                  </a:ext>
                </a:extLst>
              </a:tr>
              <a:tr h="306553">
                <a:tc>
                  <a:txBody>
                    <a:bodyPr/>
                    <a:lstStyle/>
                    <a:p>
                      <a:pPr algn="ctr" fontAlgn="ct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6</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29</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小高层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20</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1" i="0" u="none" strike="noStrike">
                          <a:solidFill>
                            <a:srgbClr val="00B050"/>
                          </a:solidFill>
                          <a:effectLst/>
                          <a:latin typeface="+mn-lt"/>
                          <a:ea typeface="+mn-ea"/>
                          <a:cs typeface="+mn-ea"/>
                          <a:sym typeface="+mn-lt"/>
                        </a:rPr>
                        <a:t>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52743</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914722593"/>
                  </a:ext>
                </a:extLst>
              </a:tr>
              <a:tr h="3065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dirty="0">
                          <a:solidFill>
                            <a:srgbClr val="000000"/>
                          </a:solidFill>
                          <a:effectLst/>
                          <a:latin typeface="+mn-lt"/>
                          <a:ea typeface="+mn-ea"/>
                          <a:cs typeface="+mn-ea"/>
                          <a:sym typeface="+mn-lt"/>
                        </a:rPr>
                        <a:t>2025</a:t>
                      </a:r>
                      <a:r>
                        <a:rPr lang="zh-CN" altLang="en-US" sz="900" b="0" i="0" u="none" strike="noStrike" dirty="0">
                          <a:solidFill>
                            <a:srgbClr val="000000"/>
                          </a:solidFill>
                          <a:effectLst/>
                          <a:latin typeface="+mn-lt"/>
                          <a:ea typeface="+mn-ea"/>
                          <a:cs typeface="+mn-ea"/>
                          <a:sym typeface="+mn-lt"/>
                        </a:rPr>
                        <a:t>年</a:t>
                      </a:r>
                      <a:r>
                        <a:rPr lang="en-US" altLang="zh-CN" sz="900" b="0" i="0" u="none" strike="noStrike" dirty="0">
                          <a:solidFill>
                            <a:srgbClr val="000000"/>
                          </a:solidFill>
                          <a:effectLst/>
                          <a:latin typeface="+mn-lt"/>
                          <a:ea typeface="+mn-ea"/>
                          <a:cs typeface="+mn-ea"/>
                          <a:sym typeface="+mn-lt"/>
                        </a:rPr>
                        <a:t>12</a:t>
                      </a:r>
                      <a:r>
                        <a:rPr lang="zh-CN" altLang="en-US" sz="900" b="0" i="0" u="none" strike="noStrike" dirty="0">
                          <a:solidFill>
                            <a:srgbClr val="000000"/>
                          </a:solidFill>
                          <a:effectLst/>
                          <a:latin typeface="+mn-lt"/>
                          <a:ea typeface="+mn-ea"/>
                          <a:cs typeface="+mn-ea"/>
                          <a:sym typeface="+mn-lt"/>
                        </a:rPr>
                        <a:t>月</a:t>
                      </a:r>
                      <a:r>
                        <a:rPr lang="en-US" altLang="zh-CN" sz="900" b="0" i="0" u="none" strike="noStrike" dirty="0">
                          <a:solidFill>
                            <a:srgbClr val="000000"/>
                          </a:solidFill>
                          <a:effectLst/>
                          <a:latin typeface="+mn-lt"/>
                          <a:ea typeface="+mn-ea"/>
                          <a:cs typeface="+mn-ea"/>
                          <a:sym typeface="+mn-lt"/>
                        </a:rPr>
                        <a:t>24</a:t>
                      </a:r>
                      <a:r>
                        <a:rPr lang="zh-CN" altLang="en-US" sz="900" b="0" i="0" u="none" strike="noStrike" dirty="0">
                          <a:solidFill>
                            <a:srgbClr val="000000"/>
                          </a:solidFill>
                          <a:effectLst/>
                          <a:latin typeface="+mn-lt"/>
                          <a:ea typeface="+mn-ea"/>
                          <a:cs typeface="+mn-ea"/>
                          <a:sym typeface="+mn-lt"/>
                        </a:rPr>
                        <a:t>日</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900" b="0" i="0" u="none" strike="noStrike" dirty="0">
                          <a:solidFill>
                            <a:srgbClr val="000000"/>
                          </a:solidFill>
                          <a:effectLst/>
                          <a:latin typeface="+mn-lt"/>
                          <a:ea typeface="+mn-ea"/>
                          <a:cs typeface="+mn-ea"/>
                          <a:sym typeface="+mn-lt"/>
                        </a:rPr>
                        <a:t>加推</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n-lt"/>
                          <a:ea typeface="+mn-ea"/>
                          <a:cs typeface="+mn-ea"/>
                          <a:sym typeface="+mn-lt"/>
                        </a:rPr>
                        <a:t>中高层</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108</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9</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zh-CN" altLang="en-US" sz="900" b="1" i="0" u="none" strike="noStrike" dirty="0">
                          <a:solidFill>
                            <a:srgbClr val="00B050"/>
                          </a:solidFill>
                          <a:effectLst/>
                          <a:latin typeface="+mn-lt"/>
                          <a:ea typeface="+mn-ea"/>
                          <a:cs typeface="+mn-ea"/>
                          <a:sym typeface="+mn-lt"/>
                        </a:rPr>
                        <a:t>平推</a:t>
                      </a:r>
                      <a:endParaRPr lang="en-US" altLang="zh-CN" sz="900" b="1" i="0" u="none" strike="noStrike" dirty="0">
                        <a:solidFill>
                          <a:srgbClr val="00B050"/>
                        </a:solidFill>
                        <a:effectLst/>
                        <a:latin typeface="+mn-lt"/>
                        <a:ea typeface="+mn-ea"/>
                        <a:cs typeface="+mn-ea"/>
                        <a:sym typeface="+mn-lt"/>
                      </a:endParaRP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50105</a:t>
                      </a:r>
                    </a:p>
                  </a:txBody>
                  <a:tcPr marL="7620" marR="7620" marT="762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83193898"/>
                  </a:ext>
                </a:extLst>
              </a:tr>
            </a:tbl>
          </a:graphicData>
        </a:graphic>
      </p:graphicFrame>
    </p:spTree>
    <p:extLst>
      <p:ext uri="{BB962C8B-B14F-4D97-AF65-F5344CB8AC3E}">
        <p14:creationId xmlns:p14="http://schemas.microsoft.com/office/powerpoint/2010/main" val="3597738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B811F-4457-44CB-A468-B47134CFC02F}"/>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3.2 </a:t>
            </a:r>
            <a:r>
              <a:rPr lang="zh-CN" altLang="en-US" dirty="0">
                <a:latin typeface="+mn-lt"/>
                <a:ea typeface="+mn-ea"/>
                <a:cs typeface="+mn-ea"/>
                <a:sym typeface="+mn-lt"/>
              </a:rPr>
              <a:t>产品定位要点</a:t>
            </a:r>
            <a:r>
              <a:rPr lang="en-US" altLang="zh-CN" dirty="0">
                <a:latin typeface="+mn-lt"/>
                <a:ea typeface="+mn-ea"/>
                <a:cs typeface="+mn-ea"/>
                <a:sym typeface="+mn-lt"/>
              </a:rPr>
              <a:t>1</a:t>
            </a:r>
            <a:r>
              <a:rPr lang="zh-CN" altLang="en-US" dirty="0">
                <a:latin typeface="+mn-lt"/>
                <a:ea typeface="+mn-ea"/>
                <a:cs typeface="+mn-ea"/>
                <a:sym typeface="+mn-lt"/>
              </a:rPr>
              <a:t>：尽量不做或降低公寓类产品占比</a:t>
            </a:r>
          </a:p>
        </p:txBody>
      </p:sp>
      <p:sp>
        <p:nvSpPr>
          <p:cNvPr id="3" name="内容占位符 2">
            <a:extLst>
              <a:ext uri="{FF2B5EF4-FFF2-40B4-BE49-F238E27FC236}">
                <a16:creationId xmlns:a16="http://schemas.microsoft.com/office/drawing/2014/main" id="{3FA23684-787F-4D47-A7AE-C126B0BFB0A9}"/>
              </a:ext>
            </a:extLst>
          </p:cNvPr>
          <p:cNvSpPr>
            <a:spLocks noGrp="1"/>
          </p:cNvSpPr>
          <p:nvPr>
            <p:ph idx="1"/>
          </p:nvPr>
        </p:nvSpPr>
        <p:spPr>
          <a:xfrm>
            <a:off x="609601" y="693472"/>
            <a:ext cx="11140014" cy="365036"/>
          </a:xfrm>
        </p:spPr>
        <p:txBody>
          <a:bodyPr/>
          <a:lstStyle/>
          <a:p>
            <a:pPr eaLnBrk="1" hangingPunct="1">
              <a:lnSpc>
                <a:spcPct val="150000"/>
              </a:lnSpc>
              <a:spcBef>
                <a:spcPts val="0"/>
              </a:spcBef>
              <a:buSzTx/>
              <a:defRPr/>
            </a:pPr>
            <a:r>
              <a:rPr lang="zh-CN" altLang="en-US" kern="0" dirty="0">
                <a:latin typeface="+mn-lt"/>
                <a:ea typeface="+mn-ea"/>
                <a:cs typeface="+mn-ea"/>
                <a:sym typeface="+mn-lt"/>
              </a:rPr>
              <a:t>如因总图限制需配置少量洋房，需配置少量洋房，总价段严控在</a:t>
            </a:r>
            <a:r>
              <a:rPr lang="en-US" altLang="zh-CN" kern="0" dirty="0">
                <a:latin typeface="+mn-lt"/>
                <a:ea typeface="+mn-ea"/>
                <a:cs typeface="+mn-ea"/>
                <a:sym typeface="+mn-lt"/>
              </a:rPr>
              <a:t>600</a:t>
            </a:r>
            <a:r>
              <a:rPr lang="zh-CN" altLang="en-US" kern="0" dirty="0">
                <a:latin typeface="+mn-lt"/>
                <a:ea typeface="+mn-ea"/>
                <a:cs typeface="+mn-ea"/>
                <a:sym typeface="+mn-lt"/>
              </a:rPr>
              <a:t>万以内，极致挖掘产品附加值，提升与次新二手房的产品竞争力。</a:t>
            </a:r>
            <a:endParaRPr lang="zh-CN" altLang="en-US" dirty="0">
              <a:solidFill>
                <a:srgbClr val="C00000"/>
              </a:solidFill>
              <a:latin typeface="+mn-lt"/>
              <a:ea typeface="+mn-ea"/>
              <a:cs typeface="+mn-ea"/>
              <a:sym typeface="+mn-lt"/>
            </a:endParaRPr>
          </a:p>
        </p:txBody>
      </p:sp>
      <p:graphicFrame>
        <p:nvGraphicFramePr>
          <p:cNvPr id="5" name="表格 4">
            <a:extLst>
              <a:ext uri="{FF2B5EF4-FFF2-40B4-BE49-F238E27FC236}">
                <a16:creationId xmlns:a16="http://schemas.microsoft.com/office/drawing/2014/main" id="{E5B62F9B-E5D1-4CCD-B855-965D9F85939D}"/>
              </a:ext>
            </a:extLst>
          </p:cNvPr>
          <p:cNvGraphicFramePr>
            <a:graphicFrameLocks noGrp="1"/>
          </p:cNvGraphicFramePr>
          <p:nvPr/>
        </p:nvGraphicFramePr>
        <p:xfrm>
          <a:off x="6363478" y="1649833"/>
          <a:ext cx="5654356" cy="4522786"/>
        </p:xfrm>
        <a:graphic>
          <a:graphicData uri="http://schemas.openxmlformats.org/drawingml/2006/table">
            <a:tbl>
              <a:tblPr/>
              <a:tblGrid>
                <a:gridCol w="571844">
                  <a:extLst>
                    <a:ext uri="{9D8B030D-6E8A-4147-A177-3AD203B41FA5}">
                      <a16:colId xmlns:a16="http://schemas.microsoft.com/office/drawing/2014/main" val="2976166825"/>
                    </a:ext>
                  </a:extLst>
                </a:gridCol>
                <a:gridCol w="459990">
                  <a:extLst>
                    <a:ext uri="{9D8B030D-6E8A-4147-A177-3AD203B41FA5}">
                      <a16:colId xmlns:a16="http://schemas.microsoft.com/office/drawing/2014/main" val="3586016528"/>
                    </a:ext>
                  </a:extLst>
                </a:gridCol>
                <a:gridCol w="459990">
                  <a:extLst>
                    <a:ext uri="{9D8B030D-6E8A-4147-A177-3AD203B41FA5}">
                      <a16:colId xmlns:a16="http://schemas.microsoft.com/office/drawing/2014/main" val="212198452"/>
                    </a:ext>
                  </a:extLst>
                </a:gridCol>
                <a:gridCol w="459990">
                  <a:extLst>
                    <a:ext uri="{9D8B030D-6E8A-4147-A177-3AD203B41FA5}">
                      <a16:colId xmlns:a16="http://schemas.microsoft.com/office/drawing/2014/main" val="3875766677"/>
                    </a:ext>
                  </a:extLst>
                </a:gridCol>
                <a:gridCol w="459990">
                  <a:extLst>
                    <a:ext uri="{9D8B030D-6E8A-4147-A177-3AD203B41FA5}">
                      <a16:colId xmlns:a16="http://schemas.microsoft.com/office/drawing/2014/main" val="3032909821"/>
                    </a:ext>
                  </a:extLst>
                </a:gridCol>
                <a:gridCol w="459990">
                  <a:extLst>
                    <a:ext uri="{9D8B030D-6E8A-4147-A177-3AD203B41FA5}">
                      <a16:colId xmlns:a16="http://schemas.microsoft.com/office/drawing/2014/main" val="2902948310"/>
                    </a:ext>
                  </a:extLst>
                </a:gridCol>
                <a:gridCol w="459990">
                  <a:extLst>
                    <a:ext uri="{9D8B030D-6E8A-4147-A177-3AD203B41FA5}">
                      <a16:colId xmlns:a16="http://schemas.microsoft.com/office/drawing/2014/main" val="804573362"/>
                    </a:ext>
                  </a:extLst>
                </a:gridCol>
                <a:gridCol w="459990">
                  <a:extLst>
                    <a:ext uri="{9D8B030D-6E8A-4147-A177-3AD203B41FA5}">
                      <a16:colId xmlns:a16="http://schemas.microsoft.com/office/drawing/2014/main" val="2557691478"/>
                    </a:ext>
                  </a:extLst>
                </a:gridCol>
                <a:gridCol w="459990">
                  <a:extLst>
                    <a:ext uri="{9D8B030D-6E8A-4147-A177-3AD203B41FA5}">
                      <a16:colId xmlns:a16="http://schemas.microsoft.com/office/drawing/2014/main" val="3146705149"/>
                    </a:ext>
                  </a:extLst>
                </a:gridCol>
                <a:gridCol w="459990">
                  <a:extLst>
                    <a:ext uri="{9D8B030D-6E8A-4147-A177-3AD203B41FA5}">
                      <a16:colId xmlns:a16="http://schemas.microsoft.com/office/drawing/2014/main" val="4152455584"/>
                    </a:ext>
                  </a:extLst>
                </a:gridCol>
                <a:gridCol w="459990">
                  <a:extLst>
                    <a:ext uri="{9D8B030D-6E8A-4147-A177-3AD203B41FA5}">
                      <a16:colId xmlns:a16="http://schemas.microsoft.com/office/drawing/2014/main" val="2617294278"/>
                    </a:ext>
                  </a:extLst>
                </a:gridCol>
                <a:gridCol w="241306">
                  <a:extLst>
                    <a:ext uri="{9D8B030D-6E8A-4147-A177-3AD203B41FA5}">
                      <a16:colId xmlns:a16="http://schemas.microsoft.com/office/drawing/2014/main" val="2918819687"/>
                    </a:ext>
                  </a:extLst>
                </a:gridCol>
                <a:gridCol w="241306">
                  <a:extLst>
                    <a:ext uri="{9D8B030D-6E8A-4147-A177-3AD203B41FA5}">
                      <a16:colId xmlns:a16="http://schemas.microsoft.com/office/drawing/2014/main" val="1893068612"/>
                    </a:ext>
                  </a:extLst>
                </a:gridCol>
              </a:tblGrid>
              <a:tr h="251908">
                <a:tc rowSpan="2">
                  <a:txBody>
                    <a:bodyPr/>
                    <a:lstStyle/>
                    <a:p>
                      <a:pPr algn="ctr" fontAlgn="b"/>
                      <a:r>
                        <a:rPr lang="zh-CN" altLang="en-US" sz="800" b="1" i="0" u="none" strike="noStrike" dirty="0">
                          <a:solidFill>
                            <a:srgbClr val="000000"/>
                          </a:solidFill>
                          <a:effectLst/>
                          <a:latin typeface="+mn-lt"/>
                          <a:ea typeface="+mn-ea"/>
                          <a:cs typeface="+mn-ea"/>
                          <a:sym typeface="+mn-lt"/>
                        </a:rPr>
                        <a:t>面积段</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gridSpan="2">
                  <a:txBody>
                    <a:bodyPr/>
                    <a:lstStyle/>
                    <a:p>
                      <a:pPr algn="ctr" fontAlgn="ctr"/>
                      <a:r>
                        <a:rPr lang="en-US" altLang="zh-CN" sz="800" b="1" i="0" u="none" strike="noStrike">
                          <a:solidFill>
                            <a:srgbClr val="000000"/>
                          </a:solidFill>
                          <a:effectLst/>
                          <a:latin typeface="+mn-lt"/>
                          <a:ea typeface="+mn-ea"/>
                          <a:cs typeface="+mn-ea"/>
                          <a:sym typeface="+mn-lt"/>
                        </a:rPr>
                        <a:t>300</a:t>
                      </a:r>
                      <a:r>
                        <a:rPr lang="zh-CN" altLang="en-US" sz="800" b="1" i="0" u="none" strike="noStrike">
                          <a:solidFill>
                            <a:srgbClr val="000000"/>
                          </a:solidFill>
                          <a:effectLst/>
                          <a:latin typeface="+mn-lt"/>
                          <a:ea typeface="+mn-ea"/>
                          <a:cs typeface="+mn-ea"/>
                          <a:sym typeface="+mn-lt"/>
                        </a:rPr>
                        <a:t>万以下</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800" b="1" i="0" u="none" strike="noStrike">
                          <a:solidFill>
                            <a:srgbClr val="000000"/>
                          </a:solidFill>
                          <a:effectLst/>
                          <a:latin typeface="+mn-lt"/>
                          <a:ea typeface="+mn-ea"/>
                          <a:cs typeface="+mn-ea"/>
                          <a:sym typeface="+mn-lt"/>
                        </a:rPr>
                        <a:t>300-400</a:t>
                      </a:r>
                      <a:r>
                        <a:rPr lang="zh-CN" altLang="en-US" sz="800" b="1" i="0" u="none" strike="noStrike">
                          <a:solidFill>
                            <a:srgbClr val="000000"/>
                          </a:solidFill>
                          <a:effectLst/>
                          <a:latin typeface="+mn-lt"/>
                          <a:ea typeface="+mn-ea"/>
                          <a:cs typeface="+mn-ea"/>
                          <a:sym typeface="+mn-lt"/>
                        </a:rPr>
                        <a:t>万元</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800" b="1" i="0" u="none" strike="noStrike">
                          <a:solidFill>
                            <a:srgbClr val="000000"/>
                          </a:solidFill>
                          <a:effectLst/>
                          <a:latin typeface="+mn-lt"/>
                          <a:ea typeface="+mn-ea"/>
                          <a:cs typeface="+mn-ea"/>
                          <a:sym typeface="+mn-lt"/>
                        </a:rPr>
                        <a:t>400-500</a:t>
                      </a:r>
                      <a:r>
                        <a:rPr lang="zh-CN" altLang="en-US" sz="800" b="1" i="0" u="none" strike="noStrike">
                          <a:solidFill>
                            <a:srgbClr val="000000"/>
                          </a:solidFill>
                          <a:effectLst/>
                          <a:latin typeface="+mn-lt"/>
                          <a:ea typeface="+mn-ea"/>
                          <a:cs typeface="+mn-ea"/>
                          <a:sym typeface="+mn-lt"/>
                        </a:rPr>
                        <a:t>万元</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800" b="1" i="0" u="none" strike="noStrike">
                          <a:solidFill>
                            <a:srgbClr val="000000"/>
                          </a:solidFill>
                          <a:effectLst/>
                          <a:latin typeface="+mn-lt"/>
                          <a:ea typeface="+mn-ea"/>
                          <a:cs typeface="+mn-ea"/>
                          <a:sym typeface="+mn-lt"/>
                        </a:rPr>
                        <a:t>500-600</a:t>
                      </a:r>
                      <a:r>
                        <a:rPr lang="zh-CN" altLang="en-US" sz="800" b="1" i="0" u="none" strike="noStrike">
                          <a:solidFill>
                            <a:srgbClr val="000000"/>
                          </a:solidFill>
                          <a:effectLst/>
                          <a:latin typeface="+mn-lt"/>
                          <a:ea typeface="+mn-ea"/>
                          <a:cs typeface="+mn-ea"/>
                          <a:sym typeface="+mn-lt"/>
                        </a:rPr>
                        <a:t>万元</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800" b="1" i="0" u="none" strike="noStrike">
                          <a:solidFill>
                            <a:srgbClr val="000000"/>
                          </a:solidFill>
                          <a:effectLst/>
                          <a:latin typeface="+mn-lt"/>
                          <a:ea typeface="+mn-ea"/>
                          <a:cs typeface="+mn-ea"/>
                          <a:sym typeface="+mn-lt"/>
                        </a:rPr>
                        <a:t>600</a:t>
                      </a:r>
                      <a:r>
                        <a:rPr lang="zh-CN" altLang="en-US" sz="800" b="1" i="0" u="none" strike="noStrike">
                          <a:solidFill>
                            <a:srgbClr val="000000"/>
                          </a:solidFill>
                          <a:effectLst/>
                          <a:latin typeface="+mn-lt"/>
                          <a:ea typeface="+mn-ea"/>
                          <a:cs typeface="+mn-ea"/>
                          <a:sym typeface="+mn-lt"/>
                        </a:rPr>
                        <a:t>万以上</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zh-CN" altLang="en-US" sz="800" b="1" i="0" u="none" strike="noStrike" dirty="0">
                          <a:solidFill>
                            <a:srgbClr val="000000"/>
                          </a:solidFill>
                          <a:effectLst/>
                          <a:latin typeface="+mn-lt"/>
                          <a:ea typeface="+mn-ea"/>
                          <a:cs typeface="+mn-ea"/>
                          <a:sym typeface="+mn-lt"/>
                        </a:rPr>
                        <a:t>汇总</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2743830030"/>
                  </a:ext>
                </a:extLst>
              </a:tr>
              <a:tr h="240350">
                <a:tc vMerge="1">
                  <a:txBody>
                    <a:bodyPr/>
                    <a:lstStyle/>
                    <a:p>
                      <a:endParaRPr lang="zh-CN" altLang="en-US"/>
                    </a:p>
                  </a:txBody>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供应</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800" b="1" i="0" u="none" strike="noStrike" dirty="0">
                          <a:solidFill>
                            <a:srgbClr val="000000"/>
                          </a:solidFill>
                          <a:effectLst/>
                          <a:latin typeface="+mn-lt"/>
                          <a:ea typeface="+mn-ea"/>
                          <a:cs typeface="+mn-ea"/>
                          <a:sym typeface="+mn-lt"/>
                        </a:rPr>
                        <a:t>成交</a:t>
                      </a:r>
                      <a:endParaRPr lang="en-US" altLang="zh-CN" sz="8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44009975"/>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80㎡</a:t>
                      </a:r>
                      <a:r>
                        <a:rPr lang="zh-CN" altLang="en-US" sz="800" b="1" i="0" u="none" strike="noStrike" dirty="0">
                          <a:solidFill>
                            <a:srgbClr val="000000"/>
                          </a:solidFill>
                          <a:effectLst/>
                          <a:latin typeface="+mn-lt"/>
                          <a:ea typeface="+mn-ea"/>
                          <a:cs typeface="+mn-ea"/>
                          <a:sym typeface="+mn-lt"/>
                        </a:rPr>
                        <a:t>以下</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43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583"/>
                    </a:solidFill>
                  </a:tcPr>
                </a:tc>
                <a:tc>
                  <a:txBody>
                    <a:bodyPr/>
                    <a:lstStyle/>
                    <a:p>
                      <a:pPr algn="ctr" fontAlgn="ctr"/>
                      <a:r>
                        <a:rPr lang="en-US" altLang="zh-CN" sz="800" b="0" i="0" u="none" strike="noStrike">
                          <a:solidFill>
                            <a:srgbClr val="000000"/>
                          </a:solidFill>
                          <a:effectLst/>
                          <a:latin typeface="+mn-lt"/>
                          <a:ea typeface="+mn-ea"/>
                          <a:cs typeface="+mn-ea"/>
                          <a:sym typeface="+mn-lt"/>
                        </a:rPr>
                        <a:t>14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800" b="0" i="0" u="none" strike="noStrike">
                          <a:solidFill>
                            <a:srgbClr val="000000"/>
                          </a:solidFill>
                          <a:effectLst/>
                          <a:latin typeface="+mn-lt"/>
                          <a:ea typeface="+mn-ea"/>
                          <a:cs typeface="+mn-ea"/>
                          <a:sym typeface="+mn-lt"/>
                        </a:rPr>
                        <a:t>48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483"/>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91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006306162"/>
                  </a:ext>
                </a:extLst>
              </a:tr>
              <a:tr h="251908">
                <a:tc>
                  <a:txBody>
                    <a:bodyPr/>
                    <a:lstStyle/>
                    <a:p>
                      <a:pPr algn="ctr" fontAlgn="ctr"/>
                      <a:r>
                        <a:rPr lang="en-US" altLang="zh-CN" sz="800" b="1" i="0" u="none" strike="noStrike">
                          <a:solidFill>
                            <a:srgbClr val="000000"/>
                          </a:solidFill>
                          <a:effectLst/>
                          <a:latin typeface="+mn-lt"/>
                          <a:ea typeface="+mn-ea"/>
                          <a:cs typeface="+mn-ea"/>
                          <a:sym typeface="+mn-lt"/>
                        </a:rPr>
                        <a:t>80-90㎡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33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784"/>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17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800" b="0" i="0" u="none" strike="noStrike">
                          <a:solidFill>
                            <a:srgbClr val="000000"/>
                          </a:solidFill>
                          <a:effectLst/>
                          <a:latin typeface="+mn-lt"/>
                          <a:ea typeface="+mn-ea"/>
                          <a:cs typeface="+mn-ea"/>
                          <a:sym typeface="+mn-lt"/>
                        </a:rPr>
                        <a:t>20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53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27729662"/>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90-100㎡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495</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CA276"/>
                    </a:solidFill>
                  </a:tcPr>
                </a:tc>
                <a:tc>
                  <a:txBody>
                    <a:bodyPr/>
                    <a:lstStyle/>
                    <a:p>
                      <a:pPr algn="ctr" fontAlgn="ctr"/>
                      <a:r>
                        <a:rPr lang="en-US" altLang="zh-CN" sz="800" b="0" i="0" u="none" strike="noStrike">
                          <a:solidFill>
                            <a:srgbClr val="000000"/>
                          </a:solidFill>
                          <a:effectLst/>
                          <a:latin typeface="+mn-lt"/>
                          <a:ea typeface="+mn-ea"/>
                          <a:cs typeface="+mn-ea"/>
                          <a:sym typeface="+mn-lt"/>
                        </a:rPr>
                        <a:t>247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C77D"/>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794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9766E"/>
                    </a:solidFill>
                  </a:tcPr>
                </a:tc>
                <a:tc>
                  <a:txBody>
                    <a:bodyPr/>
                    <a:lstStyle/>
                    <a:p>
                      <a:pPr algn="ctr" fontAlgn="ctr"/>
                      <a:r>
                        <a:rPr lang="en-US" altLang="zh-CN" sz="800" b="0" i="0" u="none" strike="noStrike">
                          <a:solidFill>
                            <a:srgbClr val="000000"/>
                          </a:solidFill>
                          <a:effectLst/>
                          <a:latin typeface="+mn-lt"/>
                          <a:ea typeface="+mn-ea"/>
                          <a:cs typeface="+mn-ea"/>
                          <a:sym typeface="+mn-lt"/>
                        </a:rPr>
                        <a:t>656</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A8B72"/>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1289</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903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52144471"/>
                  </a:ext>
                </a:extLst>
              </a:tr>
              <a:tr h="251908">
                <a:tc>
                  <a:txBody>
                    <a:bodyPr/>
                    <a:lstStyle/>
                    <a:p>
                      <a:pPr algn="ctr" fontAlgn="ctr"/>
                      <a:r>
                        <a:rPr lang="en-US" altLang="zh-CN" sz="800" b="1" i="0" u="none" strike="noStrike">
                          <a:solidFill>
                            <a:srgbClr val="000000"/>
                          </a:solidFill>
                          <a:effectLst/>
                          <a:latin typeface="+mn-lt"/>
                          <a:ea typeface="+mn-ea"/>
                          <a:cs typeface="+mn-ea"/>
                          <a:sym typeface="+mn-lt"/>
                        </a:rPr>
                        <a:t>100-110㎡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881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8696B"/>
                    </a:solidFill>
                  </a:tcPr>
                </a:tc>
                <a:tc>
                  <a:txBody>
                    <a:bodyPr/>
                    <a:lstStyle/>
                    <a:p>
                      <a:pPr algn="ctr" fontAlgn="ctr"/>
                      <a:r>
                        <a:rPr lang="en-US" altLang="zh-CN" sz="800" b="0" i="0" u="none" strike="noStrike">
                          <a:solidFill>
                            <a:srgbClr val="000000"/>
                          </a:solidFill>
                          <a:effectLst/>
                          <a:latin typeface="+mn-lt"/>
                          <a:ea typeface="+mn-ea"/>
                          <a:cs typeface="+mn-ea"/>
                          <a:sym typeface="+mn-lt"/>
                        </a:rPr>
                        <a:t>650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A8C72"/>
                    </a:solidFill>
                  </a:tcPr>
                </a:tc>
                <a:tc>
                  <a:txBody>
                    <a:bodyPr/>
                    <a:lstStyle/>
                    <a:p>
                      <a:pPr algn="ctr" fontAlgn="ctr"/>
                      <a:r>
                        <a:rPr lang="en-US" altLang="zh-CN" sz="800" b="0" i="0" u="none" strike="noStrike">
                          <a:solidFill>
                            <a:srgbClr val="000000"/>
                          </a:solidFill>
                          <a:effectLst/>
                          <a:latin typeface="+mn-lt"/>
                          <a:ea typeface="+mn-ea"/>
                          <a:cs typeface="+mn-ea"/>
                          <a:sym typeface="+mn-lt"/>
                        </a:rPr>
                        <a:t>94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E82"/>
                    </a:solidFill>
                  </a:tcPr>
                </a:tc>
                <a:tc>
                  <a:txBody>
                    <a:bodyPr/>
                    <a:lstStyle/>
                    <a:p>
                      <a:pPr algn="ctr" fontAlgn="ctr"/>
                      <a:r>
                        <a:rPr lang="en-US" altLang="zh-CN" sz="800" b="0" i="0" u="none" strike="noStrike">
                          <a:solidFill>
                            <a:srgbClr val="000000"/>
                          </a:solidFill>
                          <a:effectLst/>
                          <a:latin typeface="+mn-lt"/>
                          <a:ea typeface="+mn-ea"/>
                          <a:cs typeface="+mn-ea"/>
                          <a:sym typeface="+mn-lt"/>
                        </a:rPr>
                        <a:t>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975</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657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65552957"/>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110-120㎡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57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383"/>
                    </a:solidFill>
                  </a:tcPr>
                </a:tc>
                <a:tc>
                  <a:txBody>
                    <a:bodyPr/>
                    <a:lstStyle/>
                    <a:p>
                      <a:pPr algn="ctr" fontAlgn="ctr"/>
                      <a:r>
                        <a:rPr lang="en-US" altLang="zh-CN" sz="800" b="0" i="0" u="none" strike="noStrike">
                          <a:solidFill>
                            <a:srgbClr val="000000"/>
                          </a:solidFill>
                          <a:effectLst/>
                          <a:latin typeface="+mn-lt"/>
                          <a:ea typeface="+mn-ea"/>
                          <a:cs typeface="+mn-ea"/>
                          <a:sym typeface="+mn-lt"/>
                        </a:rPr>
                        <a:t>54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483"/>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57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57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89589451"/>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120-130㎡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155</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D580"/>
                    </a:solidFill>
                  </a:tcPr>
                </a:tc>
                <a:tc>
                  <a:txBody>
                    <a:bodyPr/>
                    <a:lstStyle/>
                    <a:p>
                      <a:pPr algn="ctr" fontAlgn="ctr"/>
                      <a:r>
                        <a:rPr lang="en-US" altLang="zh-CN" sz="800" b="0" i="0" u="none" strike="noStrike">
                          <a:solidFill>
                            <a:srgbClr val="000000"/>
                          </a:solidFill>
                          <a:effectLst/>
                          <a:latin typeface="+mn-lt"/>
                          <a:ea typeface="+mn-ea"/>
                          <a:cs typeface="+mn-ea"/>
                          <a:sym typeface="+mn-lt"/>
                        </a:rPr>
                        <a:t>123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981"/>
                    </a:solidFill>
                  </a:tcPr>
                </a:tc>
                <a:tc>
                  <a:txBody>
                    <a:bodyPr/>
                    <a:lstStyle/>
                    <a:p>
                      <a:pPr algn="ctr" fontAlgn="ctr"/>
                      <a:r>
                        <a:rPr lang="en-US" altLang="zh-CN" sz="800" b="0" i="0" u="none" strike="noStrike">
                          <a:solidFill>
                            <a:srgbClr val="000000"/>
                          </a:solidFill>
                          <a:effectLst/>
                          <a:latin typeface="+mn-lt"/>
                          <a:ea typeface="+mn-ea"/>
                          <a:cs typeface="+mn-ea"/>
                          <a:sym typeface="+mn-lt"/>
                        </a:rPr>
                        <a:t>18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800" b="0" i="0" u="none" strike="noStrike">
                          <a:solidFill>
                            <a:srgbClr val="000000"/>
                          </a:solidFill>
                          <a:effectLst/>
                          <a:latin typeface="+mn-lt"/>
                          <a:ea typeface="+mn-ea"/>
                          <a:cs typeface="+mn-ea"/>
                          <a:sym typeface="+mn-lt"/>
                        </a:rPr>
                        <a:t>21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884"/>
                    </a:solidFill>
                  </a:tcPr>
                </a:tc>
                <a:tc>
                  <a:txBody>
                    <a:bodyPr/>
                    <a:lstStyle/>
                    <a:p>
                      <a:pPr algn="ctr" fontAlgn="ctr"/>
                      <a:r>
                        <a:rPr lang="en-US" altLang="zh-CN" sz="800" b="0" i="0" u="none" strike="noStrike">
                          <a:solidFill>
                            <a:srgbClr val="000000"/>
                          </a:solidFill>
                          <a:effectLst/>
                          <a:latin typeface="+mn-lt"/>
                          <a:ea typeface="+mn-ea"/>
                          <a:cs typeface="+mn-ea"/>
                          <a:sym typeface="+mn-lt"/>
                        </a:rPr>
                        <a:t>173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145</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70132288"/>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130-140㎡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709206764"/>
                  </a:ext>
                </a:extLst>
              </a:tr>
              <a:tr h="251908">
                <a:tc>
                  <a:txBody>
                    <a:bodyPr/>
                    <a:lstStyle/>
                    <a:p>
                      <a:pPr algn="ctr" fontAlgn="ctr"/>
                      <a:r>
                        <a:rPr lang="en-US" altLang="zh-CN" sz="800" b="1" i="0" u="none" strike="noStrike">
                          <a:solidFill>
                            <a:srgbClr val="000000"/>
                          </a:solidFill>
                          <a:effectLst/>
                          <a:latin typeface="+mn-lt"/>
                          <a:ea typeface="+mn-ea"/>
                          <a:cs typeface="+mn-ea"/>
                          <a:sym typeface="+mn-lt"/>
                        </a:rPr>
                        <a:t>140-160㎡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49437443"/>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160-180㎡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6</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6</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4743357"/>
                  </a:ext>
                </a:extLst>
              </a:tr>
              <a:tr h="251908">
                <a:tc>
                  <a:txBody>
                    <a:bodyPr/>
                    <a:lstStyle/>
                    <a:p>
                      <a:pPr algn="ctr" fontAlgn="ctr"/>
                      <a:r>
                        <a:rPr lang="en-US" altLang="zh-CN" sz="800" b="1" i="0" u="none" strike="noStrike">
                          <a:solidFill>
                            <a:srgbClr val="000000"/>
                          </a:solidFill>
                          <a:effectLst/>
                          <a:latin typeface="+mn-lt"/>
                          <a:ea typeface="+mn-ea"/>
                          <a:cs typeface="+mn-ea"/>
                          <a:sym typeface="+mn-lt"/>
                        </a:rPr>
                        <a:t>180-200㎡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47620080"/>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200-220㎡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42378009"/>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220-240㎡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61311854"/>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240-260㎡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39083495"/>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260-300㎡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52753169"/>
                  </a:ext>
                </a:extLst>
              </a:tr>
              <a:tr h="251908">
                <a:tc>
                  <a:txBody>
                    <a:bodyPr/>
                    <a:lstStyle/>
                    <a:p>
                      <a:pPr algn="ctr" fontAlgn="ctr"/>
                      <a:r>
                        <a:rPr lang="en-US" altLang="zh-CN" sz="800" b="1" i="0" u="none" strike="noStrike" dirty="0">
                          <a:solidFill>
                            <a:srgbClr val="000000"/>
                          </a:solidFill>
                          <a:effectLst/>
                          <a:latin typeface="+mn-lt"/>
                          <a:ea typeface="+mn-ea"/>
                          <a:cs typeface="+mn-ea"/>
                          <a:sym typeface="+mn-lt"/>
                        </a:rPr>
                        <a:t>300㎡</a:t>
                      </a:r>
                      <a:r>
                        <a:rPr lang="zh-CN" altLang="en-US" sz="800" b="1" i="0" u="none" strike="noStrike" dirty="0">
                          <a:solidFill>
                            <a:srgbClr val="000000"/>
                          </a:solidFill>
                          <a:effectLst/>
                          <a:latin typeface="+mn-lt"/>
                          <a:ea typeface="+mn-ea"/>
                          <a:cs typeface="+mn-ea"/>
                          <a:sym typeface="+mn-lt"/>
                        </a:rPr>
                        <a:t>以上</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717047165"/>
                  </a:ext>
                </a:extLst>
              </a:tr>
              <a:tr h="251908">
                <a:tc>
                  <a:txBody>
                    <a:bodyPr/>
                    <a:lstStyle/>
                    <a:p>
                      <a:pPr algn="ctr" fontAlgn="ctr"/>
                      <a:r>
                        <a:rPr lang="zh-CN" altLang="en-US" sz="800" b="1" i="0" u="none" strike="noStrike" dirty="0">
                          <a:solidFill>
                            <a:srgbClr val="000000"/>
                          </a:solidFill>
                          <a:effectLst/>
                          <a:latin typeface="+mn-lt"/>
                          <a:ea typeface="+mn-ea"/>
                          <a:cs typeface="+mn-ea"/>
                          <a:sym typeface="+mn-lt"/>
                        </a:rPr>
                        <a:t>汇总</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5</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571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281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1743</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1310</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306</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181</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18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27</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mn-lt"/>
                          <a:ea typeface="+mn-ea"/>
                          <a:cs typeface="+mn-ea"/>
                          <a:sym typeface="+mn-lt"/>
                        </a:rPr>
                        <a:t>2638</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mn-lt"/>
                          <a:ea typeface="+mn-ea"/>
                          <a:cs typeface="+mn-ea"/>
                          <a:sym typeface="+mn-lt"/>
                        </a:rPr>
                        <a:t>1804</a:t>
                      </a:r>
                    </a:p>
                  </a:txBody>
                  <a:tcPr marL="706" marR="706" marT="706"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050744633"/>
                  </a:ext>
                </a:extLst>
              </a:tr>
            </a:tbl>
          </a:graphicData>
        </a:graphic>
      </p:graphicFrame>
      <p:sp>
        <p:nvSpPr>
          <p:cNvPr id="6" name="矩形 5">
            <a:extLst>
              <a:ext uri="{FF2B5EF4-FFF2-40B4-BE49-F238E27FC236}">
                <a16:creationId xmlns:a16="http://schemas.microsoft.com/office/drawing/2014/main" id="{E6C54663-0E7B-48DF-A5F3-04C4E074C30B}"/>
              </a:ext>
            </a:extLst>
          </p:cNvPr>
          <p:cNvSpPr/>
          <p:nvPr/>
        </p:nvSpPr>
        <p:spPr>
          <a:xfrm>
            <a:off x="7397029" y="1397697"/>
            <a:ext cx="3724096" cy="276999"/>
          </a:xfrm>
          <a:prstGeom prst="rect">
            <a:avLst/>
          </a:prstGeom>
        </p:spPr>
        <p:txBody>
          <a:bodyPr wrap="non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200" b="1" dirty="0">
                <a:cs typeface="+mn-ea"/>
                <a:sym typeface="+mn-lt"/>
              </a:rPr>
              <a:t>洞泾公寓近三年（</a:t>
            </a:r>
            <a:r>
              <a:rPr lang="en-US" altLang="zh-CN" sz="1200" b="1" dirty="0">
                <a:cs typeface="+mn-ea"/>
                <a:sym typeface="+mn-lt"/>
              </a:rPr>
              <a:t>2023-2025</a:t>
            </a:r>
            <a:r>
              <a:rPr lang="zh-CN" altLang="en-US" sz="1200" b="1" dirty="0">
                <a:cs typeface="+mn-ea"/>
                <a:sym typeface="+mn-lt"/>
              </a:rPr>
              <a:t>年）面积段</a:t>
            </a:r>
            <a:r>
              <a:rPr lang="en-US" altLang="zh-CN" sz="1200" b="1" dirty="0">
                <a:cs typeface="+mn-ea"/>
                <a:sym typeface="+mn-lt"/>
              </a:rPr>
              <a:t>X</a:t>
            </a:r>
            <a:r>
              <a:rPr lang="zh-CN" altLang="en-US" sz="1200" b="1" dirty="0">
                <a:cs typeface="+mn-ea"/>
                <a:sym typeface="+mn-lt"/>
              </a:rPr>
              <a:t>总价段交叉</a:t>
            </a:r>
            <a:endParaRPr lang="zh-CN" altLang="zh-CN" sz="1200" dirty="0">
              <a:cs typeface="+mn-ea"/>
              <a:sym typeface="+mn-lt"/>
            </a:endParaRPr>
          </a:p>
        </p:txBody>
      </p:sp>
      <p:sp>
        <p:nvSpPr>
          <p:cNvPr id="7" name="矩形 6">
            <a:extLst>
              <a:ext uri="{FF2B5EF4-FFF2-40B4-BE49-F238E27FC236}">
                <a16:creationId xmlns:a16="http://schemas.microsoft.com/office/drawing/2014/main" id="{988795DA-CA1D-408D-80A2-864BA8349961}"/>
              </a:ext>
            </a:extLst>
          </p:cNvPr>
          <p:cNvSpPr/>
          <p:nvPr/>
        </p:nvSpPr>
        <p:spPr>
          <a:xfrm>
            <a:off x="1266816" y="1379036"/>
            <a:ext cx="3724096" cy="276999"/>
          </a:xfrm>
          <a:prstGeom prst="rect">
            <a:avLst/>
          </a:prstGeom>
        </p:spPr>
        <p:txBody>
          <a:bodyPr wrap="non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200" b="1" dirty="0">
                <a:cs typeface="+mn-ea"/>
                <a:sym typeface="+mn-lt"/>
              </a:rPr>
              <a:t>泗泾公寓近三年（</a:t>
            </a:r>
            <a:r>
              <a:rPr lang="en-US" altLang="zh-CN" sz="1200" b="1" dirty="0">
                <a:cs typeface="+mn-ea"/>
                <a:sym typeface="+mn-lt"/>
              </a:rPr>
              <a:t>2023-2025</a:t>
            </a:r>
            <a:r>
              <a:rPr lang="zh-CN" altLang="en-US" sz="1200" b="1" dirty="0">
                <a:cs typeface="+mn-ea"/>
                <a:sym typeface="+mn-lt"/>
              </a:rPr>
              <a:t>年）面积段</a:t>
            </a:r>
            <a:r>
              <a:rPr lang="en-US" altLang="zh-CN" sz="1200" b="1" dirty="0">
                <a:cs typeface="+mn-ea"/>
                <a:sym typeface="+mn-lt"/>
              </a:rPr>
              <a:t>X</a:t>
            </a:r>
            <a:r>
              <a:rPr lang="zh-CN" altLang="en-US" sz="1200" b="1" dirty="0">
                <a:cs typeface="+mn-ea"/>
                <a:sym typeface="+mn-lt"/>
              </a:rPr>
              <a:t>总价段交叉</a:t>
            </a:r>
            <a:endParaRPr lang="zh-CN" altLang="zh-CN" sz="1200" dirty="0">
              <a:cs typeface="+mn-ea"/>
              <a:sym typeface="+mn-lt"/>
            </a:endParaRPr>
          </a:p>
        </p:txBody>
      </p:sp>
      <p:graphicFrame>
        <p:nvGraphicFramePr>
          <p:cNvPr id="9" name="表格 8">
            <a:extLst>
              <a:ext uri="{FF2B5EF4-FFF2-40B4-BE49-F238E27FC236}">
                <a16:creationId xmlns:a16="http://schemas.microsoft.com/office/drawing/2014/main" id="{CDA2E2A5-0F9E-4071-83BC-4A5CB1D0F3DC}"/>
              </a:ext>
            </a:extLst>
          </p:cNvPr>
          <p:cNvGraphicFramePr>
            <a:graphicFrameLocks noGrp="1"/>
          </p:cNvGraphicFramePr>
          <p:nvPr/>
        </p:nvGraphicFramePr>
        <p:xfrm>
          <a:off x="139964" y="1649152"/>
          <a:ext cx="6158200" cy="4523461"/>
        </p:xfrm>
        <a:graphic>
          <a:graphicData uri="http://schemas.openxmlformats.org/drawingml/2006/table">
            <a:tbl>
              <a:tblPr/>
              <a:tblGrid>
                <a:gridCol w="431804">
                  <a:extLst>
                    <a:ext uri="{9D8B030D-6E8A-4147-A177-3AD203B41FA5}">
                      <a16:colId xmlns:a16="http://schemas.microsoft.com/office/drawing/2014/main" val="4178279018"/>
                    </a:ext>
                  </a:extLst>
                </a:gridCol>
                <a:gridCol w="347342">
                  <a:extLst>
                    <a:ext uri="{9D8B030D-6E8A-4147-A177-3AD203B41FA5}">
                      <a16:colId xmlns:a16="http://schemas.microsoft.com/office/drawing/2014/main" val="1669986926"/>
                    </a:ext>
                  </a:extLst>
                </a:gridCol>
                <a:gridCol w="347342">
                  <a:extLst>
                    <a:ext uri="{9D8B030D-6E8A-4147-A177-3AD203B41FA5}">
                      <a16:colId xmlns:a16="http://schemas.microsoft.com/office/drawing/2014/main" val="4000796233"/>
                    </a:ext>
                  </a:extLst>
                </a:gridCol>
                <a:gridCol w="347342">
                  <a:extLst>
                    <a:ext uri="{9D8B030D-6E8A-4147-A177-3AD203B41FA5}">
                      <a16:colId xmlns:a16="http://schemas.microsoft.com/office/drawing/2014/main" val="2815156317"/>
                    </a:ext>
                  </a:extLst>
                </a:gridCol>
                <a:gridCol w="347342">
                  <a:extLst>
                    <a:ext uri="{9D8B030D-6E8A-4147-A177-3AD203B41FA5}">
                      <a16:colId xmlns:a16="http://schemas.microsoft.com/office/drawing/2014/main" val="2613086617"/>
                    </a:ext>
                  </a:extLst>
                </a:gridCol>
                <a:gridCol w="347342">
                  <a:extLst>
                    <a:ext uri="{9D8B030D-6E8A-4147-A177-3AD203B41FA5}">
                      <a16:colId xmlns:a16="http://schemas.microsoft.com/office/drawing/2014/main" val="967986927"/>
                    </a:ext>
                  </a:extLst>
                </a:gridCol>
                <a:gridCol w="347342">
                  <a:extLst>
                    <a:ext uri="{9D8B030D-6E8A-4147-A177-3AD203B41FA5}">
                      <a16:colId xmlns:a16="http://schemas.microsoft.com/office/drawing/2014/main" val="1810500380"/>
                    </a:ext>
                  </a:extLst>
                </a:gridCol>
                <a:gridCol w="347342">
                  <a:extLst>
                    <a:ext uri="{9D8B030D-6E8A-4147-A177-3AD203B41FA5}">
                      <a16:colId xmlns:a16="http://schemas.microsoft.com/office/drawing/2014/main" val="2854058450"/>
                    </a:ext>
                  </a:extLst>
                </a:gridCol>
                <a:gridCol w="347342">
                  <a:extLst>
                    <a:ext uri="{9D8B030D-6E8A-4147-A177-3AD203B41FA5}">
                      <a16:colId xmlns:a16="http://schemas.microsoft.com/office/drawing/2014/main" val="528049728"/>
                    </a:ext>
                  </a:extLst>
                </a:gridCol>
                <a:gridCol w="347342">
                  <a:extLst>
                    <a:ext uri="{9D8B030D-6E8A-4147-A177-3AD203B41FA5}">
                      <a16:colId xmlns:a16="http://schemas.microsoft.com/office/drawing/2014/main" val="2707879418"/>
                    </a:ext>
                  </a:extLst>
                </a:gridCol>
                <a:gridCol w="347342">
                  <a:extLst>
                    <a:ext uri="{9D8B030D-6E8A-4147-A177-3AD203B41FA5}">
                      <a16:colId xmlns:a16="http://schemas.microsoft.com/office/drawing/2014/main" val="3116350607"/>
                    </a:ext>
                  </a:extLst>
                </a:gridCol>
                <a:gridCol w="347342">
                  <a:extLst>
                    <a:ext uri="{9D8B030D-6E8A-4147-A177-3AD203B41FA5}">
                      <a16:colId xmlns:a16="http://schemas.microsoft.com/office/drawing/2014/main" val="396675577"/>
                    </a:ext>
                  </a:extLst>
                </a:gridCol>
                <a:gridCol w="347342">
                  <a:extLst>
                    <a:ext uri="{9D8B030D-6E8A-4147-A177-3AD203B41FA5}">
                      <a16:colId xmlns:a16="http://schemas.microsoft.com/office/drawing/2014/main" val="175778255"/>
                    </a:ext>
                  </a:extLst>
                </a:gridCol>
                <a:gridCol w="347342">
                  <a:extLst>
                    <a:ext uri="{9D8B030D-6E8A-4147-A177-3AD203B41FA5}">
                      <a16:colId xmlns:a16="http://schemas.microsoft.com/office/drawing/2014/main" val="416810985"/>
                    </a:ext>
                  </a:extLst>
                </a:gridCol>
                <a:gridCol w="431804">
                  <a:extLst>
                    <a:ext uri="{9D8B030D-6E8A-4147-A177-3AD203B41FA5}">
                      <a16:colId xmlns:a16="http://schemas.microsoft.com/office/drawing/2014/main" val="2086131296"/>
                    </a:ext>
                  </a:extLst>
                </a:gridCol>
                <a:gridCol w="431804">
                  <a:extLst>
                    <a:ext uri="{9D8B030D-6E8A-4147-A177-3AD203B41FA5}">
                      <a16:colId xmlns:a16="http://schemas.microsoft.com/office/drawing/2014/main" val="630853566"/>
                    </a:ext>
                  </a:extLst>
                </a:gridCol>
                <a:gridCol w="347342">
                  <a:extLst>
                    <a:ext uri="{9D8B030D-6E8A-4147-A177-3AD203B41FA5}">
                      <a16:colId xmlns:a16="http://schemas.microsoft.com/office/drawing/2014/main" val="3921931120"/>
                    </a:ext>
                  </a:extLst>
                </a:gridCol>
              </a:tblGrid>
              <a:tr h="129876">
                <a:tc rowSpan="2">
                  <a:txBody>
                    <a:bodyPr/>
                    <a:lstStyle/>
                    <a:p>
                      <a:pPr algn="ctr" fontAlgn="b"/>
                      <a:r>
                        <a:rPr lang="zh-CN" altLang="en-US" sz="900" b="1" i="0" u="none" strike="noStrike" dirty="0">
                          <a:solidFill>
                            <a:srgbClr val="000000"/>
                          </a:solidFill>
                          <a:effectLst/>
                          <a:latin typeface="+mn-lt"/>
                          <a:ea typeface="+mn-ea"/>
                          <a:cs typeface="+mn-ea"/>
                          <a:sym typeface="+mn-lt"/>
                        </a:rPr>
                        <a:t>面积段</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gridSpan="2">
                  <a:txBody>
                    <a:bodyPr/>
                    <a:lstStyle/>
                    <a:p>
                      <a:pPr algn="ctr" fontAlgn="ctr"/>
                      <a:r>
                        <a:rPr lang="en-US" altLang="zh-CN" sz="900" b="1" i="0" u="none" strike="noStrike">
                          <a:solidFill>
                            <a:srgbClr val="000000"/>
                          </a:solidFill>
                          <a:effectLst/>
                          <a:latin typeface="+mn-lt"/>
                          <a:ea typeface="+mn-ea"/>
                          <a:cs typeface="+mn-ea"/>
                          <a:sym typeface="+mn-lt"/>
                        </a:rPr>
                        <a:t>300</a:t>
                      </a:r>
                      <a:r>
                        <a:rPr lang="zh-CN" altLang="en-US" sz="900" b="1" i="0" u="none" strike="noStrike">
                          <a:solidFill>
                            <a:srgbClr val="000000"/>
                          </a:solidFill>
                          <a:effectLst/>
                          <a:latin typeface="+mn-lt"/>
                          <a:ea typeface="+mn-ea"/>
                          <a:cs typeface="+mn-ea"/>
                          <a:sym typeface="+mn-lt"/>
                        </a:rPr>
                        <a:t>万以内</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300-400</a:t>
                      </a:r>
                      <a:r>
                        <a:rPr lang="zh-CN" altLang="en-US" sz="900" b="1" i="0" u="none" strike="noStrike">
                          <a:solidFill>
                            <a:srgbClr val="000000"/>
                          </a:solidFill>
                          <a:effectLst/>
                          <a:latin typeface="+mn-lt"/>
                          <a:ea typeface="+mn-ea"/>
                          <a:cs typeface="+mn-ea"/>
                          <a:sym typeface="+mn-lt"/>
                        </a:rPr>
                        <a:t>万元</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400-500</a:t>
                      </a:r>
                      <a:r>
                        <a:rPr lang="zh-CN" altLang="en-US" sz="900" b="1" i="0" u="none" strike="noStrike">
                          <a:solidFill>
                            <a:srgbClr val="000000"/>
                          </a:solidFill>
                          <a:effectLst/>
                          <a:latin typeface="+mn-lt"/>
                          <a:ea typeface="+mn-ea"/>
                          <a:cs typeface="+mn-ea"/>
                          <a:sym typeface="+mn-lt"/>
                        </a:rPr>
                        <a:t>万元</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500-600</a:t>
                      </a:r>
                      <a:r>
                        <a:rPr lang="zh-CN" altLang="en-US" sz="900" b="1" i="0" u="none" strike="noStrike">
                          <a:solidFill>
                            <a:srgbClr val="000000"/>
                          </a:solidFill>
                          <a:effectLst/>
                          <a:latin typeface="+mn-lt"/>
                          <a:ea typeface="+mn-ea"/>
                          <a:cs typeface="+mn-ea"/>
                          <a:sym typeface="+mn-lt"/>
                        </a:rPr>
                        <a:t>万元</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600-700</a:t>
                      </a:r>
                      <a:r>
                        <a:rPr lang="zh-CN" altLang="en-US" sz="900" b="1" i="0" u="none" strike="noStrike">
                          <a:solidFill>
                            <a:srgbClr val="000000"/>
                          </a:solidFill>
                          <a:effectLst/>
                          <a:latin typeface="+mn-lt"/>
                          <a:ea typeface="+mn-ea"/>
                          <a:cs typeface="+mn-ea"/>
                          <a:sym typeface="+mn-lt"/>
                        </a:rPr>
                        <a:t>万元</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700-900</a:t>
                      </a:r>
                      <a:r>
                        <a:rPr lang="zh-CN" altLang="en-US" sz="900" b="1" i="0" u="none" strike="noStrike">
                          <a:solidFill>
                            <a:srgbClr val="000000"/>
                          </a:solidFill>
                          <a:effectLst/>
                          <a:latin typeface="+mn-lt"/>
                          <a:ea typeface="+mn-ea"/>
                          <a:cs typeface="+mn-ea"/>
                          <a:sym typeface="+mn-lt"/>
                        </a:rPr>
                        <a:t>万元</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900" b="1" i="0" u="none" strike="noStrike">
                          <a:solidFill>
                            <a:srgbClr val="000000"/>
                          </a:solidFill>
                          <a:effectLst/>
                          <a:latin typeface="+mn-lt"/>
                          <a:ea typeface="+mn-ea"/>
                          <a:cs typeface="+mn-ea"/>
                          <a:sym typeface="+mn-lt"/>
                        </a:rPr>
                        <a:t>900</a:t>
                      </a:r>
                      <a:r>
                        <a:rPr lang="zh-CN" altLang="en-US" sz="900" b="1" i="0" u="none" strike="noStrike">
                          <a:solidFill>
                            <a:srgbClr val="000000"/>
                          </a:solidFill>
                          <a:effectLst/>
                          <a:latin typeface="+mn-lt"/>
                          <a:ea typeface="+mn-ea"/>
                          <a:cs typeface="+mn-ea"/>
                          <a:sym typeface="+mn-lt"/>
                        </a:rPr>
                        <a:t>万以上</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tc gridSpan="2">
                  <a:txBody>
                    <a:bodyPr/>
                    <a:lstStyle/>
                    <a:p>
                      <a:pPr algn="ctr" rtl="0" fontAlgn="ctr"/>
                      <a:r>
                        <a:rPr lang="zh-CN" altLang="en-US" sz="900" b="1" i="0" u="none" strike="noStrike" dirty="0">
                          <a:solidFill>
                            <a:srgbClr val="000000"/>
                          </a:solidFill>
                          <a:effectLst/>
                          <a:latin typeface="+mn-lt"/>
                          <a:ea typeface="+mn-ea"/>
                          <a:cs typeface="+mn-ea"/>
                          <a:sym typeface="+mn-lt"/>
                        </a:rPr>
                        <a:t>汇总</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2130042919"/>
                  </a:ext>
                </a:extLst>
              </a:tr>
              <a:tr h="258853">
                <a:tc vMerge="1">
                  <a:txBody>
                    <a:bodyPr/>
                    <a:lstStyle/>
                    <a:p>
                      <a:endParaRPr lang="zh-CN" altLang="en-US"/>
                    </a:p>
                  </a:txBody>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供应</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900" b="1" i="0" u="none" strike="noStrike" dirty="0">
                          <a:solidFill>
                            <a:srgbClr val="000000"/>
                          </a:solidFill>
                          <a:effectLst/>
                          <a:latin typeface="+mn-lt"/>
                          <a:ea typeface="+mn-ea"/>
                          <a:cs typeface="+mn-ea"/>
                          <a:sym typeface="+mn-lt"/>
                        </a:rPr>
                        <a:t>成交</a:t>
                      </a:r>
                      <a:endParaRPr lang="en-US" altLang="zh-CN" sz="9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04985292"/>
                  </a:ext>
                </a:extLst>
              </a:tr>
              <a:tr h="129876">
                <a:tc>
                  <a:txBody>
                    <a:bodyPr/>
                    <a:lstStyle/>
                    <a:p>
                      <a:pPr algn="ctr" fontAlgn="ctr"/>
                      <a:r>
                        <a:rPr lang="en-US" altLang="zh-CN" sz="900" b="1" i="0" u="none" strike="noStrike" dirty="0">
                          <a:solidFill>
                            <a:srgbClr val="000000"/>
                          </a:solidFill>
                          <a:effectLst/>
                          <a:latin typeface="+mn-lt"/>
                          <a:ea typeface="+mn-ea"/>
                          <a:cs typeface="+mn-ea"/>
                          <a:sym typeface="+mn-lt"/>
                        </a:rPr>
                        <a:t>80㎡</a:t>
                      </a:r>
                      <a:r>
                        <a:rPr lang="zh-CN" altLang="en-US" sz="900" b="1" i="0" u="none" strike="noStrike" dirty="0">
                          <a:solidFill>
                            <a:srgbClr val="000000"/>
                          </a:solidFill>
                          <a:effectLst/>
                          <a:latin typeface="+mn-lt"/>
                          <a:ea typeface="+mn-ea"/>
                          <a:cs typeface="+mn-ea"/>
                          <a:sym typeface="+mn-lt"/>
                        </a:rPr>
                        <a:t>以下</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129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D881"/>
                    </a:solidFill>
                  </a:tcPr>
                </a:tc>
                <a:tc>
                  <a:txBody>
                    <a:bodyPr/>
                    <a:lstStyle/>
                    <a:p>
                      <a:pPr algn="ctr" fontAlgn="ctr"/>
                      <a:r>
                        <a:rPr lang="en-US" altLang="zh-CN" sz="900" b="0" i="0" u="none" strike="noStrike">
                          <a:solidFill>
                            <a:srgbClr val="000000"/>
                          </a:solidFill>
                          <a:effectLst/>
                          <a:latin typeface="+mn-lt"/>
                          <a:ea typeface="+mn-ea"/>
                          <a:cs typeface="+mn-ea"/>
                          <a:sym typeface="+mn-lt"/>
                        </a:rPr>
                        <a:t>22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884"/>
                    </a:solidFill>
                  </a:tcPr>
                </a:tc>
                <a:tc>
                  <a:txBody>
                    <a:bodyPr/>
                    <a:lstStyle/>
                    <a:p>
                      <a:pPr algn="ctr" fontAlgn="ctr"/>
                      <a:r>
                        <a:rPr lang="en-US" altLang="zh-CN" sz="900" b="0" i="0" u="none" strike="noStrike">
                          <a:solidFill>
                            <a:srgbClr val="000000"/>
                          </a:solidFill>
                          <a:effectLst/>
                          <a:latin typeface="+mn-lt"/>
                          <a:ea typeface="+mn-ea"/>
                          <a:cs typeface="+mn-ea"/>
                          <a:sym typeface="+mn-lt"/>
                        </a:rPr>
                        <a:t>140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D680"/>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40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279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0798778"/>
                  </a:ext>
                </a:extLst>
              </a:tr>
              <a:tr h="129876">
                <a:tc>
                  <a:txBody>
                    <a:bodyPr/>
                    <a:lstStyle/>
                    <a:p>
                      <a:pPr algn="ctr" fontAlgn="ctr"/>
                      <a:r>
                        <a:rPr lang="en-US" altLang="zh-CN" sz="900" b="1" i="0" u="none" strike="noStrike">
                          <a:solidFill>
                            <a:srgbClr val="000000"/>
                          </a:solidFill>
                          <a:effectLst/>
                          <a:latin typeface="+mn-lt"/>
                          <a:ea typeface="+mn-ea"/>
                          <a:cs typeface="+mn-ea"/>
                          <a:sym typeface="+mn-lt"/>
                        </a:rPr>
                        <a:t>80-90㎡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18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984"/>
                    </a:solidFill>
                  </a:tcPr>
                </a:tc>
                <a:tc>
                  <a:txBody>
                    <a:bodyPr/>
                    <a:lstStyle/>
                    <a:p>
                      <a:pPr algn="ctr" fontAlgn="ctr"/>
                      <a:r>
                        <a:rPr lang="en-US" altLang="zh-CN" sz="900" b="0" i="0" u="none" strike="noStrike">
                          <a:solidFill>
                            <a:srgbClr val="000000"/>
                          </a:solidFill>
                          <a:effectLst/>
                          <a:latin typeface="+mn-lt"/>
                          <a:ea typeface="+mn-ea"/>
                          <a:cs typeface="+mn-ea"/>
                          <a:sym typeface="+mn-lt"/>
                        </a:rPr>
                        <a:t>96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D82"/>
                    </a:solidFill>
                  </a:tcPr>
                </a:tc>
                <a:tc>
                  <a:txBody>
                    <a:bodyPr/>
                    <a:lstStyle/>
                    <a:p>
                      <a:pPr algn="ctr" fontAlgn="ctr"/>
                      <a:r>
                        <a:rPr lang="en-US" altLang="zh-CN" sz="900" b="0" i="0" u="none" strike="noStrike">
                          <a:solidFill>
                            <a:srgbClr val="000000"/>
                          </a:solidFill>
                          <a:effectLst/>
                          <a:latin typeface="+mn-lt"/>
                          <a:ea typeface="+mn-ea"/>
                          <a:cs typeface="+mn-ea"/>
                          <a:sym typeface="+mn-lt"/>
                        </a:rPr>
                        <a:t>262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C47D"/>
                    </a:solidFill>
                  </a:tcPr>
                </a:tc>
                <a:tc>
                  <a:txBody>
                    <a:bodyPr/>
                    <a:lstStyle/>
                    <a:p>
                      <a:pPr algn="ctr" fontAlgn="ctr"/>
                      <a:r>
                        <a:rPr lang="en-US" altLang="zh-CN" sz="900" b="0" i="0" u="none" strike="noStrike">
                          <a:solidFill>
                            <a:srgbClr val="000000"/>
                          </a:solidFill>
                          <a:effectLst/>
                          <a:latin typeface="+mn-lt"/>
                          <a:ea typeface="+mn-ea"/>
                          <a:cs typeface="+mn-ea"/>
                          <a:sym typeface="+mn-lt"/>
                        </a:rPr>
                        <a:t>256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C47D"/>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280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353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761501065"/>
                  </a:ext>
                </a:extLst>
              </a:tr>
              <a:tr h="129876">
                <a:tc>
                  <a:txBody>
                    <a:bodyPr/>
                    <a:lstStyle/>
                    <a:p>
                      <a:pPr algn="ctr" fontAlgn="ctr"/>
                      <a:r>
                        <a:rPr lang="en-US" altLang="zh-CN" sz="900" b="1" i="0" u="none" strike="noStrike" dirty="0">
                          <a:solidFill>
                            <a:srgbClr val="000000"/>
                          </a:solidFill>
                          <a:effectLst/>
                          <a:latin typeface="+mn-lt"/>
                          <a:ea typeface="+mn-ea"/>
                          <a:cs typeface="+mn-ea"/>
                          <a:sym typeface="+mn-lt"/>
                        </a:rPr>
                        <a:t>90-100㎡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853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8696B"/>
                    </a:solidFill>
                  </a:tcPr>
                </a:tc>
                <a:tc>
                  <a:txBody>
                    <a:bodyPr/>
                    <a:lstStyle/>
                    <a:p>
                      <a:pPr algn="ctr" fontAlgn="ctr"/>
                      <a:r>
                        <a:rPr lang="en-US" altLang="zh-CN" sz="900" b="0" i="0" u="none" strike="noStrike">
                          <a:solidFill>
                            <a:srgbClr val="000000"/>
                          </a:solidFill>
                          <a:effectLst/>
                          <a:latin typeface="+mn-lt"/>
                          <a:ea typeface="+mn-ea"/>
                          <a:cs typeface="+mn-ea"/>
                          <a:sym typeface="+mn-lt"/>
                        </a:rPr>
                        <a:t>617</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A8D72"/>
                    </a:solidFill>
                  </a:tcPr>
                </a:tc>
                <a:tc>
                  <a:txBody>
                    <a:bodyPr/>
                    <a:lstStyle/>
                    <a:p>
                      <a:pPr algn="ctr" fontAlgn="ctr"/>
                      <a:r>
                        <a:rPr lang="en-US" altLang="zh-CN" sz="900" b="0" i="0" u="none" strike="noStrike">
                          <a:solidFill>
                            <a:srgbClr val="000000"/>
                          </a:solidFill>
                          <a:effectLst/>
                          <a:latin typeface="+mn-lt"/>
                          <a:ea typeface="+mn-ea"/>
                          <a:cs typeface="+mn-ea"/>
                          <a:sym typeface="+mn-lt"/>
                        </a:rPr>
                        <a:t>354</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B67A"/>
                    </a:solidFill>
                  </a:tcPr>
                </a:tc>
                <a:tc>
                  <a:txBody>
                    <a:bodyPr/>
                    <a:lstStyle/>
                    <a:p>
                      <a:pPr algn="ctr" fontAlgn="ctr"/>
                      <a:r>
                        <a:rPr lang="en-US" altLang="zh-CN" sz="900" b="0" i="0" u="none" strike="noStrike">
                          <a:solidFill>
                            <a:srgbClr val="000000"/>
                          </a:solidFill>
                          <a:effectLst/>
                          <a:latin typeface="+mn-lt"/>
                          <a:ea typeface="+mn-ea"/>
                          <a:cs typeface="+mn-ea"/>
                          <a:sym typeface="+mn-lt"/>
                        </a:rPr>
                        <a:t>572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B947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1207</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1194</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78958605"/>
                  </a:ext>
                </a:extLst>
              </a:tr>
              <a:tr h="258853">
                <a:tc>
                  <a:txBody>
                    <a:bodyPr/>
                    <a:lstStyle/>
                    <a:p>
                      <a:pPr algn="ctr" fontAlgn="ctr"/>
                      <a:r>
                        <a:rPr lang="en-US" altLang="zh-CN" sz="900" b="1" i="0" u="none" strike="noStrike">
                          <a:solidFill>
                            <a:srgbClr val="000000"/>
                          </a:solidFill>
                          <a:effectLst/>
                          <a:latin typeface="+mn-lt"/>
                          <a:ea typeface="+mn-ea"/>
                          <a:cs typeface="+mn-ea"/>
                          <a:sym typeface="+mn-lt"/>
                        </a:rPr>
                        <a:t>100-110㎡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247</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C67D"/>
                    </a:solidFill>
                  </a:tcPr>
                </a:tc>
                <a:tc>
                  <a:txBody>
                    <a:bodyPr/>
                    <a:lstStyle/>
                    <a:p>
                      <a:pPr algn="ctr" fontAlgn="ctr"/>
                      <a:r>
                        <a:rPr lang="en-US" altLang="zh-CN" sz="900" b="0" i="0" u="none" strike="noStrike">
                          <a:solidFill>
                            <a:srgbClr val="000000"/>
                          </a:solidFill>
                          <a:effectLst/>
                          <a:latin typeface="+mn-lt"/>
                          <a:ea typeface="+mn-ea"/>
                          <a:cs typeface="+mn-ea"/>
                          <a:sym typeface="+mn-lt"/>
                        </a:rPr>
                        <a:t>265</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C37D"/>
                    </a:solidFill>
                  </a:tcPr>
                </a:tc>
                <a:tc>
                  <a:txBody>
                    <a:bodyPr/>
                    <a:lstStyle/>
                    <a:p>
                      <a:pPr algn="ctr" fontAlgn="ctr"/>
                      <a:r>
                        <a:rPr lang="en-US" altLang="zh-CN" sz="900" b="0" i="0" u="none" strike="noStrike">
                          <a:solidFill>
                            <a:srgbClr val="000000"/>
                          </a:solidFill>
                          <a:effectLst/>
                          <a:latin typeface="+mn-lt"/>
                          <a:ea typeface="+mn-ea"/>
                          <a:cs typeface="+mn-ea"/>
                          <a:sym typeface="+mn-lt"/>
                        </a:rPr>
                        <a:t>172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D17F"/>
                    </a:solidFill>
                  </a:tcPr>
                </a:tc>
                <a:tc>
                  <a:txBody>
                    <a:bodyPr/>
                    <a:lstStyle/>
                    <a:p>
                      <a:pPr algn="ctr" fontAlgn="ctr"/>
                      <a:r>
                        <a:rPr lang="en-US" altLang="zh-CN" sz="900" b="0" i="0" u="none" strike="noStrike">
                          <a:solidFill>
                            <a:srgbClr val="000000"/>
                          </a:solidFill>
                          <a:effectLst/>
                          <a:latin typeface="+mn-lt"/>
                          <a:ea typeface="+mn-ea"/>
                          <a:cs typeface="+mn-ea"/>
                          <a:sym typeface="+mn-lt"/>
                        </a:rPr>
                        <a:t>246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DC67D"/>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5</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419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516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22957990"/>
                  </a:ext>
                </a:extLst>
              </a:tr>
              <a:tr h="258853">
                <a:tc>
                  <a:txBody>
                    <a:bodyPr/>
                    <a:lstStyle/>
                    <a:p>
                      <a:pPr algn="ctr" fontAlgn="ctr"/>
                      <a:r>
                        <a:rPr lang="en-US" altLang="zh-CN" sz="900" b="1" i="0" u="none" strike="noStrike">
                          <a:solidFill>
                            <a:srgbClr val="000000"/>
                          </a:solidFill>
                          <a:effectLst/>
                          <a:latin typeface="+mn-lt"/>
                          <a:ea typeface="+mn-ea"/>
                          <a:cs typeface="+mn-ea"/>
                          <a:sym typeface="+mn-lt"/>
                        </a:rPr>
                        <a:t>110-120㎡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30404233"/>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120-130㎡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84</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F82"/>
                    </a:solidFill>
                  </a:tcPr>
                </a:tc>
                <a:tc>
                  <a:txBody>
                    <a:bodyPr/>
                    <a:lstStyle/>
                    <a:p>
                      <a:pPr algn="ctr" fontAlgn="ctr"/>
                      <a:r>
                        <a:rPr lang="en-US" altLang="zh-CN" sz="900" b="0" i="0" u="none" strike="noStrike">
                          <a:solidFill>
                            <a:srgbClr val="000000"/>
                          </a:solidFill>
                          <a:effectLst/>
                          <a:latin typeface="+mn-lt"/>
                          <a:ea typeface="+mn-ea"/>
                          <a:cs typeface="+mn-ea"/>
                          <a:sym typeface="+mn-lt"/>
                        </a:rPr>
                        <a:t>180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ED07F"/>
                    </a:solidFill>
                  </a:tcPr>
                </a:tc>
                <a:tc>
                  <a:txBody>
                    <a:bodyPr/>
                    <a:lstStyle/>
                    <a:p>
                      <a:pPr algn="ctr" fontAlgn="ctr"/>
                      <a:r>
                        <a:rPr lang="en-US" altLang="zh-CN" sz="900" b="0" i="0" u="none" strike="noStrike">
                          <a:solidFill>
                            <a:srgbClr val="000000"/>
                          </a:solidFill>
                          <a:effectLst/>
                          <a:latin typeface="+mn-lt"/>
                          <a:ea typeface="+mn-ea"/>
                          <a:cs typeface="+mn-ea"/>
                          <a:sym typeface="+mn-lt"/>
                        </a:rPr>
                        <a:t>106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B81"/>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20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8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180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210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70146216"/>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130-140㎡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29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784"/>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39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41215855"/>
                  </a:ext>
                </a:extLst>
              </a:tr>
              <a:tr h="258853">
                <a:tc>
                  <a:txBody>
                    <a:bodyPr/>
                    <a:lstStyle/>
                    <a:p>
                      <a:pPr algn="ctr" fontAlgn="ctr"/>
                      <a:r>
                        <a:rPr lang="en-US" altLang="zh-CN" sz="900" b="1" i="0" u="none" strike="noStrike">
                          <a:solidFill>
                            <a:srgbClr val="000000"/>
                          </a:solidFill>
                          <a:effectLst/>
                          <a:latin typeface="+mn-lt"/>
                          <a:ea typeface="+mn-ea"/>
                          <a:cs typeface="+mn-ea"/>
                          <a:sym typeface="+mn-lt"/>
                        </a:rPr>
                        <a:t>140-160㎡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58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383"/>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30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784"/>
                    </a:solidFill>
                  </a:tcPr>
                </a:tc>
                <a:tc>
                  <a:txBody>
                    <a:bodyPr/>
                    <a:lstStyle/>
                    <a:p>
                      <a:pPr algn="ctr" fontAlgn="ctr"/>
                      <a:r>
                        <a:rPr lang="en-US" altLang="zh-CN" sz="900" b="0" i="0" u="none" strike="noStrike">
                          <a:solidFill>
                            <a:srgbClr val="000000"/>
                          </a:solidFill>
                          <a:effectLst/>
                          <a:latin typeface="+mn-lt"/>
                          <a:ea typeface="+mn-ea"/>
                          <a:cs typeface="+mn-ea"/>
                          <a:sym typeface="+mn-lt"/>
                        </a:rPr>
                        <a:t>61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283"/>
                    </a:solidFill>
                  </a:tcPr>
                </a:tc>
                <a:tc>
                  <a:txBody>
                    <a:bodyPr/>
                    <a:lstStyle/>
                    <a:p>
                      <a:pPr algn="ctr" fontAlgn="ctr"/>
                      <a:r>
                        <a:rPr lang="en-US" altLang="zh-CN" sz="900" b="0" i="0" u="none" strike="noStrike">
                          <a:solidFill>
                            <a:srgbClr val="000000"/>
                          </a:solidFill>
                          <a:effectLst/>
                          <a:latin typeface="+mn-lt"/>
                          <a:ea typeface="+mn-ea"/>
                          <a:cs typeface="+mn-ea"/>
                          <a:sym typeface="+mn-lt"/>
                        </a:rPr>
                        <a:t>93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DD82"/>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119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123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63054970"/>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160-180㎡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A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54431648"/>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180-200㎡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4</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4</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19443487"/>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200-220㎡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46805912"/>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220-240㎡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FEB84"/>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41619248"/>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240-260㎡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059331566"/>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260-300㎡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95351747"/>
                  </a:ext>
                </a:extLst>
              </a:tr>
              <a:tr h="258853">
                <a:tc>
                  <a:txBody>
                    <a:bodyPr/>
                    <a:lstStyle/>
                    <a:p>
                      <a:pPr algn="ctr" fontAlgn="ctr"/>
                      <a:r>
                        <a:rPr lang="en-US" altLang="zh-CN" sz="900" b="1" i="0" u="none" strike="noStrike" dirty="0">
                          <a:solidFill>
                            <a:srgbClr val="000000"/>
                          </a:solidFill>
                          <a:effectLst/>
                          <a:latin typeface="+mn-lt"/>
                          <a:ea typeface="+mn-ea"/>
                          <a:cs typeface="+mn-ea"/>
                          <a:sym typeface="+mn-lt"/>
                        </a:rPr>
                        <a:t>300㎡</a:t>
                      </a:r>
                      <a:r>
                        <a:rPr lang="zh-CN" altLang="en-US" sz="900" b="1" i="0" u="none" strike="noStrike" dirty="0">
                          <a:solidFill>
                            <a:srgbClr val="000000"/>
                          </a:solidFill>
                          <a:effectLst/>
                          <a:latin typeface="+mn-lt"/>
                          <a:ea typeface="+mn-ea"/>
                          <a:cs typeface="+mn-ea"/>
                          <a:sym typeface="+mn-lt"/>
                        </a:rPr>
                        <a:t>以上</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63BE7B"/>
                    </a:solidFill>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98645295"/>
                  </a:ext>
                </a:extLst>
              </a:tr>
              <a:tr h="129876">
                <a:tc>
                  <a:txBody>
                    <a:bodyPr/>
                    <a:lstStyle/>
                    <a:p>
                      <a:pPr algn="ctr" fontAlgn="ctr"/>
                      <a:r>
                        <a:rPr lang="zh-CN" altLang="en-US" sz="900" b="1" i="0" u="none" strike="noStrike" dirty="0">
                          <a:solidFill>
                            <a:srgbClr val="000000"/>
                          </a:solidFill>
                          <a:effectLst/>
                          <a:latin typeface="+mn-lt"/>
                          <a:ea typeface="+mn-ea"/>
                          <a:cs typeface="+mn-ea"/>
                          <a:sym typeface="+mn-lt"/>
                        </a:rPr>
                        <a:t>汇总</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133</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40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1362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1148</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526</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932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239</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152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72</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117</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2257</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mn-lt"/>
                          <a:ea typeface="+mn-ea"/>
                          <a:cs typeface="+mn-ea"/>
                          <a:sym typeface="+mn-lt"/>
                        </a:rPr>
                        <a:t>2720</a:t>
                      </a:r>
                    </a:p>
                  </a:txBody>
                  <a:tcPr marL="744" marR="744" marT="744"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22867067"/>
                  </a:ext>
                </a:extLst>
              </a:tr>
            </a:tbl>
          </a:graphicData>
        </a:graphic>
      </p:graphicFrame>
    </p:spTree>
    <p:extLst>
      <p:ext uri="{BB962C8B-B14F-4D97-AF65-F5344CB8AC3E}">
        <p14:creationId xmlns:p14="http://schemas.microsoft.com/office/powerpoint/2010/main" val="1659605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5F25F16-BFCF-43FE-966A-EFCE07AE30E2}"/>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3.2 </a:t>
            </a:r>
            <a:r>
              <a:rPr lang="zh-CN" altLang="en-US" dirty="0">
                <a:cs typeface="+mn-ea"/>
                <a:sym typeface="+mn-lt"/>
              </a:rPr>
              <a:t>产品定位要点</a:t>
            </a:r>
            <a:r>
              <a:rPr lang="en-US" altLang="zh-CN" dirty="0">
                <a:cs typeface="+mn-ea"/>
                <a:sym typeface="+mn-lt"/>
              </a:rPr>
              <a:t>2</a:t>
            </a:r>
            <a:r>
              <a:rPr lang="zh-CN" altLang="en-US" dirty="0">
                <a:cs typeface="+mn-ea"/>
                <a:sym typeface="+mn-lt"/>
              </a:rPr>
              <a:t>：联排客户短期消耗较快，新规叠加产品最大化</a:t>
            </a:r>
            <a:endParaRPr lang="zh-CN" altLang="en-US" dirty="0">
              <a:latin typeface="+mn-lt"/>
              <a:ea typeface="+mn-ea"/>
              <a:cs typeface="+mn-ea"/>
              <a:sym typeface="+mn-lt"/>
            </a:endParaRPr>
          </a:p>
        </p:txBody>
      </p:sp>
      <p:sp>
        <p:nvSpPr>
          <p:cNvPr id="4" name="内容占位符 3">
            <a:extLst>
              <a:ext uri="{FF2B5EF4-FFF2-40B4-BE49-F238E27FC236}">
                <a16:creationId xmlns:a16="http://schemas.microsoft.com/office/drawing/2014/main" id="{AB607918-7BBC-4B2A-AA81-274995230DBD}"/>
              </a:ext>
            </a:extLst>
          </p:cNvPr>
          <p:cNvSpPr>
            <a:spLocks noGrp="1"/>
          </p:cNvSpPr>
          <p:nvPr>
            <p:ph idx="1"/>
          </p:nvPr>
        </p:nvSpPr>
        <p:spPr>
          <a:xfrm>
            <a:off x="609601" y="651284"/>
            <a:ext cx="11357112" cy="1169551"/>
          </a:xfrm>
        </p:spPr>
        <p:txBody>
          <a:bodyPr/>
          <a:lstStyle/>
          <a:p>
            <a:pPr lvl="0" eaLnBrk="1" hangingPunct="1">
              <a:spcBef>
                <a:spcPts val="0"/>
              </a:spcBef>
              <a:buSzTx/>
              <a:defRPr/>
            </a:pPr>
            <a:r>
              <a:rPr lang="zh-CN" altLang="en-US" kern="0" dirty="0">
                <a:latin typeface="+mn-lt"/>
                <a:ea typeface="+mn-ea"/>
                <a:cs typeface="+mn-ea"/>
                <a:sym typeface="+mn-lt"/>
              </a:rPr>
              <a:t>泗泾洞泾板块联排产品</a:t>
            </a:r>
            <a:r>
              <a:rPr lang="zh-CN" altLang="en-US" kern="0" dirty="0">
                <a:solidFill>
                  <a:srgbClr val="C00000"/>
                </a:solidFill>
                <a:latin typeface="+mn-lt"/>
                <a:ea typeface="+mn-ea"/>
                <a:cs typeface="+mn-ea"/>
                <a:sym typeface="+mn-lt"/>
              </a:rPr>
              <a:t>总价主力在</a:t>
            </a:r>
            <a:r>
              <a:rPr lang="en-US" altLang="zh-CN" kern="0" dirty="0">
                <a:solidFill>
                  <a:srgbClr val="C00000"/>
                </a:solidFill>
                <a:latin typeface="+mn-lt"/>
                <a:ea typeface="+mn-ea"/>
                <a:cs typeface="+mn-ea"/>
                <a:sym typeface="+mn-lt"/>
              </a:rPr>
              <a:t>1300</a:t>
            </a:r>
            <a:r>
              <a:rPr lang="zh-CN" altLang="en-US" kern="0" dirty="0">
                <a:solidFill>
                  <a:srgbClr val="C00000"/>
                </a:solidFill>
                <a:latin typeface="+mn-lt"/>
                <a:ea typeface="+mn-ea"/>
                <a:cs typeface="+mn-ea"/>
                <a:sym typeface="+mn-lt"/>
              </a:rPr>
              <a:t>万以内，叠加总价主力在</a:t>
            </a:r>
            <a:r>
              <a:rPr lang="en-US" altLang="zh-CN" kern="0" dirty="0">
                <a:solidFill>
                  <a:srgbClr val="C00000"/>
                </a:solidFill>
                <a:latin typeface="+mn-lt"/>
                <a:ea typeface="+mn-ea"/>
                <a:cs typeface="+mn-ea"/>
                <a:sym typeface="+mn-lt"/>
              </a:rPr>
              <a:t>900</a:t>
            </a:r>
            <a:r>
              <a:rPr lang="zh-CN" altLang="en-US" kern="0" dirty="0">
                <a:solidFill>
                  <a:srgbClr val="C00000"/>
                </a:solidFill>
                <a:latin typeface="+mn-lt"/>
                <a:ea typeface="+mn-ea"/>
                <a:cs typeface="+mn-ea"/>
                <a:sym typeface="+mn-lt"/>
              </a:rPr>
              <a:t>万以内，客户承价天花板明显。</a:t>
            </a:r>
            <a:r>
              <a:rPr lang="zh-CN" altLang="en-US" dirty="0">
                <a:cs typeface="+mn-ea"/>
                <a:sym typeface="+mn-lt"/>
              </a:rPr>
              <a:t>近</a:t>
            </a:r>
            <a:r>
              <a:rPr lang="en-US" altLang="zh-CN" dirty="0">
                <a:cs typeface="+mn-ea"/>
                <a:sym typeface="+mn-lt"/>
              </a:rPr>
              <a:t>2</a:t>
            </a:r>
            <a:r>
              <a:rPr lang="zh-CN" altLang="en-US" dirty="0">
                <a:cs typeface="+mn-ea"/>
                <a:sym typeface="+mn-lt"/>
              </a:rPr>
              <a:t>年保利西郊和煦集中供应</a:t>
            </a:r>
            <a:r>
              <a:rPr lang="en-US" altLang="zh-CN" dirty="0">
                <a:cs typeface="+mn-ea"/>
                <a:sym typeface="+mn-lt"/>
              </a:rPr>
              <a:t>130</a:t>
            </a:r>
            <a:r>
              <a:rPr lang="zh-CN" altLang="en-US" dirty="0">
                <a:cs typeface="+mn-ea"/>
                <a:sym typeface="+mn-lt"/>
              </a:rPr>
              <a:t>㎡刚需型联排，去化表现优异，但同时</a:t>
            </a:r>
            <a:r>
              <a:rPr lang="zh-CN" altLang="en-US" dirty="0">
                <a:solidFill>
                  <a:srgbClr val="C00000"/>
                </a:solidFill>
                <a:cs typeface="+mn-ea"/>
                <a:sym typeface="+mn-lt"/>
              </a:rPr>
              <a:t>联排客户短期消耗较快，其二期新盘新规叠加首发，去化表现优于联排</a:t>
            </a:r>
            <a:r>
              <a:rPr lang="zh-CN" altLang="en-US" dirty="0">
                <a:cs typeface="+mn-ea"/>
                <a:sym typeface="+mn-lt"/>
              </a:rPr>
              <a:t>。</a:t>
            </a:r>
            <a:endParaRPr lang="en-US" altLang="zh-CN" dirty="0">
              <a:cs typeface="+mn-ea"/>
              <a:sym typeface="+mn-lt"/>
            </a:endParaRPr>
          </a:p>
          <a:p>
            <a:pPr lvl="0" eaLnBrk="1" hangingPunct="1">
              <a:spcBef>
                <a:spcPts val="0"/>
              </a:spcBef>
              <a:buSzTx/>
              <a:defRPr/>
            </a:pPr>
            <a:r>
              <a:rPr lang="zh-CN" altLang="en-US" kern="0" dirty="0">
                <a:latin typeface="+mn-lt"/>
                <a:ea typeface="+mn-ea"/>
                <a:cs typeface="+mn-ea"/>
                <a:sym typeface="+mn-lt"/>
              </a:rPr>
              <a:t>同时考虑相邻</a:t>
            </a:r>
            <a:r>
              <a:rPr lang="zh-CN" altLang="en-US" dirty="0">
                <a:solidFill>
                  <a:prstClr val="black"/>
                </a:solidFill>
                <a:latin typeface="+mn-lt"/>
                <a:ea typeface="+mn-ea"/>
                <a:cs typeface="+mn-ea"/>
                <a:sym typeface="+mn-lt"/>
              </a:rPr>
              <a:t>泗泾</a:t>
            </a:r>
            <a:r>
              <a:rPr lang="en-US" altLang="zh-CN" kern="0" dirty="0">
                <a:solidFill>
                  <a:prstClr val="black"/>
                </a:solidFill>
                <a:latin typeface="+mn-lt"/>
                <a:ea typeface="+mn-ea"/>
                <a:cs typeface="+mn-ea"/>
                <a:sym typeface="+mn-lt"/>
              </a:rPr>
              <a:t>03-05</a:t>
            </a:r>
            <a:r>
              <a:rPr lang="zh-CN" altLang="en-US" kern="0" dirty="0">
                <a:solidFill>
                  <a:prstClr val="black"/>
                </a:solidFill>
                <a:latin typeface="+mn-lt"/>
                <a:ea typeface="+mn-ea"/>
                <a:cs typeface="+mn-ea"/>
                <a:sym typeface="+mn-lt"/>
              </a:rPr>
              <a:t>号地块（计划打造洋房</a:t>
            </a:r>
            <a:r>
              <a:rPr lang="en-US" altLang="zh-CN" kern="0" dirty="0">
                <a:solidFill>
                  <a:prstClr val="black"/>
                </a:solidFill>
                <a:latin typeface="+mn-lt"/>
                <a:ea typeface="+mn-ea"/>
                <a:cs typeface="+mn-ea"/>
                <a:sym typeface="+mn-lt"/>
              </a:rPr>
              <a:t>+</a:t>
            </a:r>
            <a:r>
              <a:rPr lang="zh-CN" altLang="en-US" kern="0" dirty="0">
                <a:solidFill>
                  <a:prstClr val="black"/>
                </a:solidFill>
                <a:latin typeface="+mn-lt"/>
                <a:ea typeface="+mn-ea"/>
                <a:cs typeface="+mn-ea"/>
                <a:sym typeface="+mn-lt"/>
              </a:rPr>
              <a:t>联排）差异化竞争，</a:t>
            </a:r>
            <a:r>
              <a:rPr lang="zh-CN" altLang="en-US" kern="0" dirty="0">
                <a:solidFill>
                  <a:srgbClr val="C00000"/>
                </a:solidFill>
                <a:latin typeface="+mn-lt"/>
                <a:ea typeface="+mn-ea"/>
                <a:cs typeface="+mn-ea"/>
                <a:sym typeface="+mn-lt"/>
              </a:rPr>
              <a:t>本案建议采取全叠加产品方向为佳，主力面积段参考主力在</a:t>
            </a:r>
            <a:r>
              <a:rPr lang="en-US" altLang="zh-CN" kern="0" dirty="0">
                <a:solidFill>
                  <a:srgbClr val="C00000"/>
                </a:solidFill>
                <a:latin typeface="+mn-lt"/>
                <a:ea typeface="+mn-ea"/>
                <a:cs typeface="+mn-ea"/>
                <a:sym typeface="+mn-lt"/>
              </a:rPr>
              <a:t>140</a:t>
            </a:r>
            <a:r>
              <a:rPr lang="zh-CN" altLang="en-US" kern="0" dirty="0">
                <a:solidFill>
                  <a:srgbClr val="C00000"/>
                </a:solidFill>
                <a:latin typeface="+mn-lt"/>
                <a:ea typeface="+mn-ea"/>
                <a:cs typeface="+mn-ea"/>
                <a:sym typeface="+mn-lt"/>
              </a:rPr>
              <a:t>㎡左右，次主力在</a:t>
            </a:r>
            <a:r>
              <a:rPr lang="en-US" altLang="zh-CN" kern="0" dirty="0">
                <a:solidFill>
                  <a:srgbClr val="C00000"/>
                </a:solidFill>
                <a:latin typeface="+mn-lt"/>
                <a:ea typeface="+mn-ea"/>
                <a:cs typeface="+mn-ea"/>
                <a:sym typeface="+mn-lt"/>
              </a:rPr>
              <a:t>160</a:t>
            </a:r>
            <a:r>
              <a:rPr lang="zh-CN" altLang="en-US" kern="0" dirty="0">
                <a:solidFill>
                  <a:srgbClr val="C00000"/>
                </a:solidFill>
                <a:latin typeface="+mn-lt"/>
                <a:ea typeface="+mn-ea"/>
                <a:cs typeface="+mn-ea"/>
                <a:sym typeface="+mn-lt"/>
              </a:rPr>
              <a:t>㎡、及</a:t>
            </a:r>
            <a:r>
              <a:rPr lang="en-US" altLang="zh-CN" kern="0" dirty="0">
                <a:solidFill>
                  <a:srgbClr val="C00000"/>
                </a:solidFill>
                <a:latin typeface="+mn-lt"/>
                <a:ea typeface="+mn-ea"/>
                <a:cs typeface="+mn-ea"/>
                <a:sym typeface="+mn-lt"/>
              </a:rPr>
              <a:t>120</a:t>
            </a:r>
            <a:r>
              <a:rPr lang="zh-CN" altLang="en-US" kern="0" dirty="0">
                <a:solidFill>
                  <a:srgbClr val="C00000"/>
                </a:solidFill>
                <a:latin typeface="+mn-lt"/>
                <a:ea typeface="+mn-ea"/>
                <a:cs typeface="+mn-ea"/>
                <a:sym typeface="+mn-lt"/>
              </a:rPr>
              <a:t>㎡左右。</a:t>
            </a:r>
            <a:endParaRPr lang="en-US" altLang="zh-CN" kern="0" dirty="0">
              <a:solidFill>
                <a:srgbClr val="C00000"/>
              </a:solidFill>
              <a:latin typeface="+mn-lt"/>
              <a:ea typeface="+mn-ea"/>
              <a:cs typeface="+mn-ea"/>
              <a:sym typeface="+mn-lt"/>
            </a:endParaRPr>
          </a:p>
          <a:p>
            <a:pPr lvl="0" eaLnBrk="1" hangingPunct="1">
              <a:spcBef>
                <a:spcPts val="0"/>
              </a:spcBef>
              <a:buSzTx/>
              <a:defRPr/>
            </a:pPr>
            <a:endParaRPr lang="en-US" altLang="zh-CN" kern="0" dirty="0">
              <a:latin typeface="+mn-lt"/>
              <a:ea typeface="+mn-ea"/>
              <a:cs typeface="+mn-ea"/>
              <a:sym typeface="+mn-lt"/>
            </a:endParaRPr>
          </a:p>
        </p:txBody>
      </p:sp>
      <p:sp>
        <p:nvSpPr>
          <p:cNvPr id="6" name="矩形 5">
            <a:extLst>
              <a:ext uri="{FF2B5EF4-FFF2-40B4-BE49-F238E27FC236}">
                <a16:creationId xmlns:a16="http://schemas.microsoft.com/office/drawing/2014/main" id="{E8B7D124-3EE8-4940-A675-837334670F9E}"/>
              </a:ext>
            </a:extLst>
          </p:cNvPr>
          <p:cNvSpPr/>
          <p:nvPr/>
        </p:nvSpPr>
        <p:spPr>
          <a:xfrm>
            <a:off x="3342203" y="1710393"/>
            <a:ext cx="3429144" cy="261610"/>
          </a:xfrm>
          <a:prstGeom prst="rect">
            <a:avLst/>
          </a:prstGeom>
        </p:spPr>
        <p:txBody>
          <a:bodyPr wrap="non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100" b="1" dirty="0">
                <a:cs typeface="+mn-ea"/>
                <a:sym typeface="+mn-lt"/>
              </a:rPr>
              <a:t>洞泾叠加近三年（</a:t>
            </a:r>
            <a:r>
              <a:rPr lang="en-US" altLang="zh-CN" sz="1100" b="1" dirty="0">
                <a:cs typeface="+mn-ea"/>
                <a:sym typeface="+mn-lt"/>
              </a:rPr>
              <a:t>2023-2025</a:t>
            </a:r>
            <a:r>
              <a:rPr lang="zh-CN" altLang="en-US" sz="1100" b="1" dirty="0">
                <a:cs typeface="+mn-ea"/>
                <a:sym typeface="+mn-lt"/>
              </a:rPr>
              <a:t>年）面积段</a:t>
            </a:r>
            <a:r>
              <a:rPr lang="en-US" altLang="zh-CN" sz="1100" b="1" dirty="0">
                <a:cs typeface="+mn-ea"/>
                <a:sym typeface="+mn-lt"/>
              </a:rPr>
              <a:t>X</a:t>
            </a:r>
            <a:r>
              <a:rPr lang="zh-CN" altLang="en-US" sz="1100" b="1" dirty="0">
                <a:cs typeface="+mn-ea"/>
                <a:sym typeface="+mn-lt"/>
              </a:rPr>
              <a:t>总价段交叉</a:t>
            </a:r>
            <a:endParaRPr lang="zh-CN" altLang="zh-CN" sz="1100" dirty="0">
              <a:cs typeface="+mn-ea"/>
              <a:sym typeface="+mn-lt"/>
            </a:endParaRPr>
          </a:p>
        </p:txBody>
      </p:sp>
      <p:sp>
        <p:nvSpPr>
          <p:cNvPr id="7" name="矩形 6">
            <a:extLst>
              <a:ext uri="{FF2B5EF4-FFF2-40B4-BE49-F238E27FC236}">
                <a16:creationId xmlns:a16="http://schemas.microsoft.com/office/drawing/2014/main" id="{860A31C3-8576-4F31-86AC-056F35AF0146}"/>
              </a:ext>
            </a:extLst>
          </p:cNvPr>
          <p:cNvSpPr/>
          <p:nvPr/>
        </p:nvSpPr>
        <p:spPr>
          <a:xfrm>
            <a:off x="481577" y="1701063"/>
            <a:ext cx="2193324" cy="430887"/>
          </a:xfrm>
          <a:prstGeom prst="rect">
            <a:avLst/>
          </a:prstGeom>
        </p:spPr>
        <p:txBody>
          <a:bodyPr wrap="squar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100" b="1" dirty="0">
                <a:cs typeface="+mn-ea"/>
                <a:sym typeface="+mn-lt"/>
              </a:rPr>
              <a:t>泗泾联排近三年（</a:t>
            </a:r>
            <a:r>
              <a:rPr lang="en-US" altLang="zh-CN" sz="1100" b="1" dirty="0">
                <a:cs typeface="+mn-ea"/>
                <a:sym typeface="+mn-lt"/>
              </a:rPr>
              <a:t>2023-2025</a:t>
            </a:r>
            <a:r>
              <a:rPr lang="zh-CN" altLang="en-US" sz="1100" b="1" dirty="0">
                <a:cs typeface="+mn-ea"/>
                <a:sym typeface="+mn-lt"/>
              </a:rPr>
              <a:t>年）面积段</a:t>
            </a:r>
            <a:r>
              <a:rPr lang="en-US" altLang="zh-CN" sz="1100" b="1" dirty="0">
                <a:cs typeface="+mn-ea"/>
                <a:sym typeface="+mn-lt"/>
              </a:rPr>
              <a:t>X</a:t>
            </a:r>
            <a:r>
              <a:rPr lang="zh-CN" altLang="en-US" sz="1100" b="1" dirty="0">
                <a:cs typeface="+mn-ea"/>
                <a:sym typeface="+mn-lt"/>
              </a:rPr>
              <a:t>总价段交叉</a:t>
            </a:r>
            <a:endParaRPr lang="zh-CN" altLang="zh-CN" sz="1100" dirty="0">
              <a:cs typeface="+mn-ea"/>
              <a:sym typeface="+mn-lt"/>
            </a:endParaRPr>
          </a:p>
        </p:txBody>
      </p:sp>
      <p:sp>
        <p:nvSpPr>
          <p:cNvPr id="8" name="矩形 7">
            <a:extLst>
              <a:ext uri="{FF2B5EF4-FFF2-40B4-BE49-F238E27FC236}">
                <a16:creationId xmlns:a16="http://schemas.microsoft.com/office/drawing/2014/main" id="{27573512-06D5-4AEB-BE5C-F757CC3ECF44}"/>
              </a:ext>
            </a:extLst>
          </p:cNvPr>
          <p:cNvSpPr/>
          <p:nvPr/>
        </p:nvSpPr>
        <p:spPr>
          <a:xfrm>
            <a:off x="7870242" y="1710393"/>
            <a:ext cx="3429144" cy="261610"/>
          </a:xfrm>
          <a:prstGeom prst="rect">
            <a:avLst/>
          </a:prstGeom>
        </p:spPr>
        <p:txBody>
          <a:bodyPr wrap="non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100" b="1" dirty="0">
                <a:cs typeface="+mn-ea"/>
                <a:sym typeface="+mn-lt"/>
              </a:rPr>
              <a:t>洞泾联排近三年（</a:t>
            </a:r>
            <a:r>
              <a:rPr lang="en-US" altLang="zh-CN" sz="1100" b="1" dirty="0">
                <a:cs typeface="+mn-ea"/>
                <a:sym typeface="+mn-lt"/>
              </a:rPr>
              <a:t>2023-2025</a:t>
            </a:r>
            <a:r>
              <a:rPr lang="zh-CN" altLang="en-US" sz="1100" b="1" dirty="0">
                <a:cs typeface="+mn-ea"/>
                <a:sym typeface="+mn-lt"/>
              </a:rPr>
              <a:t>年）面积段</a:t>
            </a:r>
            <a:r>
              <a:rPr lang="en-US" altLang="zh-CN" sz="1100" b="1" dirty="0">
                <a:cs typeface="+mn-ea"/>
                <a:sym typeface="+mn-lt"/>
              </a:rPr>
              <a:t>X</a:t>
            </a:r>
            <a:r>
              <a:rPr lang="zh-CN" altLang="en-US" sz="1100" b="1" dirty="0">
                <a:cs typeface="+mn-ea"/>
                <a:sym typeface="+mn-lt"/>
              </a:rPr>
              <a:t>总价段交叉</a:t>
            </a:r>
            <a:endParaRPr lang="zh-CN" altLang="zh-CN" sz="1100" dirty="0">
              <a:cs typeface="+mn-ea"/>
              <a:sym typeface="+mn-lt"/>
            </a:endParaRPr>
          </a:p>
        </p:txBody>
      </p:sp>
      <p:graphicFrame>
        <p:nvGraphicFramePr>
          <p:cNvPr id="9" name="表格 8">
            <a:extLst>
              <a:ext uri="{FF2B5EF4-FFF2-40B4-BE49-F238E27FC236}">
                <a16:creationId xmlns:a16="http://schemas.microsoft.com/office/drawing/2014/main" id="{57141CD0-4C68-4A28-8F7B-9E780DF56A59}"/>
              </a:ext>
            </a:extLst>
          </p:cNvPr>
          <p:cNvGraphicFramePr>
            <a:graphicFrameLocks noGrp="1"/>
          </p:cNvGraphicFramePr>
          <p:nvPr/>
        </p:nvGraphicFramePr>
        <p:xfrm>
          <a:off x="91864" y="2090586"/>
          <a:ext cx="2502042" cy="3643516"/>
        </p:xfrm>
        <a:graphic>
          <a:graphicData uri="http://schemas.openxmlformats.org/drawingml/2006/table">
            <a:tbl>
              <a:tblPr/>
              <a:tblGrid>
                <a:gridCol w="336514">
                  <a:extLst>
                    <a:ext uri="{9D8B030D-6E8A-4147-A177-3AD203B41FA5}">
                      <a16:colId xmlns:a16="http://schemas.microsoft.com/office/drawing/2014/main" val="2960621043"/>
                    </a:ext>
                  </a:extLst>
                </a:gridCol>
                <a:gridCol w="270691">
                  <a:extLst>
                    <a:ext uri="{9D8B030D-6E8A-4147-A177-3AD203B41FA5}">
                      <a16:colId xmlns:a16="http://schemas.microsoft.com/office/drawing/2014/main" val="546517832"/>
                    </a:ext>
                  </a:extLst>
                </a:gridCol>
                <a:gridCol w="270691">
                  <a:extLst>
                    <a:ext uri="{9D8B030D-6E8A-4147-A177-3AD203B41FA5}">
                      <a16:colId xmlns:a16="http://schemas.microsoft.com/office/drawing/2014/main" val="2414572886"/>
                    </a:ext>
                  </a:extLst>
                </a:gridCol>
                <a:gridCol w="270691">
                  <a:extLst>
                    <a:ext uri="{9D8B030D-6E8A-4147-A177-3AD203B41FA5}">
                      <a16:colId xmlns:a16="http://schemas.microsoft.com/office/drawing/2014/main" val="1437192278"/>
                    </a:ext>
                  </a:extLst>
                </a:gridCol>
                <a:gridCol w="270691">
                  <a:extLst>
                    <a:ext uri="{9D8B030D-6E8A-4147-A177-3AD203B41FA5}">
                      <a16:colId xmlns:a16="http://schemas.microsoft.com/office/drawing/2014/main" val="3268496700"/>
                    </a:ext>
                  </a:extLst>
                </a:gridCol>
                <a:gridCol w="270691">
                  <a:extLst>
                    <a:ext uri="{9D8B030D-6E8A-4147-A177-3AD203B41FA5}">
                      <a16:colId xmlns:a16="http://schemas.microsoft.com/office/drawing/2014/main" val="791537263"/>
                    </a:ext>
                  </a:extLst>
                </a:gridCol>
                <a:gridCol w="270691">
                  <a:extLst>
                    <a:ext uri="{9D8B030D-6E8A-4147-A177-3AD203B41FA5}">
                      <a16:colId xmlns:a16="http://schemas.microsoft.com/office/drawing/2014/main" val="189134212"/>
                    </a:ext>
                  </a:extLst>
                </a:gridCol>
                <a:gridCol w="270691">
                  <a:extLst>
                    <a:ext uri="{9D8B030D-6E8A-4147-A177-3AD203B41FA5}">
                      <a16:colId xmlns:a16="http://schemas.microsoft.com/office/drawing/2014/main" val="1503558722"/>
                    </a:ext>
                  </a:extLst>
                </a:gridCol>
                <a:gridCol w="270691">
                  <a:extLst>
                    <a:ext uri="{9D8B030D-6E8A-4147-A177-3AD203B41FA5}">
                      <a16:colId xmlns:a16="http://schemas.microsoft.com/office/drawing/2014/main" val="1949784451"/>
                    </a:ext>
                  </a:extLst>
                </a:gridCol>
              </a:tblGrid>
              <a:tr h="521205">
                <a:tc rowSpan="2">
                  <a:txBody>
                    <a:bodyPr/>
                    <a:lstStyle/>
                    <a:p>
                      <a:pPr algn="ctr" fontAlgn="b"/>
                      <a:r>
                        <a:rPr lang="zh-CN" altLang="en-US" sz="600" b="1" i="0" u="none" strike="noStrike" dirty="0">
                          <a:solidFill>
                            <a:srgbClr val="000000"/>
                          </a:solidFill>
                          <a:effectLst/>
                          <a:latin typeface="+mn-lt"/>
                          <a:ea typeface="+mn-ea"/>
                          <a:cs typeface="+mn-ea"/>
                          <a:sym typeface="+mn-lt"/>
                        </a:rPr>
                        <a:t>面积段</a:t>
                      </a:r>
                    </a:p>
                  </a:txBody>
                  <a:tcPr marL="1913" marR="1913" marT="1913"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gridSpan="2">
                  <a:txBody>
                    <a:bodyPr/>
                    <a:lstStyle/>
                    <a:p>
                      <a:pPr algn="ctr" fontAlgn="ctr"/>
                      <a:r>
                        <a:rPr lang="en-US" altLang="zh-CN" sz="600" b="1" i="0" u="none" strike="noStrike">
                          <a:solidFill>
                            <a:srgbClr val="000000"/>
                          </a:solidFill>
                          <a:effectLst/>
                          <a:latin typeface="+mn-lt"/>
                          <a:ea typeface="+mn-ea"/>
                          <a:cs typeface="+mn-ea"/>
                          <a:sym typeface="+mn-lt"/>
                        </a:rPr>
                        <a:t>900-1000</a:t>
                      </a:r>
                      <a:r>
                        <a:rPr lang="zh-CN" altLang="en-US" sz="600" b="1" i="0" u="none" strike="noStrike">
                          <a:solidFill>
                            <a:srgbClr val="000000"/>
                          </a:solidFill>
                          <a:effectLst/>
                          <a:latin typeface="+mn-lt"/>
                          <a:ea typeface="+mn-ea"/>
                          <a:cs typeface="+mn-ea"/>
                          <a:sym typeface="+mn-lt"/>
                        </a:rPr>
                        <a:t>万元</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600" b="1" i="0" u="none" strike="noStrike">
                          <a:solidFill>
                            <a:srgbClr val="000000"/>
                          </a:solidFill>
                          <a:effectLst/>
                          <a:latin typeface="+mn-lt"/>
                          <a:ea typeface="+mn-ea"/>
                          <a:cs typeface="+mn-ea"/>
                          <a:sym typeface="+mn-lt"/>
                        </a:rPr>
                        <a:t>1000-1100</a:t>
                      </a:r>
                      <a:r>
                        <a:rPr lang="zh-CN" altLang="en-US" sz="600" b="1" i="0" u="none" strike="noStrike">
                          <a:solidFill>
                            <a:srgbClr val="000000"/>
                          </a:solidFill>
                          <a:effectLst/>
                          <a:latin typeface="+mn-lt"/>
                          <a:ea typeface="+mn-ea"/>
                          <a:cs typeface="+mn-ea"/>
                          <a:sym typeface="+mn-lt"/>
                        </a:rPr>
                        <a:t>万元</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600" b="1" i="0" u="none" strike="noStrike" dirty="0">
                          <a:solidFill>
                            <a:srgbClr val="000000"/>
                          </a:solidFill>
                          <a:effectLst/>
                          <a:latin typeface="+mn-lt"/>
                          <a:ea typeface="+mn-ea"/>
                          <a:cs typeface="+mn-ea"/>
                          <a:sym typeface="+mn-lt"/>
                        </a:rPr>
                        <a:t>1100-1200</a:t>
                      </a:r>
                      <a:r>
                        <a:rPr lang="zh-CN" altLang="en-US" sz="600" b="1" i="0" u="none" strike="noStrike" dirty="0">
                          <a:solidFill>
                            <a:srgbClr val="000000"/>
                          </a:solidFill>
                          <a:effectLst/>
                          <a:latin typeface="+mn-lt"/>
                          <a:ea typeface="+mn-ea"/>
                          <a:cs typeface="+mn-ea"/>
                          <a:sym typeface="+mn-lt"/>
                        </a:rPr>
                        <a:t>万元</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zh-CN" altLang="en-US"/>
                    </a:p>
                  </a:txBody>
                  <a:tcPr/>
                </a:tc>
                <a:tc gridSpan="2">
                  <a:txBody>
                    <a:bodyPr/>
                    <a:lstStyle/>
                    <a:p>
                      <a:pPr algn="ctr" fontAlgn="ctr"/>
                      <a:r>
                        <a:rPr lang="en-US" altLang="zh-CN" sz="600" b="1" i="0" u="none" strike="noStrike" dirty="0">
                          <a:solidFill>
                            <a:srgbClr val="000000"/>
                          </a:solidFill>
                          <a:effectLst/>
                          <a:latin typeface="+mn-lt"/>
                          <a:ea typeface="+mn-ea"/>
                          <a:cs typeface="+mn-ea"/>
                          <a:sym typeface="+mn-lt"/>
                        </a:rPr>
                        <a:t>1200-1300</a:t>
                      </a:r>
                      <a:r>
                        <a:rPr lang="zh-CN" altLang="en-US" sz="600" b="1" i="0" u="none" strike="noStrike" dirty="0">
                          <a:solidFill>
                            <a:srgbClr val="000000"/>
                          </a:solidFill>
                          <a:effectLst/>
                          <a:latin typeface="+mn-lt"/>
                          <a:ea typeface="+mn-ea"/>
                          <a:cs typeface="+mn-ea"/>
                          <a:sym typeface="+mn-lt"/>
                        </a:rPr>
                        <a:t>万元</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2229807306"/>
                  </a:ext>
                </a:extLst>
              </a:tr>
              <a:tr h="516286">
                <a:tc vMerge="1">
                  <a:txBody>
                    <a:bodyPr/>
                    <a:lstStyle/>
                    <a:p>
                      <a:endParaRPr lang="zh-CN" altLang="en-US"/>
                    </a:p>
                  </a:txBody>
                  <a:tcPr/>
                </a:tc>
                <a:tc>
                  <a:txBody>
                    <a:bodyPr/>
                    <a:lstStyle/>
                    <a:p>
                      <a:pPr algn="ctr" fontAlgn="b"/>
                      <a:r>
                        <a:rPr lang="zh-CN" altLang="en-US" sz="600" b="1" i="0" u="none" strike="noStrike" dirty="0">
                          <a:solidFill>
                            <a:srgbClr val="000000"/>
                          </a:solidFill>
                          <a:effectLst/>
                          <a:latin typeface="+mn-lt"/>
                          <a:ea typeface="+mn-ea"/>
                          <a:cs typeface="+mn-ea"/>
                          <a:sym typeface="+mn-lt"/>
                        </a:rPr>
                        <a:t>供应</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成交</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供应</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成交</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供应</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成交</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供应</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b"/>
                      <a:r>
                        <a:rPr lang="zh-CN" altLang="en-US" sz="600" b="1" i="0" u="none" strike="noStrike" dirty="0">
                          <a:solidFill>
                            <a:srgbClr val="000000"/>
                          </a:solidFill>
                          <a:effectLst/>
                          <a:latin typeface="+mn-lt"/>
                          <a:ea typeface="+mn-ea"/>
                          <a:cs typeface="+mn-ea"/>
                          <a:sym typeface="+mn-lt"/>
                        </a:rPr>
                        <a:t>成交</a:t>
                      </a:r>
                      <a:endParaRPr lang="en-US" altLang="zh-CN" sz="600" b="1" i="0" u="none" strike="noStrike" dirty="0">
                        <a:solidFill>
                          <a:srgbClr val="000000"/>
                        </a:solidFill>
                        <a:effectLst/>
                        <a:latin typeface="+mn-lt"/>
                        <a:ea typeface="+mn-ea"/>
                        <a:cs typeface="+mn-ea"/>
                        <a:sym typeface="+mn-lt"/>
                      </a:endParaRPr>
                    </a:p>
                  </a:txBody>
                  <a:tcPr marL="744" marR="744" marT="744"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996163919"/>
                  </a:ext>
                </a:extLst>
              </a:tr>
              <a:tr h="521205">
                <a:tc>
                  <a:txBody>
                    <a:bodyPr/>
                    <a:lstStyle/>
                    <a:p>
                      <a:pPr algn="ctr" fontAlgn="ctr"/>
                      <a:r>
                        <a:rPr lang="en-US" altLang="zh-CN" sz="600" b="1" i="0" u="none" strike="noStrike" dirty="0">
                          <a:solidFill>
                            <a:srgbClr val="000000"/>
                          </a:solidFill>
                          <a:effectLst/>
                          <a:latin typeface="+mn-lt"/>
                          <a:ea typeface="+mn-ea"/>
                          <a:cs typeface="+mn-ea"/>
                          <a:sym typeface="+mn-lt"/>
                        </a:rPr>
                        <a:t>140-160㎡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48</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8696B"/>
                    </a:solidFill>
                  </a:tcPr>
                </a:tc>
                <a:tc>
                  <a:txBody>
                    <a:bodyPr/>
                    <a:lstStyle/>
                    <a:p>
                      <a:pPr algn="ctr" fontAlgn="ctr"/>
                      <a:r>
                        <a:rPr lang="en-US" altLang="zh-CN" sz="600" b="0" i="0" u="none" strike="noStrike">
                          <a:solidFill>
                            <a:srgbClr val="000000"/>
                          </a:solidFill>
                          <a:effectLst/>
                          <a:latin typeface="+mn-lt"/>
                          <a:ea typeface="+mn-ea"/>
                          <a:cs typeface="+mn-ea"/>
                          <a:sym typeface="+mn-lt"/>
                        </a:rPr>
                        <a:t>48</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8696B"/>
                    </a:solidFill>
                  </a:tcPr>
                </a:tc>
                <a:tc>
                  <a:txBody>
                    <a:bodyPr/>
                    <a:lstStyle/>
                    <a:p>
                      <a:pPr algn="ctr" fontAlgn="ctr"/>
                      <a:r>
                        <a:rPr lang="en-US" altLang="zh-CN" sz="600" b="0" i="0" u="none" strike="noStrike">
                          <a:solidFill>
                            <a:srgbClr val="000000"/>
                          </a:solidFill>
                          <a:effectLst/>
                          <a:latin typeface="+mn-lt"/>
                          <a:ea typeface="+mn-ea"/>
                          <a:cs typeface="+mn-ea"/>
                          <a:sym typeface="+mn-lt"/>
                        </a:rPr>
                        <a:t>6</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DB81"/>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6</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DB81"/>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3734219876"/>
                  </a:ext>
                </a:extLst>
              </a:tr>
              <a:tr h="521205">
                <a:tc>
                  <a:txBody>
                    <a:bodyPr/>
                    <a:lstStyle/>
                    <a:p>
                      <a:pPr algn="ctr" fontAlgn="ctr"/>
                      <a:r>
                        <a:rPr lang="en-US" altLang="zh-CN" sz="600" b="1" i="0" u="none" strike="noStrike" dirty="0">
                          <a:solidFill>
                            <a:srgbClr val="000000"/>
                          </a:solidFill>
                          <a:effectLst/>
                          <a:latin typeface="+mn-lt"/>
                          <a:ea typeface="+mn-ea"/>
                          <a:cs typeface="+mn-ea"/>
                          <a:sym typeface="+mn-lt"/>
                        </a:rPr>
                        <a:t>160-180㎡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1</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2</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683"/>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31840531"/>
                  </a:ext>
                </a:extLst>
              </a:tr>
              <a:tr h="521205">
                <a:tc>
                  <a:txBody>
                    <a:bodyPr/>
                    <a:lstStyle/>
                    <a:p>
                      <a:pPr algn="ctr" fontAlgn="ctr"/>
                      <a:r>
                        <a:rPr lang="en-US" altLang="zh-CN" sz="600" b="1" i="0" u="none" strike="noStrike" dirty="0">
                          <a:solidFill>
                            <a:srgbClr val="000000"/>
                          </a:solidFill>
                          <a:effectLst/>
                          <a:latin typeface="+mn-lt"/>
                          <a:ea typeface="+mn-ea"/>
                          <a:cs typeface="+mn-ea"/>
                          <a:sym typeface="+mn-lt"/>
                        </a:rPr>
                        <a:t>180-200㎡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3936775201"/>
                  </a:ext>
                </a:extLst>
              </a:tr>
              <a:tr h="521205">
                <a:tc>
                  <a:txBody>
                    <a:bodyPr/>
                    <a:lstStyle/>
                    <a:p>
                      <a:pPr algn="ctr" fontAlgn="ctr"/>
                      <a:r>
                        <a:rPr lang="en-US" altLang="zh-CN" sz="600" b="1" i="0" u="none" strike="noStrike" dirty="0">
                          <a:solidFill>
                            <a:srgbClr val="000000"/>
                          </a:solidFill>
                          <a:effectLst/>
                          <a:latin typeface="+mn-lt"/>
                          <a:ea typeface="+mn-ea"/>
                          <a:cs typeface="+mn-ea"/>
                          <a:sym typeface="+mn-lt"/>
                        </a:rPr>
                        <a:t>200-220㎡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63BE7B"/>
                    </a:solidFill>
                  </a:tcPr>
                </a:tc>
                <a:tc>
                  <a:txBody>
                    <a:bodyPr/>
                    <a:lstStyle/>
                    <a:p>
                      <a:pPr algn="ctr" fontAlgn="ctr"/>
                      <a:r>
                        <a:rPr lang="en-US" altLang="zh-CN" sz="600" b="0" i="0" u="none" strike="noStrike" dirty="0">
                          <a:solidFill>
                            <a:srgbClr val="000000"/>
                          </a:solidFill>
                          <a:effectLst/>
                          <a:latin typeface="+mn-lt"/>
                          <a:ea typeface="+mn-ea"/>
                          <a:cs typeface="+mn-ea"/>
                          <a:sym typeface="+mn-lt"/>
                        </a:rPr>
                        <a:t>1</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E984"/>
                    </a:solidFill>
                  </a:tcPr>
                </a:tc>
                <a:extLst>
                  <a:ext uri="{0D108BD9-81ED-4DB2-BD59-A6C34878D82A}">
                    <a16:rowId xmlns:a16="http://schemas.microsoft.com/office/drawing/2014/main" val="2720121270"/>
                  </a:ext>
                </a:extLst>
              </a:tr>
              <a:tr h="521205">
                <a:tc>
                  <a:txBody>
                    <a:bodyPr/>
                    <a:lstStyle/>
                    <a:p>
                      <a:pPr algn="ctr" fontAlgn="ctr"/>
                      <a:r>
                        <a:rPr lang="zh-CN" altLang="en-US" sz="600" b="1" i="0" u="none" strike="noStrike" dirty="0">
                          <a:solidFill>
                            <a:srgbClr val="000000"/>
                          </a:solidFill>
                          <a:effectLst/>
                          <a:latin typeface="+mn-lt"/>
                          <a:ea typeface="+mn-ea"/>
                          <a:cs typeface="+mn-ea"/>
                          <a:sym typeface="+mn-lt"/>
                        </a:rPr>
                        <a:t>汇总</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48</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49</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6</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6</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2</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mn-lt"/>
                          <a:ea typeface="+mn-ea"/>
                          <a:cs typeface="+mn-ea"/>
                          <a:sym typeface="+mn-lt"/>
                        </a:rPr>
                        <a:t>0</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mn-lt"/>
                          <a:ea typeface="+mn-ea"/>
                          <a:cs typeface="+mn-ea"/>
                          <a:sym typeface="+mn-lt"/>
                        </a:rPr>
                        <a:t>1</a:t>
                      </a:r>
                    </a:p>
                  </a:txBody>
                  <a:tcPr marL="1913" marR="1913" marT="1913"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414066918"/>
                  </a:ext>
                </a:extLst>
              </a:tr>
            </a:tbl>
          </a:graphicData>
        </a:graphic>
      </p:graphicFrame>
      <p:sp>
        <p:nvSpPr>
          <p:cNvPr id="10" name="矩形 9">
            <a:extLst>
              <a:ext uri="{FF2B5EF4-FFF2-40B4-BE49-F238E27FC236}">
                <a16:creationId xmlns:a16="http://schemas.microsoft.com/office/drawing/2014/main" id="{A90CF445-DFEF-4F47-A559-EA117780089B}"/>
              </a:ext>
            </a:extLst>
          </p:cNvPr>
          <p:cNvSpPr/>
          <p:nvPr/>
        </p:nvSpPr>
        <p:spPr>
          <a:xfrm>
            <a:off x="407558" y="3079125"/>
            <a:ext cx="1791478" cy="246221"/>
          </a:xfrm>
          <a:prstGeom prst="rect">
            <a:avLst/>
          </a:prstGeom>
        </p:spPr>
        <p:txBody>
          <a:bodyPr wrap="square">
            <a:spAutoFit/>
          </a:bodyPr>
          <a:lstStyle/>
          <a:p>
            <a:r>
              <a:rPr lang="zh-CN" altLang="en-US" sz="1000" dirty="0">
                <a:solidFill>
                  <a:srgbClr val="C00000"/>
                </a:solidFill>
                <a:cs typeface="+mn-ea"/>
                <a:sym typeface="+mn-lt"/>
              </a:rPr>
              <a:t>中国铁建花语天境</a:t>
            </a:r>
            <a:r>
              <a:rPr lang="en-US" altLang="zh-CN" sz="1000" dirty="0">
                <a:solidFill>
                  <a:srgbClr val="C00000"/>
                </a:solidFill>
                <a:cs typeface="+mn-ea"/>
                <a:sym typeface="+mn-lt"/>
              </a:rPr>
              <a:t>160</a:t>
            </a:r>
            <a:r>
              <a:rPr lang="zh-CN" altLang="en-US" sz="1000" dirty="0">
                <a:solidFill>
                  <a:srgbClr val="C00000"/>
                </a:solidFill>
                <a:cs typeface="+mn-ea"/>
                <a:sym typeface="+mn-lt"/>
              </a:rPr>
              <a:t>㎡联排</a:t>
            </a:r>
          </a:p>
        </p:txBody>
      </p:sp>
      <p:sp>
        <p:nvSpPr>
          <p:cNvPr id="11" name="矩形 10">
            <a:extLst>
              <a:ext uri="{FF2B5EF4-FFF2-40B4-BE49-F238E27FC236}">
                <a16:creationId xmlns:a16="http://schemas.microsoft.com/office/drawing/2014/main" id="{574FAB98-5227-4E01-AE7D-6E81218C9D6B}"/>
              </a:ext>
            </a:extLst>
          </p:cNvPr>
          <p:cNvSpPr/>
          <p:nvPr/>
        </p:nvSpPr>
        <p:spPr>
          <a:xfrm>
            <a:off x="407558" y="3129403"/>
            <a:ext cx="1103995" cy="5221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cs typeface="+mn-ea"/>
              <a:sym typeface="+mn-lt"/>
            </a:endParaRPr>
          </a:p>
        </p:txBody>
      </p:sp>
      <p:sp>
        <p:nvSpPr>
          <p:cNvPr id="12" name="矩形 11">
            <a:extLst>
              <a:ext uri="{FF2B5EF4-FFF2-40B4-BE49-F238E27FC236}">
                <a16:creationId xmlns:a16="http://schemas.microsoft.com/office/drawing/2014/main" id="{457110AB-58AF-448E-8BCE-3BDA44695E1D}"/>
              </a:ext>
            </a:extLst>
          </p:cNvPr>
          <p:cNvSpPr/>
          <p:nvPr/>
        </p:nvSpPr>
        <p:spPr>
          <a:xfrm>
            <a:off x="641888" y="4096580"/>
            <a:ext cx="1659429" cy="246221"/>
          </a:xfrm>
          <a:prstGeom prst="rect">
            <a:avLst/>
          </a:prstGeom>
        </p:spPr>
        <p:txBody>
          <a:bodyPr wrap="none">
            <a:spAutoFit/>
          </a:bodyPr>
          <a:lstStyle/>
          <a:p>
            <a:r>
              <a:rPr lang="zh-CN" altLang="en-US" sz="1000" dirty="0">
                <a:cs typeface="+mn-ea"/>
                <a:sym typeface="+mn-lt"/>
              </a:rPr>
              <a:t>金地自在城</a:t>
            </a:r>
            <a:r>
              <a:rPr lang="en-US" altLang="zh-CN" sz="1000" dirty="0">
                <a:cs typeface="+mn-ea"/>
                <a:sym typeface="+mn-lt"/>
              </a:rPr>
              <a:t>165/175</a:t>
            </a:r>
            <a:r>
              <a:rPr lang="zh-CN" altLang="en-US" sz="1000" dirty="0">
                <a:cs typeface="+mn-ea"/>
                <a:sym typeface="+mn-lt"/>
              </a:rPr>
              <a:t>㎡联排</a:t>
            </a:r>
          </a:p>
        </p:txBody>
      </p:sp>
      <p:sp>
        <p:nvSpPr>
          <p:cNvPr id="13" name="矩形 12">
            <a:extLst>
              <a:ext uri="{FF2B5EF4-FFF2-40B4-BE49-F238E27FC236}">
                <a16:creationId xmlns:a16="http://schemas.microsoft.com/office/drawing/2014/main" id="{2909E90C-48C1-45AD-9E7C-E9085C3E4F47}"/>
              </a:ext>
            </a:extLst>
          </p:cNvPr>
          <p:cNvSpPr/>
          <p:nvPr/>
        </p:nvSpPr>
        <p:spPr>
          <a:xfrm>
            <a:off x="1128179" y="5490432"/>
            <a:ext cx="1531188" cy="246221"/>
          </a:xfrm>
          <a:prstGeom prst="rect">
            <a:avLst/>
          </a:prstGeom>
        </p:spPr>
        <p:txBody>
          <a:bodyPr wrap="none">
            <a:spAutoFit/>
          </a:bodyPr>
          <a:lstStyle/>
          <a:p>
            <a:r>
              <a:rPr lang="zh-CN" altLang="en-US" sz="1000" dirty="0">
                <a:cs typeface="+mn-ea"/>
                <a:sym typeface="+mn-lt"/>
              </a:rPr>
              <a:t>新城上坤樾山</a:t>
            </a:r>
            <a:r>
              <a:rPr lang="en-US" altLang="zh-CN" sz="1000" dirty="0">
                <a:cs typeface="+mn-ea"/>
                <a:sym typeface="+mn-lt"/>
              </a:rPr>
              <a:t>214</a:t>
            </a:r>
            <a:r>
              <a:rPr lang="zh-CN" altLang="en-US" sz="1000" dirty="0">
                <a:cs typeface="+mn-ea"/>
                <a:sym typeface="+mn-lt"/>
              </a:rPr>
              <a:t>㎡联排</a:t>
            </a:r>
          </a:p>
        </p:txBody>
      </p:sp>
      <p:sp>
        <p:nvSpPr>
          <p:cNvPr id="19" name="iconfont-11865-5649196">
            <a:extLst>
              <a:ext uri="{FF2B5EF4-FFF2-40B4-BE49-F238E27FC236}">
                <a16:creationId xmlns:a16="http://schemas.microsoft.com/office/drawing/2014/main" id="{6BD2DE3F-4E2F-4C79-B6B1-A3B9A4FF2BEE}"/>
              </a:ext>
            </a:extLst>
          </p:cNvPr>
          <p:cNvSpPr/>
          <p:nvPr/>
        </p:nvSpPr>
        <p:spPr>
          <a:xfrm>
            <a:off x="1910037" y="5824535"/>
            <a:ext cx="3891323" cy="632584"/>
          </a:xfrm>
          <a:custGeom>
            <a:avLst/>
            <a:gdLst>
              <a:gd name="T0" fmla="*/ 14 w 11861"/>
              <a:gd name="T1" fmla="*/ 4793 h 8433"/>
              <a:gd name="T2" fmla="*/ 9571 w 11861"/>
              <a:gd name="T3" fmla="*/ 0 h 8433"/>
              <a:gd name="T4" fmla="*/ 9955 w 11861"/>
              <a:gd name="T5" fmla="*/ 4949 h 8433"/>
              <a:gd name="T6" fmla="*/ 99 w 11861"/>
              <a:gd name="T7" fmla="*/ 4793 h 8433"/>
              <a:gd name="T8" fmla="*/ 10012 w 11861"/>
              <a:gd name="T9" fmla="*/ 4793 h 8433"/>
              <a:gd name="T10" fmla="*/ 555 w 11861"/>
              <a:gd name="T11" fmla="*/ 85 h 8433"/>
              <a:gd name="T12" fmla="*/ 242 w 11861"/>
              <a:gd name="T13" fmla="*/ 4721 h 8433"/>
              <a:gd name="T14" fmla="*/ 9571 w 11861"/>
              <a:gd name="T15" fmla="*/ 227 h 8433"/>
              <a:gd name="T16" fmla="*/ 341 w 11861"/>
              <a:gd name="T17" fmla="*/ 4622 h 8433"/>
              <a:gd name="T18" fmla="*/ 9571 w 11861"/>
              <a:gd name="T19" fmla="*/ 327 h 8433"/>
              <a:gd name="T20" fmla="*/ 341 w 11861"/>
              <a:gd name="T21" fmla="*/ 4622 h 8433"/>
              <a:gd name="T22" fmla="*/ 1820 w 11861"/>
              <a:gd name="T23" fmla="*/ 6457 h 8433"/>
              <a:gd name="T24" fmla="*/ 185 w 11861"/>
              <a:gd name="T25" fmla="*/ 4622 h 8433"/>
              <a:gd name="T26" fmla="*/ 11790 w 11861"/>
              <a:gd name="T27" fmla="*/ 6201 h 8433"/>
              <a:gd name="T28" fmla="*/ 171 w 11861"/>
              <a:gd name="T29" fmla="*/ 4721 h 8433"/>
              <a:gd name="T30" fmla="*/ 1891 w 11861"/>
              <a:gd name="T31" fmla="*/ 6371 h 8433"/>
              <a:gd name="T32" fmla="*/ 11719 w 11861"/>
              <a:gd name="T33" fmla="*/ 6343 h 8433"/>
              <a:gd name="T34" fmla="*/ 9927 w 11861"/>
              <a:gd name="T35" fmla="*/ 4721 h 8433"/>
              <a:gd name="T36" fmla="*/ 1948 w 11861"/>
              <a:gd name="T37" fmla="*/ 6257 h 8433"/>
              <a:gd name="T38" fmla="*/ 11477 w 11861"/>
              <a:gd name="T39" fmla="*/ 6257 h 8433"/>
              <a:gd name="T40" fmla="*/ 9856 w 11861"/>
              <a:gd name="T41" fmla="*/ 4963 h 8433"/>
              <a:gd name="T42" fmla="*/ 11676 w 11861"/>
              <a:gd name="T43" fmla="*/ 8433 h 8433"/>
              <a:gd name="T44" fmla="*/ 1792 w 11861"/>
              <a:gd name="T45" fmla="*/ 6329 h 8433"/>
              <a:gd name="T46" fmla="*/ 11833 w 11861"/>
              <a:gd name="T47" fmla="*/ 6329 h 8433"/>
              <a:gd name="T48" fmla="*/ 1948 w 11861"/>
              <a:gd name="T49" fmla="*/ 6257 h 8433"/>
              <a:gd name="T50" fmla="*/ 1948 w 11861"/>
              <a:gd name="T51" fmla="*/ 8334 h 8433"/>
              <a:gd name="T52" fmla="*/ 11747 w 11861"/>
              <a:gd name="T53" fmla="*/ 6329 h 8433"/>
              <a:gd name="T54" fmla="*/ 11605 w 11861"/>
              <a:gd name="T55" fmla="*/ 8206 h 8433"/>
              <a:gd name="T56" fmla="*/ 11591 w 11861"/>
              <a:gd name="T57" fmla="*/ 6400 h 8433"/>
              <a:gd name="T58" fmla="*/ 2105 w 11861"/>
              <a:gd name="T59" fmla="*/ 8106 h 8433"/>
              <a:gd name="T60" fmla="*/ 2105 w 11861"/>
              <a:gd name="T61" fmla="*/ 6499 h 8433"/>
              <a:gd name="T62" fmla="*/ 1877 w 11861"/>
              <a:gd name="T63" fmla="*/ 8433 h 8433"/>
              <a:gd name="T64" fmla="*/ 0 w 11861"/>
              <a:gd name="T65" fmla="*/ 6656 h 8433"/>
              <a:gd name="T66" fmla="*/ 270 w 11861"/>
              <a:gd name="T67" fmla="*/ 4665 h 8433"/>
              <a:gd name="T68" fmla="*/ 2076 w 11861"/>
              <a:gd name="T69" fmla="*/ 8291 h 8433"/>
              <a:gd name="T70" fmla="*/ 142 w 11861"/>
              <a:gd name="T71" fmla="*/ 4707 h 8433"/>
              <a:gd name="T72" fmla="*/ 128 w 11861"/>
              <a:gd name="T73" fmla="*/ 6698 h 8433"/>
              <a:gd name="T74" fmla="*/ 1934 w 11861"/>
              <a:gd name="T75" fmla="*/ 8334 h 8433"/>
              <a:gd name="T76" fmla="*/ 1963 w 11861"/>
              <a:gd name="T77" fmla="*/ 6272 h 8433"/>
              <a:gd name="T78" fmla="*/ 1849 w 11861"/>
              <a:gd name="T79" fmla="*/ 8121 h 8433"/>
              <a:gd name="T80" fmla="*/ 1849 w 11861"/>
              <a:gd name="T81" fmla="*/ 6357 h 8433"/>
              <a:gd name="T82" fmla="*/ 1763 w 11861"/>
              <a:gd name="T83" fmla="*/ 7893 h 8433"/>
              <a:gd name="T84" fmla="*/ 341 w 11861"/>
              <a:gd name="T85" fmla="*/ 6585 h 8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861" h="8433">
                <a:moveTo>
                  <a:pt x="9955" y="4949"/>
                </a:moveTo>
                <a:lnTo>
                  <a:pt x="171" y="4949"/>
                </a:lnTo>
                <a:cubicBezTo>
                  <a:pt x="85" y="4949"/>
                  <a:pt x="14" y="4878"/>
                  <a:pt x="14" y="4793"/>
                </a:cubicBezTo>
                <a:lnTo>
                  <a:pt x="14" y="540"/>
                </a:lnTo>
                <a:cubicBezTo>
                  <a:pt x="14" y="241"/>
                  <a:pt x="256" y="0"/>
                  <a:pt x="555" y="0"/>
                </a:cubicBezTo>
                <a:lnTo>
                  <a:pt x="9571" y="0"/>
                </a:lnTo>
                <a:cubicBezTo>
                  <a:pt x="9870" y="0"/>
                  <a:pt x="10112" y="241"/>
                  <a:pt x="10112" y="540"/>
                </a:cubicBezTo>
                <a:lnTo>
                  <a:pt x="10112" y="4778"/>
                </a:lnTo>
                <a:cubicBezTo>
                  <a:pt x="10112" y="4878"/>
                  <a:pt x="10041" y="4949"/>
                  <a:pt x="9955" y="4949"/>
                </a:cubicBezTo>
                <a:close/>
                <a:moveTo>
                  <a:pt x="555" y="99"/>
                </a:moveTo>
                <a:cubicBezTo>
                  <a:pt x="313" y="99"/>
                  <a:pt x="99" y="298"/>
                  <a:pt x="99" y="554"/>
                </a:cubicBezTo>
                <a:lnTo>
                  <a:pt x="99" y="4793"/>
                </a:lnTo>
                <a:cubicBezTo>
                  <a:pt x="99" y="4835"/>
                  <a:pt x="128" y="4864"/>
                  <a:pt x="171" y="4864"/>
                </a:cubicBezTo>
                <a:lnTo>
                  <a:pt x="9941" y="4864"/>
                </a:lnTo>
                <a:cubicBezTo>
                  <a:pt x="9984" y="4864"/>
                  <a:pt x="10012" y="4835"/>
                  <a:pt x="10012" y="4793"/>
                </a:cubicBezTo>
                <a:lnTo>
                  <a:pt x="10012" y="540"/>
                </a:lnTo>
                <a:cubicBezTo>
                  <a:pt x="10012" y="298"/>
                  <a:pt x="9813" y="85"/>
                  <a:pt x="9557" y="85"/>
                </a:cubicBezTo>
                <a:lnTo>
                  <a:pt x="555" y="85"/>
                </a:lnTo>
                <a:lnTo>
                  <a:pt x="555" y="99"/>
                </a:lnTo>
                <a:close/>
                <a:moveTo>
                  <a:pt x="9884" y="4721"/>
                </a:moveTo>
                <a:lnTo>
                  <a:pt x="242" y="4721"/>
                </a:lnTo>
                <a:lnTo>
                  <a:pt x="242" y="540"/>
                </a:lnTo>
                <a:cubicBezTo>
                  <a:pt x="242" y="369"/>
                  <a:pt x="384" y="227"/>
                  <a:pt x="555" y="227"/>
                </a:cubicBezTo>
                <a:lnTo>
                  <a:pt x="9571" y="227"/>
                </a:lnTo>
                <a:cubicBezTo>
                  <a:pt x="9742" y="227"/>
                  <a:pt x="9884" y="369"/>
                  <a:pt x="9884" y="540"/>
                </a:cubicBezTo>
                <a:lnTo>
                  <a:pt x="9884" y="4721"/>
                </a:lnTo>
                <a:close/>
                <a:moveTo>
                  <a:pt x="341" y="4622"/>
                </a:moveTo>
                <a:lnTo>
                  <a:pt x="9785" y="4622"/>
                </a:lnTo>
                <a:lnTo>
                  <a:pt x="9785" y="540"/>
                </a:lnTo>
                <a:cubicBezTo>
                  <a:pt x="9785" y="426"/>
                  <a:pt x="9685" y="327"/>
                  <a:pt x="9571" y="327"/>
                </a:cubicBezTo>
                <a:lnTo>
                  <a:pt x="555" y="327"/>
                </a:lnTo>
                <a:cubicBezTo>
                  <a:pt x="441" y="327"/>
                  <a:pt x="341" y="426"/>
                  <a:pt x="341" y="540"/>
                </a:cubicBezTo>
                <a:lnTo>
                  <a:pt x="341" y="4622"/>
                </a:lnTo>
                <a:close/>
                <a:moveTo>
                  <a:pt x="11662" y="6499"/>
                </a:moveTo>
                <a:lnTo>
                  <a:pt x="1934" y="6499"/>
                </a:lnTo>
                <a:cubicBezTo>
                  <a:pt x="1891" y="6499"/>
                  <a:pt x="1863" y="6485"/>
                  <a:pt x="1820" y="6457"/>
                </a:cubicBezTo>
                <a:lnTo>
                  <a:pt x="71" y="4906"/>
                </a:lnTo>
                <a:cubicBezTo>
                  <a:pt x="14" y="4864"/>
                  <a:pt x="0" y="4793"/>
                  <a:pt x="28" y="4721"/>
                </a:cubicBezTo>
                <a:cubicBezTo>
                  <a:pt x="57" y="4665"/>
                  <a:pt x="114" y="4622"/>
                  <a:pt x="185" y="4622"/>
                </a:cubicBezTo>
                <a:lnTo>
                  <a:pt x="9941" y="4622"/>
                </a:lnTo>
                <a:cubicBezTo>
                  <a:pt x="9984" y="4622"/>
                  <a:pt x="10027" y="4636"/>
                  <a:pt x="10055" y="4665"/>
                </a:cubicBezTo>
                <a:lnTo>
                  <a:pt x="11790" y="6201"/>
                </a:lnTo>
                <a:cubicBezTo>
                  <a:pt x="11847" y="6243"/>
                  <a:pt x="11861" y="6314"/>
                  <a:pt x="11833" y="6385"/>
                </a:cubicBezTo>
                <a:cubicBezTo>
                  <a:pt x="11790" y="6457"/>
                  <a:pt x="11719" y="6499"/>
                  <a:pt x="11662" y="6499"/>
                </a:cubicBezTo>
                <a:close/>
                <a:moveTo>
                  <a:pt x="171" y="4721"/>
                </a:moveTo>
                <a:cubicBezTo>
                  <a:pt x="142" y="4721"/>
                  <a:pt x="114" y="4736"/>
                  <a:pt x="114" y="4764"/>
                </a:cubicBezTo>
                <a:cubicBezTo>
                  <a:pt x="99" y="4793"/>
                  <a:pt x="114" y="4821"/>
                  <a:pt x="128" y="4835"/>
                </a:cubicBezTo>
                <a:lnTo>
                  <a:pt x="1891" y="6371"/>
                </a:lnTo>
                <a:cubicBezTo>
                  <a:pt x="1906" y="6385"/>
                  <a:pt x="1920" y="6385"/>
                  <a:pt x="1934" y="6385"/>
                </a:cubicBezTo>
                <a:lnTo>
                  <a:pt x="11662" y="6385"/>
                </a:lnTo>
                <a:cubicBezTo>
                  <a:pt x="11691" y="6385"/>
                  <a:pt x="11719" y="6371"/>
                  <a:pt x="11719" y="6343"/>
                </a:cubicBezTo>
                <a:cubicBezTo>
                  <a:pt x="11733" y="6314"/>
                  <a:pt x="11719" y="6286"/>
                  <a:pt x="11705" y="6272"/>
                </a:cubicBezTo>
                <a:lnTo>
                  <a:pt x="9970" y="4736"/>
                </a:lnTo>
                <a:cubicBezTo>
                  <a:pt x="9955" y="4721"/>
                  <a:pt x="9941" y="4721"/>
                  <a:pt x="9927" y="4721"/>
                </a:cubicBezTo>
                <a:lnTo>
                  <a:pt x="171" y="4721"/>
                </a:lnTo>
                <a:close/>
                <a:moveTo>
                  <a:pt x="11477" y="6257"/>
                </a:moveTo>
                <a:lnTo>
                  <a:pt x="1948" y="6257"/>
                </a:lnTo>
                <a:lnTo>
                  <a:pt x="355" y="4864"/>
                </a:lnTo>
                <a:lnTo>
                  <a:pt x="9899" y="4864"/>
                </a:lnTo>
                <a:lnTo>
                  <a:pt x="11477" y="6257"/>
                </a:lnTo>
                <a:close/>
                <a:moveTo>
                  <a:pt x="1991" y="6172"/>
                </a:moveTo>
                <a:lnTo>
                  <a:pt x="11221" y="6172"/>
                </a:lnTo>
                <a:lnTo>
                  <a:pt x="9856" y="4963"/>
                </a:lnTo>
                <a:lnTo>
                  <a:pt x="611" y="4963"/>
                </a:lnTo>
                <a:lnTo>
                  <a:pt x="1991" y="6172"/>
                </a:lnTo>
                <a:close/>
                <a:moveTo>
                  <a:pt x="11676" y="8433"/>
                </a:moveTo>
                <a:lnTo>
                  <a:pt x="1948" y="8433"/>
                </a:lnTo>
                <a:cubicBezTo>
                  <a:pt x="1863" y="8433"/>
                  <a:pt x="1792" y="8362"/>
                  <a:pt x="1792" y="8277"/>
                </a:cubicBezTo>
                <a:lnTo>
                  <a:pt x="1792" y="6329"/>
                </a:lnTo>
                <a:cubicBezTo>
                  <a:pt x="1792" y="6243"/>
                  <a:pt x="1863" y="6172"/>
                  <a:pt x="1948" y="6172"/>
                </a:cubicBezTo>
                <a:lnTo>
                  <a:pt x="11676" y="6172"/>
                </a:lnTo>
                <a:cubicBezTo>
                  <a:pt x="11762" y="6172"/>
                  <a:pt x="11833" y="6243"/>
                  <a:pt x="11833" y="6329"/>
                </a:cubicBezTo>
                <a:lnTo>
                  <a:pt x="11833" y="8263"/>
                </a:lnTo>
                <a:cubicBezTo>
                  <a:pt x="11833" y="8362"/>
                  <a:pt x="11762" y="8433"/>
                  <a:pt x="11676" y="8433"/>
                </a:cubicBezTo>
                <a:close/>
                <a:moveTo>
                  <a:pt x="1948" y="6257"/>
                </a:moveTo>
                <a:cubicBezTo>
                  <a:pt x="1906" y="6257"/>
                  <a:pt x="1877" y="6286"/>
                  <a:pt x="1877" y="6329"/>
                </a:cubicBezTo>
                <a:lnTo>
                  <a:pt x="1877" y="8263"/>
                </a:lnTo>
                <a:cubicBezTo>
                  <a:pt x="1877" y="8305"/>
                  <a:pt x="1906" y="8334"/>
                  <a:pt x="1948" y="8334"/>
                </a:cubicBezTo>
                <a:lnTo>
                  <a:pt x="11676" y="8334"/>
                </a:lnTo>
                <a:cubicBezTo>
                  <a:pt x="11719" y="8334"/>
                  <a:pt x="11747" y="8305"/>
                  <a:pt x="11747" y="8263"/>
                </a:cubicBezTo>
                <a:lnTo>
                  <a:pt x="11747" y="6329"/>
                </a:lnTo>
                <a:cubicBezTo>
                  <a:pt x="11747" y="6286"/>
                  <a:pt x="11719" y="6257"/>
                  <a:pt x="11676" y="6257"/>
                </a:cubicBezTo>
                <a:lnTo>
                  <a:pt x="1948" y="6257"/>
                </a:lnTo>
                <a:close/>
                <a:moveTo>
                  <a:pt x="11605" y="8206"/>
                </a:moveTo>
                <a:lnTo>
                  <a:pt x="2005" y="8206"/>
                </a:lnTo>
                <a:lnTo>
                  <a:pt x="2005" y="6400"/>
                </a:lnTo>
                <a:lnTo>
                  <a:pt x="11591" y="6400"/>
                </a:lnTo>
                <a:lnTo>
                  <a:pt x="11591" y="8206"/>
                </a:lnTo>
                <a:lnTo>
                  <a:pt x="11605" y="8206"/>
                </a:lnTo>
                <a:close/>
                <a:moveTo>
                  <a:pt x="2105" y="8106"/>
                </a:moveTo>
                <a:lnTo>
                  <a:pt x="11506" y="8106"/>
                </a:lnTo>
                <a:lnTo>
                  <a:pt x="11506" y="6499"/>
                </a:lnTo>
                <a:lnTo>
                  <a:pt x="2105" y="6499"/>
                </a:lnTo>
                <a:lnTo>
                  <a:pt x="2105" y="8106"/>
                </a:lnTo>
                <a:close/>
                <a:moveTo>
                  <a:pt x="1920" y="8433"/>
                </a:moveTo>
                <a:lnTo>
                  <a:pt x="1877" y="8433"/>
                </a:lnTo>
                <a:cubicBezTo>
                  <a:pt x="1849" y="8419"/>
                  <a:pt x="1835" y="8419"/>
                  <a:pt x="1820" y="8391"/>
                </a:cubicBezTo>
                <a:lnTo>
                  <a:pt x="57" y="6769"/>
                </a:lnTo>
                <a:cubicBezTo>
                  <a:pt x="28" y="6741"/>
                  <a:pt x="0" y="6698"/>
                  <a:pt x="0" y="6656"/>
                </a:cubicBezTo>
                <a:lnTo>
                  <a:pt x="0" y="4778"/>
                </a:lnTo>
                <a:cubicBezTo>
                  <a:pt x="0" y="4707"/>
                  <a:pt x="43" y="4650"/>
                  <a:pt x="99" y="4636"/>
                </a:cubicBezTo>
                <a:cubicBezTo>
                  <a:pt x="156" y="4608"/>
                  <a:pt x="227" y="4622"/>
                  <a:pt x="270" y="4665"/>
                </a:cubicBezTo>
                <a:lnTo>
                  <a:pt x="2019" y="6229"/>
                </a:lnTo>
                <a:cubicBezTo>
                  <a:pt x="2048" y="6257"/>
                  <a:pt x="2076" y="6300"/>
                  <a:pt x="2076" y="6357"/>
                </a:cubicBezTo>
                <a:lnTo>
                  <a:pt x="2076" y="8291"/>
                </a:lnTo>
                <a:cubicBezTo>
                  <a:pt x="2091" y="8362"/>
                  <a:pt x="2019" y="8433"/>
                  <a:pt x="1920" y="8433"/>
                </a:cubicBezTo>
                <a:close/>
                <a:moveTo>
                  <a:pt x="171" y="4707"/>
                </a:moveTo>
                <a:lnTo>
                  <a:pt x="142" y="4707"/>
                </a:lnTo>
                <a:cubicBezTo>
                  <a:pt x="114" y="4721"/>
                  <a:pt x="99" y="4736"/>
                  <a:pt x="99" y="4764"/>
                </a:cubicBezTo>
                <a:lnTo>
                  <a:pt x="99" y="6641"/>
                </a:lnTo>
                <a:cubicBezTo>
                  <a:pt x="99" y="6656"/>
                  <a:pt x="114" y="6684"/>
                  <a:pt x="128" y="6698"/>
                </a:cubicBezTo>
                <a:lnTo>
                  <a:pt x="1877" y="8320"/>
                </a:lnTo>
                <a:cubicBezTo>
                  <a:pt x="1891" y="8334"/>
                  <a:pt x="1906" y="8334"/>
                  <a:pt x="1920" y="8334"/>
                </a:cubicBezTo>
                <a:lnTo>
                  <a:pt x="1934" y="8334"/>
                </a:lnTo>
                <a:cubicBezTo>
                  <a:pt x="1963" y="8334"/>
                  <a:pt x="1991" y="8305"/>
                  <a:pt x="1991" y="8263"/>
                </a:cubicBezTo>
                <a:lnTo>
                  <a:pt x="1991" y="6329"/>
                </a:lnTo>
                <a:cubicBezTo>
                  <a:pt x="1991" y="6314"/>
                  <a:pt x="1977" y="6286"/>
                  <a:pt x="1963" y="6272"/>
                </a:cubicBezTo>
                <a:lnTo>
                  <a:pt x="213" y="4707"/>
                </a:lnTo>
                <a:lnTo>
                  <a:pt x="171" y="4707"/>
                </a:lnTo>
                <a:close/>
                <a:moveTo>
                  <a:pt x="1849" y="8121"/>
                </a:moveTo>
                <a:lnTo>
                  <a:pt x="242" y="6627"/>
                </a:lnTo>
                <a:lnTo>
                  <a:pt x="242" y="4921"/>
                </a:lnTo>
                <a:lnTo>
                  <a:pt x="1849" y="6357"/>
                </a:lnTo>
                <a:lnTo>
                  <a:pt x="1849" y="8121"/>
                </a:lnTo>
                <a:close/>
                <a:moveTo>
                  <a:pt x="341" y="6585"/>
                </a:moveTo>
                <a:lnTo>
                  <a:pt x="1763" y="7893"/>
                </a:lnTo>
                <a:lnTo>
                  <a:pt x="1763" y="6400"/>
                </a:lnTo>
                <a:lnTo>
                  <a:pt x="341" y="5134"/>
                </a:lnTo>
                <a:lnTo>
                  <a:pt x="341" y="6585"/>
                </a:lnTo>
                <a:close/>
              </a:path>
            </a:pathLst>
          </a:cu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cs typeface="+mn-ea"/>
              <a:sym typeface="+mn-lt"/>
            </a:endParaRPr>
          </a:p>
        </p:txBody>
      </p:sp>
      <p:sp>
        <p:nvSpPr>
          <p:cNvPr id="2" name="矩形 1">
            <a:extLst>
              <a:ext uri="{FF2B5EF4-FFF2-40B4-BE49-F238E27FC236}">
                <a16:creationId xmlns:a16="http://schemas.microsoft.com/office/drawing/2014/main" id="{C83FE792-103A-494E-8753-F80734B4ADD3}"/>
              </a:ext>
            </a:extLst>
          </p:cNvPr>
          <p:cNvSpPr/>
          <p:nvPr/>
        </p:nvSpPr>
        <p:spPr>
          <a:xfrm>
            <a:off x="2137039" y="5834967"/>
            <a:ext cx="2860078" cy="369332"/>
          </a:xfrm>
          <a:prstGeom prst="rect">
            <a:avLst/>
          </a:prstGeom>
          <a:noFill/>
        </p:spPr>
        <p:txBody>
          <a:bodyPr wrap="none">
            <a:spAutoFit/>
          </a:bodyPr>
          <a:lstStyle/>
          <a:p>
            <a:r>
              <a:rPr lang="en-US" altLang="zh-CN" b="1" kern="0" dirty="0">
                <a:solidFill>
                  <a:srgbClr val="C00000"/>
                </a:solidFill>
                <a:cs typeface="+mn-ea"/>
                <a:sym typeface="+mn-lt"/>
              </a:rPr>
              <a:t>900</a:t>
            </a:r>
            <a:r>
              <a:rPr lang="zh-CN" altLang="en-US" b="1" kern="0" dirty="0">
                <a:solidFill>
                  <a:srgbClr val="C00000"/>
                </a:solidFill>
                <a:cs typeface="+mn-ea"/>
                <a:sym typeface="+mn-lt"/>
              </a:rPr>
              <a:t>万（叠加总价天花板）</a:t>
            </a:r>
            <a:endParaRPr lang="zh-CN" altLang="en-US" b="1" dirty="0">
              <a:cs typeface="+mn-ea"/>
              <a:sym typeface="+mn-lt"/>
            </a:endParaRPr>
          </a:p>
        </p:txBody>
      </p:sp>
      <p:sp>
        <p:nvSpPr>
          <p:cNvPr id="26" name="iconfont-11865-5649196">
            <a:extLst>
              <a:ext uri="{FF2B5EF4-FFF2-40B4-BE49-F238E27FC236}">
                <a16:creationId xmlns:a16="http://schemas.microsoft.com/office/drawing/2014/main" id="{48383B6D-52AB-46FF-8701-915997E8B7C1}"/>
              </a:ext>
            </a:extLst>
          </p:cNvPr>
          <p:cNvSpPr/>
          <p:nvPr/>
        </p:nvSpPr>
        <p:spPr>
          <a:xfrm>
            <a:off x="6888437" y="5824535"/>
            <a:ext cx="3891323" cy="632584"/>
          </a:xfrm>
          <a:custGeom>
            <a:avLst/>
            <a:gdLst>
              <a:gd name="T0" fmla="*/ 14 w 11861"/>
              <a:gd name="T1" fmla="*/ 4793 h 8433"/>
              <a:gd name="T2" fmla="*/ 9571 w 11861"/>
              <a:gd name="T3" fmla="*/ 0 h 8433"/>
              <a:gd name="T4" fmla="*/ 9955 w 11861"/>
              <a:gd name="T5" fmla="*/ 4949 h 8433"/>
              <a:gd name="T6" fmla="*/ 99 w 11861"/>
              <a:gd name="T7" fmla="*/ 4793 h 8433"/>
              <a:gd name="T8" fmla="*/ 10012 w 11861"/>
              <a:gd name="T9" fmla="*/ 4793 h 8433"/>
              <a:gd name="T10" fmla="*/ 555 w 11861"/>
              <a:gd name="T11" fmla="*/ 85 h 8433"/>
              <a:gd name="T12" fmla="*/ 242 w 11861"/>
              <a:gd name="T13" fmla="*/ 4721 h 8433"/>
              <a:gd name="T14" fmla="*/ 9571 w 11861"/>
              <a:gd name="T15" fmla="*/ 227 h 8433"/>
              <a:gd name="T16" fmla="*/ 341 w 11861"/>
              <a:gd name="T17" fmla="*/ 4622 h 8433"/>
              <a:gd name="T18" fmla="*/ 9571 w 11861"/>
              <a:gd name="T19" fmla="*/ 327 h 8433"/>
              <a:gd name="T20" fmla="*/ 341 w 11861"/>
              <a:gd name="T21" fmla="*/ 4622 h 8433"/>
              <a:gd name="T22" fmla="*/ 1820 w 11861"/>
              <a:gd name="T23" fmla="*/ 6457 h 8433"/>
              <a:gd name="T24" fmla="*/ 185 w 11861"/>
              <a:gd name="T25" fmla="*/ 4622 h 8433"/>
              <a:gd name="T26" fmla="*/ 11790 w 11861"/>
              <a:gd name="T27" fmla="*/ 6201 h 8433"/>
              <a:gd name="T28" fmla="*/ 171 w 11861"/>
              <a:gd name="T29" fmla="*/ 4721 h 8433"/>
              <a:gd name="T30" fmla="*/ 1891 w 11861"/>
              <a:gd name="T31" fmla="*/ 6371 h 8433"/>
              <a:gd name="T32" fmla="*/ 11719 w 11861"/>
              <a:gd name="T33" fmla="*/ 6343 h 8433"/>
              <a:gd name="T34" fmla="*/ 9927 w 11861"/>
              <a:gd name="T35" fmla="*/ 4721 h 8433"/>
              <a:gd name="T36" fmla="*/ 1948 w 11861"/>
              <a:gd name="T37" fmla="*/ 6257 h 8433"/>
              <a:gd name="T38" fmla="*/ 11477 w 11861"/>
              <a:gd name="T39" fmla="*/ 6257 h 8433"/>
              <a:gd name="T40" fmla="*/ 9856 w 11861"/>
              <a:gd name="T41" fmla="*/ 4963 h 8433"/>
              <a:gd name="T42" fmla="*/ 11676 w 11861"/>
              <a:gd name="T43" fmla="*/ 8433 h 8433"/>
              <a:gd name="T44" fmla="*/ 1792 w 11861"/>
              <a:gd name="T45" fmla="*/ 6329 h 8433"/>
              <a:gd name="T46" fmla="*/ 11833 w 11861"/>
              <a:gd name="T47" fmla="*/ 6329 h 8433"/>
              <a:gd name="T48" fmla="*/ 1948 w 11861"/>
              <a:gd name="T49" fmla="*/ 6257 h 8433"/>
              <a:gd name="T50" fmla="*/ 1948 w 11861"/>
              <a:gd name="T51" fmla="*/ 8334 h 8433"/>
              <a:gd name="T52" fmla="*/ 11747 w 11861"/>
              <a:gd name="T53" fmla="*/ 6329 h 8433"/>
              <a:gd name="T54" fmla="*/ 11605 w 11861"/>
              <a:gd name="T55" fmla="*/ 8206 h 8433"/>
              <a:gd name="T56" fmla="*/ 11591 w 11861"/>
              <a:gd name="T57" fmla="*/ 6400 h 8433"/>
              <a:gd name="T58" fmla="*/ 2105 w 11861"/>
              <a:gd name="T59" fmla="*/ 8106 h 8433"/>
              <a:gd name="T60" fmla="*/ 2105 w 11861"/>
              <a:gd name="T61" fmla="*/ 6499 h 8433"/>
              <a:gd name="T62" fmla="*/ 1877 w 11861"/>
              <a:gd name="T63" fmla="*/ 8433 h 8433"/>
              <a:gd name="T64" fmla="*/ 0 w 11861"/>
              <a:gd name="T65" fmla="*/ 6656 h 8433"/>
              <a:gd name="T66" fmla="*/ 270 w 11861"/>
              <a:gd name="T67" fmla="*/ 4665 h 8433"/>
              <a:gd name="T68" fmla="*/ 2076 w 11861"/>
              <a:gd name="T69" fmla="*/ 8291 h 8433"/>
              <a:gd name="T70" fmla="*/ 142 w 11861"/>
              <a:gd name="T71" fmla="*/ 4707 h 8433"/>
              <a:gd name="T72" fmla="*/ 128 w 11861"/>
              <a:gd name="T73" fmla="*/ 6698 h 8433"/>
              <a:gd name="T74" fmla="*/ 1934 w 11861"/>
              <a:gd name="T75" fmla="*/ 8334 h 8433"/>
              <a:gd name="T76" fmla="*/ 1963 w 11861"/>
              <a:gd name="T77" fmla="*/ 6272 h 8433"/>
              <a:gd name="T78" fmla="*/ 1849 w 11861"/>
              <a:gd name="T79" fmla="*/ 8121 h 8433"/>
              <a:gd name="T80" fmla="*/ 1849 w 11861"/>
              <a:gd name="T81" fmla="*/ 6357 h 8433"/>
              <a:gd name="T82" fmla="*/ 1763 w 11861"/>
              <a:gd name="T83" fmla="*/ 7893 h 8433"/>
              <a:gd name="T84" fmla="*/ 341 w 11861"/>
              <a:gd name="T85" fmla="*/ 6585 h 8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861" h="8433">
                <a:moveTo>
                  <a:pt x="9955" y="4949"/>
                </a:moveTo>
                <a:lnTo>
                  <a:pt x="171" y="4949"/>
                </a:lnTo>
                <a:cubicBezTo>
                  <a:pt x="85" y="4949"/>
                  <a:pt x="14" y="4878"/>
                  <a:pt x="14" y="4793"/>
                </a:cubicBezTo>
                <a:lnTo>
                  <a:pt x="14" y="540"/>
                </a:lnTo>
                <a:cubicBezTo>
                  <a:pt x="14" y="241"/>
                  <a:pt x="256" y="0"/>
                  <a:pt x="555" y="0"/>
                </a:cubicBezTo>
                <a:lnTo>
                  <a:pt x="9571" y="0"/>
                </a:lnTo>
                <a:cubicBezTo>
                  <a:pt x="9870" y="0"/>
                  <a:pt x="10112" y="241"/>
                  <a:pt x="10112" y="540"/>
                </a:cubicBezTo>
                <a:lnTo>
                  <a:pt x="10112" y="4778"/>
                </a:lnTo>
                <a:cubicBezTo>
                  <a:pt x="10112" y="4878"/>
                  <a:pt x="10041" y="4949"/>
                  <a:pt x="9955" y="4949"/>
                </a:cubicBezTo>
                <a:close/>
                <a:moveTo>
                  <a:pt x="555" y="99"/>
                </a:moveTo>
                <a:cubicBezTo>
                  <a:pt x="313" y="99"/>
                  <a:pt x="99" y="298"/>
                  <a:pt x="99" y="554"/>
                </a:cubicBezTo>
                <a:lnTo>
                  <a:pt x="99" y="4793"/>
                </a:lnTo>
                <a:cubicBezTo>
                  <a:pt x="99" y="4835"/>
                  <a:pt x="128" y="4864"/>
                  <a:pt x="171" y="4864"/>
                </a:cubicBezTo>
                <a:lnTo>
                  <a:pt x="9941" y="4864"/>
                </a:lnTo>
                <a:cubicBezTo>
                  <a:pt x="9984" y="4864"/>
                  <a:pt x="10012" y="4835"/>
                  <a:pt x="10012" y="4793"/>
                </a:cubicBezTo>
                <a:lnTo>
                  <a:pt x="10012" y="540"/>
                </a:lnTo>
                <a:cubicBezTo>
                  <a:pt x="10012" y="298"/>
                  <a:pt x="9813" y="85"/>
                  <a:pt x="9557" y="85"/>
                </a:cubicBezTo>
                <a:lnTo>
                  <a:pt x="555" y="85"/>
                </a:lnTo>
                <a:lnTo>
                  <a:pt x="555" y="99"/>
                </a:lnTo>
                <a:close/>
                <a:moveTo>
                  <a:pt x="9884" y="4721"/>
                </a:moveTo>
                <a:lnTo>
                  <a:pt x="242" y="4721"/>
                </a:lnTo>
                <a:lnTo>
                  <a:pt x="242" y="540"/>
                </a:lnTo>
                <a:cubicBezTo>
                  <a:pt x="242" y="369"/>
                  <a:pt x="384" y="227"/>
                  <a:pt x="555" y="227"/>
                </a:cubicBezTo>
                <a:lnTo>
                  <a:pt x="9571" y="227"/>
                </a:lnTo>
                <a:cubicBezTo>
                  <a:pt x="9742" y="227"/>
                  <a:pt x="9884" y="369"/>
                  <a:pt x="9884" y="540"/>
                </a:cubicBezTo>
                <a:lnTo>
                  <a:pt x="9884" y="4721"/>
                </a:lnTo>
                <a:close/>
                <a:moveTo>
                  <a:pt x="341" y="4622"/>
                </a:moveTo>
                <a:lnTo>
                  <a:pt x="9785" y="4622"/>
                </a:lnTo>
                <a:lnTo>
                  <a:pt x="9785" y="540"/>
                </a:lnTo>
                <a:cubicBezTo>
                  <a:pt x="9785" y="426"/>
                  <a:pt x="9685" y="327"/>
                  <a:pt x="9571" y="327"/>
                </a:cubicBezTo>
                <a:lnTo>
                  <a:pt x="555" y="327"/>
                </a:lnTo>
                <a:cubicBezTo>
                  <a:pt x="441" y="327"/>
                  <a:pt x="341" y="426"/>
                  <a:pt x="341" y="540"/>
                </a:cubicBezTo>
                <a:lnTo>
                  <a:pt x="341" y="4622"/>
                </a:lnTo>
                <a:close/>
                <a:moveTo>
                  <a:pt x="11662" y="6499"/>
                </a:moveTo>
                <a:lnTo>
                  <a:pt x="1934" y="6499"/>
                </a:lnTo>
                <a:cubicBezTo>
                  <a:pt x="1891" y="6499"/>
                  <a:pt x="1863" y="6485"/>
                  <a:pt x="1820" y="6457"/>
                </a:cubicBezTo>
                <a:lnTo>
                  <a:pt x="71" y="4906"/>
                </a:lnTo>
                <a:cubicBezTo>
                  <a:pt x="14" y="4864"/>
                  <a:pt x="0" y="4793"/>
                  <a:pt x="28" y="4721"/>
                </a:cubicBezTo>
                <a:cubicBezTo>
                  <a:pt x="57" y="4665"/>
                  <a:pt x="114" y="4622"/>
                  <a:pt x="185" y="4622"/>
                </a:cubicBezTo>
                <a:lnTo>
                  <a:pt x="9941" y="4622"/>
                </a:lnTo>
                <a:cubicBezTo>
                  <a:pt x="9984" y="4622"/>
                  <a:pt x="10027" y="4636"/>
                  <a:pt x="10055" y="4665"/>
                </a:cubicBezTo>
                <a:lnTo>
                  <a:pt x="11790" y="6201"/>
                </a:lnTo>
                <a:cubicBezTo>
                  <a:pt x="11847" y="6243"/>
                  <a:pt x="11861" y="6314"/>
                  <a:pt x="11833" y="6385"/>
                </a:cubicBezTo>
                <a:cubicBezTo>
                  <a:pt x="11790" y="6457"/>
                  <a:pt x="11719" y="6499"/>
                  <a:pt x="11662" y="6499"/>
                </a:cubicBezTo>
                <a:close/>
                <a:moveTo>
                  <a:pt x="171" y="4721"/>
                </a:moveTo>
                <a:cubicBezTo>
                  <a:pt x="142" y="4721"/>
                  <a:pt x="114" y="4736"/>
                  <a:pt x="114" y="4764"/>
                </a:cubicBezTo>
                <a:cubicBezTo>
                  <a:pt x="99" y="4793"/>
                  <a:pt x="114" y="4821"/>
                  <a:pt x="128" y="4835"/>
                </a:cubicBezTo>
                <a:lnTo>
                  <a:pt x="1891" y="6371"/>
                </a:lnTo>
                <a:cubicBezTo>
                  <a:pt x="1906" y="6385"/>
                  <a:pt x="1920" y="6385"/>
                  <a:pt x="1934" y="6385"/>
                </a:cubicBezTo>
                <a:lnTo>
                  <a:pt x="11662" y="6385"/>
                </a:lnTo>
                <a:cubicBezTo>
                  <a:pt x="11691" y="6385"/>
                  <a:pt x="11719" y="6371"/>
                  <a:pt x="11719" y="6343"/>
                </a:cubicBezTo>
                <a:cubicBezTo>
                  <a:pt x="11733" y="6314"/>
                  <a:pt x="11719" y="6286"/>
                  <a:pt x="11705" y="6272"/>
                </a:cubicBezTo>
                <a:lnTo>
                  <a:pt x="9970" y="4736"/>
                </a:lnTo>
                <a:cubicBezTo>
                  <a:pt x="9955" y="4721"/>
                  <a:pt x="9941" y="4721"/>
                  <a:pt x="9927" y="4721"/>
                </a:cubicBezTo>
                <a:lnTo>
                  <a:pt x="171" y="4721"/>
                </a:lnTo>
                <a:close/>
                <a:moveTo>
                  <a:pt x="11477" y="6257"/>
                </a:moveTo>
                <a:lnTo>
                  <a:pt x="1948" y="6257"/>
                </a:lnTo>
                <a:lnTo>
                  <a:pt x="355" y="4864"/>
                </a:lnTo>
                <a:lnTo>
                  <a:pt x="9899" y="4864"/>
                </a:lnTo>
                <a:lnTo>
                  <a:pt x="11477" y="6257"/>
                </a:lnTo>
                <a:close/>
                <a:moveTo>
                  <a:pt x="1991" y="6172"/>
                </a:moveTo>
                <a:lnTo>
                  <a:pt x="11221" y="6172"/>
                </a:lnTo>
                <a:lnTo>
                  <a:pt x="9856" y="4963"/>
                </a:lnTo>
                <a:lnTo>
                  <a:pt x="611" y="4963"/>
                </a:lnTo>
                <a:lnTo>
                  <a:pt x="1991" y="6172"/>
                </a:lnTo>
                <a:close/>
                <a:moveTo>
                  <a:pt x="11676" y="8433"/>
                </a:moveTo>
                <a:lnTo>
                  <a:pt x="1948" y="8433"/>
                </a:lnTo>
                <a:cubicBezTo>
                  <a:pt x="1863" y="8433"/>
                  <a:pt x="1792" y="8362"/>
                  <a:pt x="1792" y="8277"/>
                </a:cubicBezTo>
                <a:lnTo>
                  <a:pt x="1792" y="6329"/>
                </a:lnTo>
                <a:cubicBezTo>
                  <a:pt x="1792" y="6243"/>
                  <a:pt x="1863" y="6172"/>
                  <a:pt x="1948" y="6172"/>
                </a:cubicBezTo>
                <a:lnTo>
                  <a:pt x="11676" y="6172"/>
                </a:lnTo>
                <a:cubicBezTo>
                  <a:pt x="11762" y="6172"/>
                  <a:pt x="11833" y="6243"/>
                  <a:pt x="11833" y="6329"/>
                </a:cubicBezTo>
                <a:lnTo>
                  <a:pt x="11833" y="8263"/>
                </a:lnTo>
                <a:cubicBezTo>
                  <a:pt x="11833" y="8362"/>
                  <a:pt x="11762" y="8433"/>
                  <a:pt x="11676" y="8433"/>
                </a:cubicBezTo>
                <a:close/>
                <a:moveTo>
                  <a:pt x="1948" y="6257"/>
                </a:moveTo>
                <a:cubicBezTo>
                  <a:pt x="1906" y="6257"/>
                  <a:pt x="1877" y="6286"/>
                  <a:pt x="1877" y="6329"/>
                </a:cubicBezTo>
                <a:lnTo>
                  <a:pt x="1877" y="8263"/>
                </a:lnTo>
                <a:cubicBezTo>
                  <a:pt x="1877" y="8305"/>
                  <a:pt x="1906" y="8334"/>
                  <a:pt x="1948" y="8334"/>
                </a:cubicBezTo>
                <a:lnTo>
                  <a:pt x="11676" y="8334"/>
                </a:lnTo>
                <a:cubicBezTo>
                  <a:pt x="11719" y="8334"/>
                  <a:pt x="11747" y="8305"/>
                  <a:pt x="11747" y="8263"/>
                </a:cubicBezTo>
                <a:lnTo>
                  <a:pt x="11747" y="6329"/>
                </a:lnTo>
                <a:cubicBezTo>
                  <a:pt x="11747" y="6286"/>
                  <a:pt x="11719" y="6257"/>
                  <a:pt x="11676" y="6257"/>
                </a:cubicBezTo>
                <a:lnTo>
                  <a:pt x="1948" y="6257"/>
                </a:lnTo>
                <a:close/>
                <a:moveTo>
                  <a:pt x="11605" y="8206"/>
                </a:moveTo>
                <a:lnTo>
                  <a:pt x="2005" y="8206"/>
                </a:lnTo>
                <a:lnTo>
                  <a:pt x="2005" y="6400"/>
                </a:lnTo>
                <a:lnTo>
                  <a:pt x="11591" y="6400"/>
                </a:lnTo>
                <a:lnTo>
                  <a:pt x="11591" y="8206"/>
                </a:lnTo>
                <a:lnTo>
                  <a:pt x="11605" y="8206"/>
                </a:lnTo>
                <a:close/>
                <a:moveTo>
                  <a:pt x="2105" y="8106"/>
                </a:moveTo>
                <a:lnTo>
                  <a:pt x="11506" y="8106"/>
                </a:lnTo>
                <a:lnTo>
                  <a:pt x="11506" y="6499"/>
                </a:lnTo>
                <a:lnTo>
                  <a:pt x="2105" y="6499"/>
                </a:lnTo>
                <a:lnTo>
                  <a:pt x="2105" y="8106"/>
                </a:lnTo>
                <a:close/>
                <a:moveTo>
                  <a:pt x="1920" y="8433"/>
                </a:moveTo>
                <a:lnTo>
                  <a:pt x="1877" y="8433"/>
                </a:lnTo>
                <a:cubicBezTo>
                  <a:pt x="1849" y="8419"/>
                  <a:pt x="1835" y="8419"/>
                  <a:pt x="1820" y="8391"/>
                </a:cubicBezTo>
                <a:lnTo>
                  <a:pt x="57" y="6769"/>
                </a:lnTo>
                <a:cubicBezTo>
                  <a:pt x="28" y="6741"/>
                  <a:pt x="0" y="6698"/>
                  <a:pt x="0" y="6656"/>
                </a:cubicBezTo>
                <a:lnTo>
                  <a:pt x="0" y="4778"/>
                </a:lnTo>
                <a:cubicBezTo>
                  <a:pt x="0" y="4707"/>
                  <a:pt x="43" y="4650"/>
                  <a:pt x="99" y="4636"/>
                </a:cubicBezTo>
                <a:cubicBezTo>
                  <a:pt x="156" y="4608"/>
                  <a:pt x="227" y="4622"/>
                  <a:pt x="270" y="4665"/>
                </a:cubicBezTo>
                <a:lnTo>
                  <a:pt x="2019" y="6229"/>
                </a:lnTo>
                <a:cubicBezTo>
                  <a:pt x="2048" y="6257"/>
                  <a:pt x="2076" y="6300"/>
                  <a:pt x="2076" y="6357"/>
                </a:cubicBezTo>
                <a:lnTo>
                  <a:pt x="2076" y="8291"/>
                </a:lnTo>
                <a:cubicBezTo>
                  <a:pt x="2091" y="8362"/>
                  <a:pt x="2019" y="8433"/>
                  <a:pt x="1920" y="8433"/>
                </a:cubicBezTo>
                <a:close/>
                <a:moveTo>
                  <a:pt x="171" y="4707"/>
                </a:moveTo>
                <a:lnTo>
                  <a:pt x="142" y="4707"/>
                </a:lnTo>
                <a:cubicBezTo>
                  <a:pt x="114" y="4721"/>
                  <a:pt x="99" y="4736"/>
                  <a:pt x="99" y="4764"/>
                </a:cubicBezTo>
                <a:lnTo>
                  <a:pt x="99" y="6641"/>
                </a:lnTo>
                <a:cubicBezTo>
                  <a:pt x="99" y="6656"/>
                  <a:pt x="114" y="6684"/>
                  <a:pt x="128" y="6698"/>
                </a:cubicBezTo>
                <a:lnTo>
                  <a:pt x="1877" y="8320"/>
                </a:lnTo>
                <a:cubicBezTo>
                  <a:pt x="1891" y="8334"/>
                  <a:pt x="1906" y="8334"/>
                  <a:pt x="1920" y="8334"/>
                </a:cubicBezTo>
                <a:lnTo>
                  <a:pt x="1934" y="8334"/>
                </a:lnTo>
                <a:cubicBezTo>
                  <a:pt x="1963" y="8334"/>
                  <a:pt x="1991" y="8305"/>
                  <a:pt x="1991" y="8263"/>
                </a:cubicBezTo>
                <a:lnTo>
                  <a:pt x="1991" y="6329"/>
                </a:lnTo>
                <a:cubicBezTo>
                  <a:pt x="1991" y="6314"/>
                  <a:pt x="1977" y="6286"/>
                  <a:pt x="1963" y="6272"/>
                </a:cubicBezTo>
                <a:lnTo>
                  <a:pt x="213" y="4707"/>
                </a:lnTo>
                <a:lnTo>
                  <a:pt x="171" y="4707"/>
                </a:lnTo>
                <a:close/>
                <a:moveTo>
                  <a:pt x="1849" y="8121"/>
                </a:moveTo>
                <a:lnTo>
                  <a:pt x="242" y="6627"/>
                </a:lnTo>
                <a:lnTo>
                  <a:pt x="242" y="4921"/>
                </a:lnTo>
                <a:lnTo>
                  <a:pt x="1849" y="6357"/>
                </a:lnTo>
                <a:lnTo>
                  <a:pt x="1849" y="8121"/>
                </a:lnTo>
                <a:close/>
                <a:moveTo>
                  <a:pt x="341" y="6585"/>
                </a:moveTo>
                <a:lnTo>
                  <a:pt x="1763" y="7893"/>
                </a:lnTo>
                <a:lnTo>
                  <a:pt x="1763" y="6400"/>
                </a:lnTo>
                <a:lnTo>
                  <a:pt x="341" y="5134"/>
                </a:lnTo>
                <a:lnTo>
                  <a:pt x="341" y="6585"/>
                </a:lnTo>
                <a:close/>
              </a:path>
            </a:pathLst>
          </a:cu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cs typeface="+mn-ea"/>
              <a:sym typeface="+mn-lt"/>
            </a:endParaRPr>
          </a:p>
        </p:txBody>
      </p:sp>
      <p:sp>
        <p:nvSpPr>
          <p:cNvPr id="27" name="矩形 26">
            <a:extLst>
              <a:ext uri="{FF2B5EF4-FFF2-40B4-BE49-F238E27FC236}">
                <a16:creationId xmlns:a16="http://schemas.microsoft.com/office/drawing/2014/main" id="{31911393-858A-4698-88C6-8D5850EB9DA0}"/>
              </a:ext>
            </a:extLst>
          </p:cNvPr>
          <p:cNvSpPr/>
          <p:nvPr/>
        </p:nvSpPr>
        <p:spPr>
          <a:xfrm>
            <a:off x="7115439" y="5834967"/>
            <a:ext cx="2977097" cy="369332"/>
          </a:xfrm>
          <a:prstGeom prst="rect">
            <a:avLst/>
          </a:prstGeom>
          <a:noFill/>
        </p:spPr>
        <p:txBody>
          <a:bodyPr wrap="none">
            <a:spAutoFit/>
          </a:bodyPr>
          <a:lstStyle/>
          <a:p>
            <a:r>
              <a:rPr lang="en-US" altLang="zh-CN" b="1" kern="0" dirty="0">
                <a:solidFill>
                  <a:srgbClr val="C00000"/>
                </a:solidFill>
                <a:cs typeface="+mn-ea"/>
                <a:sym typeface="+mn-lt"/>
              </a:rPr>
              <a:t>1300</a:t>
            </a:r>
            <a:r>
              <a:rPr lang="zh-CN" altLang="en-US" b="1" kern="0" dirty="0">
                <a:solidFill>
                  <a:srgbClr val="C00000"/>
                </a:solidFill>
                <a:cs typeface="+mn-ea"/>
                <a:sym typeface="+mn-lt"/>
              </a:rPr>
              <a:t>万（联排总价天花板）</a:t>
            </a:r>
            <a:endParaRPr lang="zh-CN" altLang="en-US" b="1" dirty="0">
              <a:cs typeface="+mn-ea"/>
              <a:sym typeface="+mn-lt"/>
            </a:endParaRPr>
          </a:p>
        </p:txBody>
      </p:sp>
      <p:graphicFrame>
        <p:nvGraphicFramePr>
          <p:cNvPr id="18" name="表格 17">
            <a:extLst>
              <a:ext uri="{FF2B5EF4-FFF2-40B4-BE49-F238E27FC236}">
                <a16:creationId xmlns:a16="http://schemas.microsoft.com/office/drawing/2014/main" id="{AF67EE6A-F027-4976-9F06-D21EBF2C17B3}"/>
              </a:ext>
            </a:extLst>
          </p:cNvPr>
          <p:cNvGraphicFramePr>
            <a:graphicFrameLocks noGrp="1"/>
          </p:cNvGraphicFramePr>
          <p:nvPr/>
        </p:nvGraphicFramePr>
        <p:xfrm>
          <a:off x="2978327" y="2103957"/>
          <a:ext cx="4099172" cy="3604332"/>
        </p:xfrm>
        <a:graphic>
          <a:graphicData uri="http://schemas.openxmlformats.org/drawingml/2006/table">
            <a:tbl>
              <a:tblPr/>
              <a:tblGrid>
                <a:gridCol w="585596">
                  <a:extLst>
                    <a:ext uri="{9D8B030D-6E8A-4147-A177-3AD203B41FA5}">
                      <a16:colId xmlns:a16="http://schemas.microsoft.com/office/drawing/2014/main" val="2817957612"/>
                    </a:ext>
                  </a:extLst>
                </a:gridCol>
                <a:gridCol w="585596">
                  <a:extLst>
                    <a:ext uri="{9D8B030D-6E8A-4147-A177-3AD203B41FA5}">
                      <a16:colId xmlns:a16="http://schemas.microsoft.com/office/drawing/2014/main" val="3499613551"/>
                    </a:ext>
                  </a:extLst>
                </a:gridCol>
                <a:gridCol w="585596">
                  <a:extLst>
                    <a:ext uri="{9D8B030D-6E8A-4147-A177-3AD203B41FA5}">
                      <a16:colId xmlns:a16="http://schemas.microsoft.com/office/drawing/2014/main" val="2164773451"/>
                    </a:ext>
                  </a:extLst>
                </a:gridCol>
                <a:gridCol w="585596">
                  <a:extLst>
                    <a:ext uri="{9D8B030D-6E8A-4147-A177-3AD203B41FA5}">
                      <a16:colId xmlns:a16="http://schemas.microsoft.com/office/drawing/2014/main" val="4045596442"/>
                    </a:ext>
                  </a:extLst>
                </a:gridCol>
                <a:gridCol w="585596">
                  <a:extLst>
                    <a:ext uri="{9D8B030D-6E8A-4147-A177-3AD203B41FA5}">
                      <a16:colId xmlns:a16="http://schemas.microsoft.com/office/drawing/2014/main" val="3302963369"/>
                    </a:ext>
                  </a:extLst>
                </a:gridCol>
                <a:gridCol w="585596">
                  <a:extLst>
                    <a:ext uri="{9D8B030D-6E8A-4147-A177-3AD203B41FA5}">
                      <a16:colId xmlns:a16="http://schemas.microsoft.com/office/drawing/2014/main" val="3718656545"/>
                    </a:ext>
                  </a:extLst>
                </a:gridCol>
                <a:gridCol w="585596">
                  <a:extLst>
                    <a:ext uri="{9D8B030D-6E8A-4147-A177-3AD203B41FA5}">
                      <a16:colId xmlns:a16="http://schemas.microsoft.com/office/drawing/2014/main" val="1865329917"/>
                    </a:ext>
                  </a:extLst>
                </a:gridCol>
              </a:tblGrid>
              <a:tr h="552382">
                <a:tc>
                  <a:txBody>
                    <a:bodyPr/>
                    <a:lstStyle/>
                    <a:p>
                      <a:pPr algn="ctr" fontAlgn="b"/>
                      <a:r>
                        <a:rPr lang="zh-CN" altLang="en-US" sz="800" b="1" i="0" u="none" strike="noStrike" dirty="0">
                          <a:solidFill>
                            <a:srgbClr val="000000"/>
                          </a:solidFill>
                          <a:effectLst/>
                          <a:latin typeface="楷体" panose="02010609060101010101" pitchFamily="49" charset="-122"/>
                          <a:ea typeface="楷体" panose="02010609060101010101" pitchFamily="49" charset="-122"/>
                        </a:rPr>
                        <a:t>面积段</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400-500</a:t>
                      </a:r>
                      <a:r>
                        <a:rPr lang="zh-CN" altLang="en-US" sz="800" b="1" i="0" u="none" strike="noStrike" dirty="0">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500-600</a:t>
                      </a:r>
                      <a:r>
                        <a:rPr lang="zh-CN" altLang="en-US" sz="800" b="1" i="0" u="none" strike="noStrike">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600-700</a:t>
                      </a:r>
                      <a:r>
                        <a:rPr lang="zh-CN" altLang="en-US" sz="800" b="1" i="0" u="none" strike="noStrike">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700-800</a:t>
                      </a:r>
                      <a:r>
                        <a:rPr lang="zh-CN" altLang="en-US" sz="800" b="1" i="0" u="none" strike="noStrike">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800-900</a:t>
                      </a:r>
                      <a:r>
                        <a:rPr lang="zh-CN" altLang="en-US" sz="800" b="1" i="0" u="none" strike="noStrike">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900-1000</a:t>
                      </a:r>
                      <a:r>
                        <a:rPr lang="zh-CN" altLang="en-US" sz="800" b="1" i="0" u="none" strike="noStrike" dirty="0">
                          <a:solidFill>
                            <a:srgbClr val="000000"/>
                          </a:solidFill>
                          <a:effectLst/>
                          <a:latin typeface="楷体" panose="02010609060101010101" pitchFamily="49" charset="-122"/>
                          <a:ea typeface="楷体" panose="02010609060101010101" pitchFamily="49" charset="-122"/>
                        </a:rPr>
                        <a:t>万元</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21215168"/>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80㎡</a:t>
                      </a:r>
                      <a:r>
                        <a:rPr lang="zh-CN" altLang="en-US" sz="800" b="1" i="0" u="none" strike="noStrike" dirty="0">
                          <a:solidFill>
                            <a:srgbClr val="000000"/>
                          </a:solidFill>
                          <a:effectLst/>
                          <a:latin typeface="楷体" panose="02010609060101010101" pitchFamily="49" charset="-122"/>
                          <a:ea typeface="楷体" panose="02010609060101010101" pitchFamily="49" charset="-122"/>
                        </a:rPr>
                        <a:t>以下</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032615742"/>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80-90㎡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583"/>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16</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DB8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884"/>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030177498"/>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90-100㎡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552434905"/>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100-110㎡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707366596"/>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110-120㎡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884"/>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36</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9776E"/>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308587520"/>
                  </a:ext>
                </a:extLst>
              </a:tr>
              <a:tr h="277450">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120-130㎡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583"/>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583"/>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26</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B9774"/>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7</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D580"/>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687157321"/>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130-140㎡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40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8696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14</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DBE7C"/>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6</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D881"/>
                    </a:solidFill>
                  </a:tcPr>
                </a:tc>
                <a:extLst>
                  <a:ext uri="{0D108BD9-81ED-4DB2-BD59-A6C34878D82A}">
                    <a16:rowId xmlns:a16="http://schemas.microsoft.com/office/drawing/2014/main" val="488836920"/>
                  </a:ext>
                </a:extLst>
              </a:tr>
              <a:tr h="277450">
                <a:tc>
                  <a:txBody>
                    <a:bodyPr/>
                    <a:lstStyle/>
                    <a:p>
                      <a:pPr algn="ctr" fontAlgn="ctr"/>
                      <a:r>
                        <a:rPr lang="en-US" altLang="zh-CN" sz="800" b="1" i="0" u="none" strike="noStrike">
                          <a:solidFill>
                            <a:srgbClr val="000000"/>
                          </a:solidFill>
                          <a:effectLst/>
                          <a:latin typeface="楷体" panose="02010609060101010101" pitchFamily="49" charset="-122"/>
                          <a:ea typeface="楷体" panose="02010609060101010101" pitchFamily="49" charset="-122"/>
                        </a:rPr>
                        <a:t>140-160㎡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28</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B9073"/>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DC47D"/>
                    </a:solidFill>
                  </a:tcPr>
                </a:tc>
                <a:extLst>
                  <a:ext uri="{0D108BD9-81ED-4DB2-BD59-A6C34878D82A}">
                    <a16:rowId xmlns:a16="http://schemas.microsoft.com/office/drawing/2014/main" val="2831290931"/>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160-180㎡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583"/>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51677758"/>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180-200㎡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1</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884"/>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2</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583"/>
                    </a:solidFill>
                  </a:tcPr>
                </a:tc>
                <a:extLst>
                  <a:ext uri="{0D108BD9-81ED-4DB2-BD59-A6C34878D82A}">
                    <a16:rowId xmlns:a16="http://schemas.microsoft.com/office/drawing/2014/main" val="844756746"/>
                  </a:ext>
                </a:extLst>
              </a:tr>
              <a:tr h="277450">
                <a:tc>
                  <a:txBody>
                    <a:bodyPr/>
                    <a:lstStyle/>
                    <a:p>
                      <a:pPr algn="ctr" fontAlgn="ctr"/>
                      <a:r>
                        <a:rPr lang="en-US" altLang="zh-CN" sz="800" b="1" i="0" u="none" strike="noStrike" dirty="0">
                          <a:solidFill>
                            <a:srgbClr val="000000"/>
                          </a:solidFill>
                          <a:effectLst/>
                          <a:latin typeface="楷体" panose="02010609060101010101" pitchFamily="49" charset="-122"/>
                          <a:ea typeface="楷体" panose="02010609060101010101" pitchFamily="49" charset="-122"/>
                        </a:rPr>
                        <a:t>200㎡</a:t>
                      </a:r>
                      <a:r>
                        <a:rPr lang="zh-CN" altLang="en-US" sz="800" b="1" i="0" u="none" strike="noStrike" dirty="0">
                          <a:solidFill>
                            <a:srgbClr val="000000"/>
                          </a:solidFill>
                          <a:effectLst/>
                          <a:latin typeface="楷体" panose="02010609060101010101" pitchFamily="49" charset="-122"/>
                          <a:ea typeface="楷体" panose="02010609060101010101" pitchFamily="49" charset="-122"/>
                        </a:rPr>
                        <a:t>以上</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800" b="0" i="0" u="none" strike="noStrike" dirty="0">
                          <a:solidFill>
                            <a:srgbClr val="000000"/>
                          </a:solidFill>
                          <a:effectLst/>
                          <a:latin typeface="楷体" panose="02010609060101010101" pitchFamily="49" charset="-122"/>
                          <a:ea typeface="楷体" panose="02010609060101010101" pitchFamily="49" charset="-122"/>
                        </a:rPr>
                        <a:t>0</a:t>
                      </a:r>
                    </a:p>
                  </a:txBody>
                  <a:tcPr marL="1116" marR="1116" marT="1116"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440455502"/>
                  </a:ext>
                </a:extLst>
              </a:tr>
            </a:tbl>
          </a:graphicData>
        </a:graphic>
      </p:graphicFrame>
      <p:sp>
        <p:nvSpPr>
          <p:cNvPr id="16" name="矩形 15">
            <a:extLst>
              <a:ext uri="{FF2B5EF4-FFF2-40B4-BE49-F238E27FC236}">
                <a16:creationId xmlns:a16="http://schemas.microsoft.com/office/drawing/2014/main" id="{944C23D4-D981-437D-BDED-E8FF429243AE}"/>
              </a:ext>
            </a:extLst>
          </p:cNvPr>
          <p:cNvSpPr/>
          <p:nvPr/>
        </p:nvSpPr>
        <p:spPr>
          <a:xfrm>
            <a:off x="4750156" y="3772595"/>
            <a:ext cx="1734620" cy="10793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graphicFrame>
        <p:nvGraphicFramePr>
          <p:cNvPr id="25" name="表格 24">
            <a:extLst>
              <a:ext uri="{FF2B5EF4-FFF2-40B4-BE49-F238E27FC236}">
                <a16:creationId xmlns:a16="http://schemas.microsoft.com/office/drawing/2014/main" id="{E5F9C396-FE0D-48D9-978C-0C5B30200ADD}"/>
              </a:ext>
            </a:extLst>
          </p:cNvPr>
          <p:cNvGraphicFramePr>
            <a:graphicFrameLocks noGrp="1"/>
          </p:cNvGraphicFramePr>
          <p:nvPr/>
        </p:nvGraphicFramePr>
        <p:xfrm>
          <a:off x="7471251" y="2115424"/>
          <a:ext cx="4173350" cy="3604333"/>
        </p:xfrm>
        <a:graphic>
          <a:graphicData uri="http://schemas.openxmlformats.org/drawingml/2006/table">
            <a:tbl>
              <a:tblPr/>
              <a:tblGrid>
                <a:gridCol w="417335">
                  <a:extLst>
                    <a:ext uri="{9D8B030D-6E8A-4147-A177-3AD203B41FA5}">
                      <a16:colId xmlns:a16="http://schemas.microsoft.com/office/drawing/2014/main" val="1837525790"/>
                    </a:ext>
                  </a:extLst>
                </a:gridCol>
                <a:gridCol w="417335">
                  <a:extLst>
                    <a:ext uri="{9D8B030D-6E8A-4147-A177-3AD203B41FA5}">
                      <a16:colId xmlns:a16="http://schemas.microsoft.com/office/drawing/2014/main" val="1796834019"/>
                    </a:ext>
                  </a:extLst>
                </a:gridCol>
                <a:gridCol w="417335">
                  <a:extLst>
                    <a:ext uri="{9D8B030D-6E8A-4147-A177-3AD203B41FA5}">
                      <a16:colId xmlns:a16="http://schemas.microsoft.com/office/drawing/2014/main" val="3283744132"/>
                    </a:ext>
                  </a:extLst>
                </a:gridCol>
                <a:gridCol w="417335">
                  <a:extLst>
                    <a:ext uri="{9D8B030D-6E8A-4147-A177-3AD203B41FA5}">
                      <a16:colId xmlns:a16="http://schemas.microsoft.com/office/drawing/2014/main" val="4112161469"/>
                    </a:ext>
                  </a:extLst>
                </a:gridCol>
                <a:gridCol w="417335">
                  <a:extLst>
                    <a:ext uri="{9D8B030D-6E8A-4147-A177-3AD203B41FA5}">
                      <a16:colId xmlns:a16="http://schemas.microsoft.com/office/drawing/2014/main" val="2307363346"/>
                    </a:ext>
                  </a:extLst>
                </a:gridCol>
                <a:gridCol w="417335">
                  <a:extLst>
                    <a:ext uri="{9D8B030D-6E8A-4147-A177-3AD203B41FA5}">
                      <a16:colId xmlns:a16="http://schemas.microsoft.com/office/drawing/2014/main" val="2332244934"/>
                    </a:ext>
                  </a:extLst>
                </a:gridCol>
                <a:gridCol w="417335">
                  <a:extLst>
                    <a:ext uri="{9D8B030D-6E8A-4147-A177-3AD203B41FA5}">
                      <a16:colId xmlns:a16="http://schemas.microsoft.com/office/drawing/2014/main" val="2222055536"/>
                    </a:ext>
                  </a:extLst>
                </a:gridCol>
                <a:gridCol w="417335">
                  <a:extLst>
                    <a:ext uri="{9D8B030D-6E8A-4147-A177-3AD203B41FA5}">
                      <a16:colId xmlns:a16="http://schemas.microsoft.com/office/drawing/2014/main" val="1214015557"/>
                    </a:ext>
                  </a:extLst>
                </a:gridCol>
                <a:gridCol w="417335">
                  <a:extLst>
                    <a:ext uri="{9D8B030D-6E8A-4147-A177-3AD203B41FA5}">
                      <a16:colId xmlns:a16="http://schemas.microsoft.com/office/drawing/2014/main" val="2984319685"/>
                    </a:ext>
                  </a:extLst>
                </a:gridCol>
                <a:gridCol w="417335">
                  <a:extLst>
                    <a:ext uri="{9D8B030D-6E8A-4147-A177-3AD203B41FA5}">
                      <a16:colId xmlns:a16="http://schemas.microsoft.com/office/drawing/2014/main" val="3936413728"/>
                    </a:ext>
                  </a:extLst>
                </a:gridCol>
              </a:tblGrid>
              <a:tr h="676261">
                <a:tc>
                  <a:txBody>
                    <a:bodyPr/>
                    <a:lstStyle/>
                    <a:p>
                      <a:pPr algn="ctr" fontAlgn="b"/>
                      <a:r>
                        <a:rPr lang="zh-CN" altLang="en-US" sz="700" b="1" i="0" u="none" strike="noStrike" dirty="0">
                          <a:solidFill>
                            <a:srgbClr val="000000"/>
                          </a:solidFill>
                          <a:effectLst/>
                          <a:latin typeface="楷体" panose="02010609060101010101" pitchFamily="49" charset="-122"/>
                          <a:ea typeface="楷体" panose="02010609060101010101" pitchFamily="49" charset="-122"/>
                        </a:rPr>
                        <a:t>面积段</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700-800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a:solidFill>
                            <a:srgbClr val="000000"/>
                          </a:solidFill>
                          <a:effectLst/>
                          <a:latin typeface="楷体" panose="02010609060101010101" pitchFamily="49" charset="-122"/>
                          <a:ea typeface="楷体" panose="02010609060101010101" pitchFamily="49" charset="-122"/>
                        </a:rPr>
                        <a:t>800-900</a:t>
                      </a:r>
                      <a:r>
                        <a:rPr lang="zh-CN" altLang="en-US" sz="700" b="1" i="0" u="none" strike="noStrike">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900-1000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a:solidFill>
                            <a:srgbClr val="000000"/>
                          </a:solidFill>
                          <a:effectLst/>
                          <a:latin typeface="楷体" panose="02010609060101010101" pitchFamily="49" charset="-122"/>
                          <a:ea typeface="楷体" panose="02010609060101010101" pitchFamily="49" charset="-122"/>
                        </a:rPr>
                        <a:t>1000-1100</a:t>
                      </a:r>
                      <a:r>
                        <a:rPr lang="zh-CN" altLang="en-US" sz="700" b="1" i="0" u="none" strike="noStrike">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a:solidFill>
                            <a:srgbClr val="000000"/>
                          </a:solidFill>
                          <a:effectLst/>
                          <a:latin typeface="楷体" panose="02010609060101010101" pitchFamily="49" charset="-122"/>
                          <a:ea typeface="楷体" panose="02010609060101010101" pitchFamily="49" charset="-122"/>
                        </a:rPr>
                        <a:t>1100-1200</a:t>
                      </a:r>
                      <a:r>
                        <a:rPr lang="zh-CN" altLang="en-US" sz="700" b="1" i="0" u="none" strike="noStrike">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1200-1300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a:solidFill>
                            <a:srgbClr val="000000"/>
                          </a:solidFill>
                          <a:effectLst/>
                          <a:latin typeface="楷体" panose="02010609060101010101" pitchFamily="49" charset="-122"/>
                          <a:ea typeface="楷体" panose="02010609060101010101" pitchFamily="49" charset="-122"/>
                        </a:rPr>
                        <a:t>1300-1400</a:t>
                      </a:r>
                      <a:r>
                        <a:rPr lang="zh-CN" altLang="en-US" sz="700" b="1" i="0" u="none" strike="noStrike">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1400-1500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万元</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1500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万元以上</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86121315"/>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以下</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487333393"/>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100-120㎡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56</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B9E76"/>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25</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C97E"/>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2578424726"/>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120-140㎡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1</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A84"/>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38</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DB77A"/>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94</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8696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16</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D580"/>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3453204435"/>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140-160㎡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9</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DF82"/>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22</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CD7F"/>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15</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D781"/>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164301042"/>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160-180㎡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3</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784"/>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7</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283"/>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4186778084"/>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180-200㎡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7</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283"/>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19</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ED17F"/>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8</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082"/>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2</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84"/>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2</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E984"/>
                    </a:solidFill>
                  </a:tcPr>
                </a:tc>
                <a:extLst>
                  <a:ext uri="{0D108BD9-81ED-4DB2-BD59-A6C34878D82A}">
                    <a16:rowId xmlns:a16="http://schemas.microsoft.com/office/drawing/2014/main" val="3656999513"/>
                  </a:ext>
                </a:extLst>
              </a:tr>
              <a:tr h="418296">
                <a:tc>
                  <a:txBody>
                    <a:bodyPr/>
                    <a:lstStyle/>
                    <a:p>
                      <a:pPr algn="ctr" fontAlgn="ctr"/>
                      <a:r>
                        <a:rPr lang="en-US" altLang="zh-CN" sz="700" b="1" i="0" u="none" strike="noStrike" dirty="0">
                          <a:solidFill>
                            <a:srgbClr val="000000"/>
                          </a:solidFill>
                          <a:effectLst/>
                          <a:latin typeface="楷体" panose="02010609060101010101" pitchFamily="49" charset="-122"/>
                          <a:ea typeface="楷体" panose="02010609060101010101" pitchFamily="49" charset="-122"/>
                        </a:rPr>
                        <a:t>200㎡</a:t>
                      </a:r>
                      <a:r>
                        <a:rPr lang="zh-CN" altLang="en-US" sz="700" b="1" i="0" u="none" strike="noStrike" dirty="0">
                          <a:solidFill>
                            <a:srgbClr val="000000"/>
                          </a:solidFill>
                          <a:effectLst/>
                          <a:latin typeface="楷体" panose="02010609060101010101" pitchFamily="49" charset="-122"/>
                          <a:ea typeface="楷体" panose="02010609060101010101" pitchFamily="49" charset="-122"/>
                        </a:rPr>
                        <a:t>以上</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tc>
                  <a:txBody>
                    <a:bodyPr/>
                    <a:lstStyle/>
                    <a:p>
                      <a:pPr algn="ctr" fontAlgn="ctr"/>
                      <a:r>
                        <a:rPr lang="en-US" altLang="zh-CN" sz="700" b="0" i="0" u="none" strike="noStrike" dirty="0">
                          <a:solidFill>
                            <a:srgbClr val="000000"/>
                          </a:solidFill>
                          <a:effectLst/>
                          <a:latin typeface="楷体" panose="02010609060101010101" pitchFamily="49" charset="-122"/>
                          <a:ea typeface="楷体" panose="02010609060101010101" pitchFamily="49" charset="-122"/>
                        </a:rPr>
                        <a:t>0</a:t>
                      </a:r>
                    </a:p>
                  </a:txBody>
                  <a:tcPr marL="1674" marR="1674" marT="1674"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63BE7B"/>
                    </a:solidFill>
                  </a:tcPr>
                </a:tc>
                <a:extLst>
                  <a:ext uri="{0D108BD9-81ED-4DB2-BD59-A6C34878D82A}">
                    <a16:rowId xmlns:a16="http://schemas.microsoft.com/office/drawing/2014/main" val="800534776"/>
                  </a:ext>
                </a:extLst>
              </a:tr>
            </a:tbl>
          </a:graphicData>
        </a:graphic>
      </p:graphicFrame>
      <p:sp>
        <p:nvSpPr>
          <p:cNvPr id="28" name="矩形 27">
            <a:extLst>
              <a:ext uri="{FF2B5EF4-FFF2-40B4-BE49-F238E27FC236}">
                <a16:creationId xmlns:a16="http://schemas.microsoft.com/office/drawing/2014/main" id="{DA7E9730-3BCA-4D0F-95E9-30DA6A48634B}"/>
              </a:ext>
            </a:extLst>
          </p:cNvPr>
          <p:cNvSpPr/>
          <p:nvPr/>
        </p:nvSpPr>
        <p:spPr>
          <a:xfrm>
            <a:off x="7875037" y="3216823"/>
            <a:ext cx="2914054" cy="2054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Tree>
    <p:extLst>
      <p:ext uri="{BB962C8B-B14F-4D97-AF65-F5344CB8AC3E}">
        <p14:creationId xmlns:p14="http://schemas.microsoft.com/office/powerpoint/2010/main" val="3528362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内容占位符 16">
            <a:extLst>
              <a:ext uri="{FF2B5EF4-FFF2-40B4-BE49-F238E27FC236}">
                <a16:creationId xmlns:a16="http://schemas.microsoft.com/office/drawing/2014/main" id="{A942BA23-1303-44C4-9DA7-2DFBCEED5A2B}"/>
              </a:ext>
            </a:extLst>
          </p:cNvPr>
          <p:cNvGraphicFramePr>
            <a:graphicFrameLocks noGrp="1"/>
          </p:cNvGraphicFramePr>
          <p:nvPr>
            <p:ph idx="1"/>
          </p:nvPr>
        </p:nvGraphicFramePr>
        <p:xfrm>
          <a:off x="362259" y="2036493"/>
          <a:ext cx="9965246" cy="4168294"/>
        </p:xfrm>
        <a:graphic>
          <a:graphicData uri="http://schemas.openxmlformats.org/drawingml/2006/table">
            <a:tbl>
              <a:tblPr/>
              <a:tblGrid>
                <a:gridCol w="1434340">
                  <a:extLst>
                    <a:ext uri="{9D8B030D-6E8A-4147-A177-3AD203B41FA5}">
                      <a16:colId xmlns:a16="http://schemas.microsoft.com/office/drawing/2014/main" val="68335605"/>
                    </a:ext>
                  </a:extLst>
                </a:gridCol>
                <a:gridCol w="1151874">
                  <a:extLst>
                    <a:ext uri="{9D8B030D-6E8A-4147-A177-3AD203B41FA5}">
                      <a16:colId xmlns:a16="http://schemas.microsoft.com/office/drawing/2014/main" val="1938173307"/>
                    </a:ext>
                  </a:extLst>
                </a:gridCol>
                <a:gridCol w="1059192">
                  <a:extLst>
                    <a:ext uri="{9D8B030D-6E8A-4147-A177-3AD203B41FA5}">
                      <a16:colId xmlns:a16="http://schemas.microsoft.com/office/drawing/2014/main" val="521255126"/>
                    </a:ext>
                  </a:extLst>
                </a:gridCol>
                <a:gridCol w="1059192">
                  <a:extLst>
                    <a:ext uri="{9D8B030D-6E8A-4147-A177-3AD203B41FA5}">
                      <a16:colId xmlns:a16="http://schemas.microsoft.com/office/drawing/2014/main" val="1874891774"/>
                    </a:ext>
                  </a:extLst>
                </a:gridCol>
                <a:gridCol w="1059192">
                  <a:extLst>
                    <a:ext uri="{9D8B030D-6E8A-4147-A177-3AD203B41FA5}">
                      <a16:colId xmlns:a16="http://schemas.microsoft.com/office/drawing/2014/main" val="2518497830"/>
                    </a:ext>
                  </a:extLst>
                </a:gridCol>
                <a:gridCol w="1147455">
                  <a:extLst>
                    <a:ext uri="{9D8B030D-6E8A-4147-A177-3AD203B41FA5}">
                      <a16:colId xmlns:a16="http://schemas.microsoft.com/office/drawing/2014/main" val="1474892526"/>
                    </a:ext>
                  </a:extLst>
                </a:gridCol>
                <a:gridCol w="1147455">
                  <a:extLst>
                    <a:ext uri="{9D8B030D-6E8A-4147-A177-3AD203B41FA5}">
                      <a16:colId xmlns:a16="http://schemas.microsoft.com/office/drawing/2014/main" val="1317455436"/>
                    </a:ext>
                  </a:extLst>
                </a:gridCol>
                <a:gridCol w="1059192">
                  <a:extLst>
                    <a:ext uri="{9D8B030D-6E8A-4147-A177-3AD203B41FA5}">
                      <a16:colId xmlns:a16="http://schemas.microsoft.com/office/drawing/2014/main" val="2175793198"/>
                    </a:ext>
                  </a:extLst>
                </a:gridCol>
                <a:gridCol w="847354">
                  <a:extLst>
                    <a:ext uri="{9D8B030D-6E8A-4147-A177-3AD203B41FA5}">
                      <a16:colId xmlns:a16="http://schemas.microsoft.com/office/drawing/2014/main" val="3655430604"/>
                    </a:ext>
                  </a:extLst>
                </a:gridCol>
              </a:tblGrid>
              <a:tr h="222490">
                <a:tc rowSpan="2">
                  <a:txBody>
                    <a:bodyPr/>
                    <a:lstStyle/>
                    <a:p>
                      <a:pPr algn="ctr" fontAlgn="b"/>
                      <a:r>
                        <a:rPr lang="zh-CN" altLang="en-US" sz="1200" b="1" i="0" u="none" strike="noStrike" dirty="0">
                          <a:solidFill>
                            <a:srgbClr val="000000"/>
                          </a:solidFill>
                          <a:effectLst/>
                          <a:latin typeface="楷体" panose="02010609060101010101" pitchFamily="49" charset="-122"/>
                          <a:ea typeface="楷体" panose="02010609060101010101" pitchFamily="49" charset="-122"/>
                        </a:rPr>
                        <a:t>总价段</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b"/>
                      <a:r>
                        <a:rPr lang="zh-CN" altLang="en-US" sz="1200" b="1" i="0" u="none" strike="noStrike" dirty="0">
                          <a:solidFill>
                            <a:srgbClr val="000000"/>
                          </a:solidFill>
                          <a:effectLst/>
                          <a:latin typeface="楷体" panose="02010609060101010101" pitchFamily="49" charset="-122"/>
                          <a:ea typeface="楷体" panose="02010609060101010101" pitchFamily="49" charset="-122"/>
                        </a:rPr>
                        <a:t>泗泾板块</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200" b="1" i="0" u="none" strike="noStrike" dirty="0">
                          <a:solidFill>
                            <a:srgbClr val="000000"/>
                          </a:solidFill>
                          <a:effectLst/>
                          <a:latin typeface="楷体" panose="02010609060101010101" pitchFamily="49" charset="-122"/>
                          <a:ea typeface="楷体" panose="02010609060101010101" pitchFamily="49" charset="-122"/>
                        </a:rPr>
                        <a:t>上游闵行区</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04467687"/>
                  </a:ext>
                </a:extLst>
              </a:tr>
              <a:tr h="222490">
                <a:tc vMerge="1">
                  <a:txBody>
                    <a:bodyPr/>
                    <a:lstStyle/>
                    <a:p>
                      <a:endParaRPr lang="zh-CN" altLang="en-US"/>
                    </a:p>
                  </a:txBody>
                  <a:tcPr/>
                </a:tc>
                <a:tc>
                  <a:txBody>
                    <a:bodyPr/>
                    <a:lstStyle/>
                    <a:p>
                      <a:pPr algn="ctr" fontAlgn="ctr"/>
                      <a:r>
                        <a:rPr lang="en-US" altLang="zh-CN" sz="1200" b="1" i="0" u="none" strike="noStrike">
                          <a:solidFill>
                            <a:srgbClr val="000000"/>
                          </a:solidFill>
                          <a:effectLst/>
                          <a:latin typeface="楷体" panose="02010609060101010101" pitchFamily="49" charset="-122"/>
                          <a:ea typeface="楷体" panose="02010609060101010101" pitchFamily="49" charset="-122"/>
                        </a:rPr>
                        <a:t>2023</a:t>
                      </a:r>
                      <a:r>
                        <a:rPr lang="zh-CN" altLang="en-US" sz="1200" b="1" i="0" u="none" strike="noStrike">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1" i="0" u="none" strike="noStrike">
                          <a:solidFill>
                            <a:srgbClr val="000000"/>
                          </a:solidFill>
                          <a:effectLst/>
                          <a:latin typeface="楷体" panose="02010609060101010101" pitchFamily="49" charset="-122"/>
                          <a:ea typeface="楷体" panose="02010609060101010101" pitchFamily="49" charset="-122"/>
                        </a:rPr>
                        <a:t>2024</a:t>
                      </a:r>
                      <a:r>
                        <a:rPr lang="zh-CN" altLang="en-US" sz="1200" b="1" i="0" u="none" strike="noStrike">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1" i="0" u="none" strike="noStrike">
                          <a:solidFill>
                            <a:srgbClr val="000000"/>
                          </a:solidFill>
                          <a:effectLst/>
                          <a:latin typeface="楷体" panose="02010609060101010101" pitchFamily="49" charset="-122"/>
                          <a:ea typeface="楷体" panose="02010609060101010101" pitchFamily="49" charset="-122"/>
                        </a:rPr>
                        <a:t>2025</a:t>
                      </a:r>
                      <a:r>
                        <a:rPr lang="zh-CN" altLang="en-US" sz="1200" b="1" i="0" u="none" strike="noStrike">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合计</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fontAlgn="ctr"/>
                      <a:r>
                        <a:rPr lang="en-US" altLang="zh-CN" sz="1200" b="1" i="0" u="none" strike="noStrike" dirty="0">
                          <a:solidFill>
                            <a:srgbClr val="000000"/>
                          </a:solidFill>
                          <a:effectLst/>
                          <a:latin typeface="楷体" panose="02010609060101010101" pitchFamily="49" charset="-122"/>
                          <a:ea typeface="楷体" panose="02010609060101010101" pitchFamily="49" charset="-122"/>
                        </a:rPr>
                        <a:t>2023</a:t>
                      </a:r>
                      <a:r>
                        <a:rPr lang="zh-CN" altLang="en-US" sz="1200" b="1" i="0" u="none" strike="noStrike" dirty="0">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1" i="0" u="none" strike="noStrike" dirty="0">
                          <a:solidFill>
                            <a:srgbClr val="000000"/>
                          </a:solidFill>
                          <a:effectLst/>
                          <a:latin typeface="楷体" panose="02010609060101010101" pitchFamily="49" charset="-122"/>
                          <a:ea typeface="楷体" panose="02010609060101010101" pitchFamily="49" charset="-122"/>
                        </a:rPr>
                        <a:t>2024</a:t>
                      </a:r>
                      <a:r>
                        <a:rPr lang="zh-CN" altLang="en-US" sz="1200" b="1" i="0" u="none" strike="noStrike" dirty="0">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1" i="0" u="none" strike="noStrike" dirty="0">
                          <a:solidFill>
                            <a:srgbClr val="000000"/>
                          </a:solidFill>
                          <a:effectLst/>
                          <a:latin typeface="楷体" panose="02010609060101010101" pitchFamily="49" charset="-122"/>
                          <a:ea typeface="楷体" panose="02010609060101010101" pitchFamily="49" charset="-122"/>
                        </a:rPr>
                        <a:t>2025</a:t>
                      </a:r>
                      <a:r>
                        <a:rPr lang="zh-CN" altLang="en-US" sz="1200" b="1" i="0" u="none" strike="noStrike" dirty="0">
                          <a:solidFill>
                            <a:srgbClr val="000000"/>
                          </a:solidFill>
                          <a:effectLst/>
                          <a:latin typeface="楷体" panose="02010609060101010101" pitchFamily="49" charset="-122"/>
                          <a:ea typeface="楷体" panose="02010609060101010101" pitchFamily="49" charset="-122"/>
                        </a:rPr>
                        <a:t>年</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rgbClr val="000000"/>
                          </a:solidFill>
                          <a:effectLst/>
                          <a:latin typeface="楷体" panose="02010609060101010101" pitchFamily="49" charset="-122"/>
                          <a:ea typeface="楷体" panose="02010609060101010101" pitchFamily="49" charset="-122"/>
                        </a:rPr>
                        <a:t>合计</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87818452"/>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200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万元以下</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1292087874"/>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200-300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127</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131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48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2891107067"/>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300-400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196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239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360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163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578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321749823"/>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400-500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581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396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178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1155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525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779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694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1998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05388020"/>
                  </a:ext>
                </a:extLst>
              </a:tr>
              <a:tr h="265951">
                <a:tc>
                  <a:txBody>
                    <a:bodyPr/>
                    <a:lstStyle/>
                    <a:p>
                      <a:pPr algn="ctr" fontAlgn="ctr"/>
                      <a:r>
                        <a:rPr lang="en-US" altLang="zh-CN" sz="1000" b="1" i="0" u="none" strike="noStrike" dirty="0">
                          <a:solidFill>
                            <a:srgbClr val="C00000"/>
                          </a:solidFill>
                          <a:effectLst/>
                          <a:latin typeface="楷体" panose="02010609060101010101" pitchFamily="49" charset="-122"/>
                          <a:ea typeface="楷体" panose="02010609060101010101" pitchFamily="49" charset="-122"/>
                        </a:rPr>
                        <a:t>500-600</a:t>
                      </a:r>
                      <a:r>
                        <a:rPr lang="zh-CN" altLang="en-US" sz="1000" b="1" i="0" u="none" strike="noStrike" dirty="0">
                          <a:solidFill>
                            <a:srgbClr val="C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318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266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359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943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1326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701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538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1" i="0" u="none" strike="noStrike" dirty="0">
                          <a:solidFill>
                            <a:srgbClr val="000000"/>
                          </a:solidFill>
                          <a:effectLst/>
                          <a:latin typeface="楷体" panose="02010609060101010101" pitchFamily="49" charset="-122"/>
                          <a:ea typeface="楷体" panose="02010609060101010101" pitchFamily="49" charset="-122"/>
                        </a:rPr>
                        <a:t>2565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047018179"/>
                  </a:ext>
                </a:extLst>
              </a:tr>
              <a:tr h="265951">
                <a:tc>
                  <a:txBody>
                    <a:bodyPr/>
                    <a:lstStyle/>
                    <a:p>
                      <a:pPr algn="ctr" fontAlgn="ctr"/>
                      <a:r>
                        <a:rPr lang="en-US" altLang="zh-CN" sz="1000" b="1" i="0" u="none" strike="noStrike" dirty="0">
                          <a:solidFill>
                            <a:srgbClr val="C00000"/>
                          </a:solidFill>
                          <a:effectLst/>
                          <a:latin typeface="楷体" panose="02010609060101010101" pitchFamily="49" charset="-122"/>
                          <a:ea typeface="楷体" panose="02010609060101010101" pitchFamily="49" charset="-122"/>
                        </a:rPr>
                        <a:t>600-700</a:t>
                      </a:r>
                      <a:r>
                        <a:rPr lang="zh-CN" altLang="en-US" sz="1000" b="1" i="0" u="none" strike="noStrike" dirty="0">
                          <a:solidFill>
                            <a:srgbClr val="C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101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165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1650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1565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930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1" i="0" u="none" strike="noStrike" dirty="0">
                          <a:solidFill>
                            <a:srgbClr val="000000"/>
                          </a:solidFill>
                          <a:effectLst/>
                          <a:latin typeface="楷体" panose="02010609060101010101" pitchFamily="49" charset="-122"/>
                          <a:ea typeface="楷体" panose="02010609060101010101" pitchFamily="49" charset="-122"/>
                        </a:rPr>
                        <a:t>4145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407801239"/>
                  </a:ext>
                </a:extLst>
              </a:tr>
              <a:tr h="265951">
                <a:tc>
                  <a:txBody>
                    <a:bodyPr/>
                    <a:lstStyle/>
                    <a:p>
                      <a:pPr algn="ctr" fontAlgn="ctr"/>
                      <a:r>
                        <a:rPr lang="en-US" altLang="zh-CN" sz="1000" b="1" i="0" u="none" strike="noStrike" dirty="0">
                          <a:solidFill>
                            <a:srgbClr val="C00000"/>
                          </a:solidFill>
                          <a:effectLst/>
                          <a:latin typeface="楷体" panose="02010609060101010101" pitchFamily="49" charset="-122"/>
                          <a:ea typeface="楷体" panose="02010609060101010101" pitchFamily="49" charset="-122"/>
                        </a:rPr>
                        <a:t>700-800</a:t>
                      </a:r>
                      <a:r>
                        <a:rPr lang="zh-CN" altLang="en-US" sz="1000" b="1" i="0" u="none" strike="noStrike" dirty="0">
                          <a:solidFill>
                            <a:srgbClr val="C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49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34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44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127</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1591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1720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570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1" i="0" u="none" strike="noStrike" dirty="0">
                          <a:solidFill>
                            <a:srgbClr val="000000"/>
                          </a:solidFill>
                          <a:effectLst/>
                          <a:latin typeface="楷体" panose="02010609060101010101" pitchFamily="49" charset="-122"/>
                          <a:ea typeface="楷体" panose="02010609060101010101" pitchFamily="49" charset="-122"/>
                        </a:rPr>
                        <a:t>3881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1544192229"/>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800-900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899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531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526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1956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4075522341"/>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900-1000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54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1036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283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226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1545</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845446910"/>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1000-1500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12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583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880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576</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2039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727174216"/>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1500-2000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234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130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173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537</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1259945105"/>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2000-2500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99</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171</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224046196"/>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2500-3000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4</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12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4218646447"/>
                  </a:ext>
                </a:extLst>
              </a:tr>
              <a:tr h="265951">
                <a:tc>
                  <a:txBody>
                    <a:bodyPr/>
                    <a:lstStyle/>
                    <a:p>
                      <a:pPr algn="ctr" fontAlgn="ctr"/>
                      <a:r>
                        <a:rPr lang="en-US" altLang="zh-CN" sz="1000" b="1" i="0" u="none" strike="noStrike" dirty="0">
                          <a:solidFill>
                            <a:srgbClr val="000000"/>
                          </a:solidFill>
                          <a:effectLst/>
                          <a:latin typeface="楷体" panose="02010609060101010101" pitchFamily="49" charset="-122"/>
                          <a:ea typeface="楷体" panose="02010609060101010101" pitchFamily="49" charset="-122"/>
                        </a:rPr>
                        <a:t>3000</a:t>
                      </a:r>
                      <a:r>
                        <a:rPr lang="zh-CN" altLang="en-US" sz="1000" b="1" i="0" u="none" strike="noStrike" dirty="0">
                          <a:solidFill>
                            <a:srgbClr val="000000"/>
                          </a:solidFill>
                          <a:effectLst/>
                          <a:latin typeface="楷体" panose="02010609060101010101" pitchFamily="49" charset="-122"/>
                          <a:ea typeface="楷体" panose="02010609060101010101" pitchFamily="49" charset="-122"/>
                        </a:rPr>
                        <a:t>万元以上</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0" u="none" strike="noStrike" dirty="0">
                          <a:solidFill>
                            <a:srgbClr val="000000"/>
                          </a:solidFill>
                          <a:effectLst/>
                          <a:latin typeface="楷体" panose="02010609060101010101" pitchFamily="49" charset="-122"/>
                          <a:ea typeface="楷体" panose="02010609060101010101" pitchFamily="49" charset="-122"/>
                        </a:rPr>
                        <a:t>0</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2</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楷体" panose="02010609060101010101" pitchFamily="49" charset="-122"/>
                          <a:ea typeface="楷体" panose="02010609060101010101" pitchFamily="49" charset="-122"/>
                        </a:rPr>
                        <a:t>3</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楷体" panose="02010609060101010101" pitchFamily="49" charset="-122"/>
                          <a:ea typeface="楷体" panose="02010609060101010101" pitchFamily="49" charset="-122"/>
                        </a:rPr>
                        <a:t>8</a:t>
                      </a:r>
                    </a:p>
                  </a:txBody>
                  <a:tcPr marL="606" marR="606" marT="6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1F0"/>
                    </a:solidFill>
                  </a:tcPr>
                </a:tc>
                <a:extLst>
                  <a:ext uri="{0D108BD9-81ED-4DB2-BD59-A6C34878D82A}">
                    <a16:rowId xmlns:a16="http://schemas.microsoft.com/office/drawing/2014/main" val="3956488798"/>
                  </a:ext>
                </a:extLst>
              </a:tr>
            </a:tbl>
          </a:graphicData>
        </a:graphic>
      </p:graphicFrame>
      <p:sp>
        <p:nvSpPr>
          <p:cNvPr id="7" name="矩形 6">
            <a:extLst>
              <a:ext uri="{FF2B5EF4-FFF2-40B4-BE49-F238E27FC236}">
                <a16:creationId xmlns:a16="http://schemas.microsoft.com/office/drawing/2014/main" id="{CDB30884-EE83-43B4-B520-85E0422D4DE5}"/>
              </a:ext>
            </a:extLst>
          </p:cNvPr>
          <p:cNvSpPr/>
          <p:nvPr/>
        </p:nvSpPr>
        <p:spPr>
          <a:xfrm>
            <a:off x="3571025" y="1650614"/>
            <a:ext cx="4224233" cy="307777"/>
          </a:xfrm>
          <a:prstGeom prst="rect">
            <a:avLst/>
          </a:prstGeom>
        </p:spPr>
        <p:txBody>
          <a:bodyPr wrap="none">
            <a:spAutoFit/>
          </a:bodyPr>
          <a:lstStyle/>
          <a:p>
            <a:pPr algn="ctr">
              <a:defRPr sz="1400" b="0" i="0" u="none" strike="noStrike" kern="1200" spc="0" baseline="0">
                <a:solidFill>
                  <a:srgbClr val="000000">
                    <a:lumMod val="65000"/>
                    <a:lumOff val="35000"/>
                  </a:srgbClr>
                </a:solidFill>
                <a:latin typeface="+mn-lt"/>
                <a:ea typeface="+mn-ea"/>
                <a:cs typeface="+mn-cs"/>
              </a:defRPr>
            </a:pPr>
            <a:r>
              <a:rPr lang="zh-CN" altLang="en-US" sz="1400" b="1" dirty="0">
                <a:cs typeface="+mn-ea"/>
                <a:sym typeface="+mn-lt"/>
              </a:rPr>
              <a:t>泗泾本板块及上游闵行公寓市场近</a:t>
            </a:r>
            <a:r>
              <a:rPr lang="en-US" altLang="zh-CN" sz="1400" b="1" dirty="0">
                <a:cs typeface="+mn-ea"/>
                <a:sym typeface="+mn-lt"/>
              </a:rPr>
              <a:t>3</a:t>
            </a:r>
            <a:r>
              <a:rPr lang="zh-CN" altLang="en-US" sz="1400" b="1" dirty="0">
                <a:cs typeface="+mn-ea"/>
                <a:sym typeface="+mn-lt"/>
              </a:rPr>
              <a:t>年分总价段供求</a:t>
            </a:r>
            <a:endParaRPr lang="zh-CN" altLang="zh-CN" sz="1400" dirty="0">
              <a:cs typeface="+mn-ea"/>
              <a:sym typeface="+mn-lt"/>
            </a:endParaRPr>
          </a:p>
        </p:txBody>
      </p:sp>
      <p:sp>
        <p:nvSpPr>
          <p:cNvPr id="2" name="矩形 1">
            <a:extLst>
              <a:ext uri="{FF2B5EF4-FFF2-40B4-BE49-F238E27FC236}">
                <a16:creationId xmlns:a16="http://schemas.microsoft.com/office/drawing/2014/main" id="{A987EF35-CE11-4D30-8ECD-7812E5693E6D}"/>
              </a:ext>
            </a:extLst>
          </p:cNvPr>
          <p:cNvSpPr/>
          <p:nvPr/>
        </p:nvSpPr>
        <p:spPr>
          <a:xfrm>
            <a:off x="392580" y="3540842"/>
            <a:ext cx="9965247" cy="846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6" name="矩形 5">
            <a:extLst>
              <a:ext uri="{FF2B5EF4-FFF2-40B4-BE49-F238E27FC236}">
                <a16:creationId xmlns:a16="http://schemas.microsoft.com/office/drawing/2014/main" id="{68613FAC-45B1-4DEF-BDC1-0E6B9BD2A4C0}"/>
              </a:ext>
            </a:extLst>
          </p:cNvPr>
          <p:cNvSpPr/>
          <p:nvPr/>
        </p:nvSpPr>
        <p:spPr>
          <a:xfrm>
            <a:off x="10580917" y="4233686"/>
            <a:ext cx="1461796" cy="307777"/>
          </a:xfrm>
          <a:prstGeom prst="rect">
            <a:avLst/>
          </a:prstGeom>
        </p:spPr>
        <p:txBody>
          <a:bodyPr wrap="square">
            <a:spAutoFit/>
          </a:bodyPr>
          <a:lstStyle/>
          <a:p>
            <a:r>
              <a:rPr lang="zh-CN" altLang="en-US" sz="1400" b="1" kern="0" dirty="0">
                <a:solidFill>
                  <a:srgbClr val="00B050"/>
                </a:solidFill>
                <a:cs typeface="+mn-ea"/>
                <a:sym typeface="+mn-lt"/>
              </a:rPr>
              <a:t>联排置换客户</a:t>
            </a:r>
            <a:endParaRPr lang="zh-CN" altLang="en-US" sz="1400" b="1" dirty="0">
              <a:solidFill>
                <a:srgbClr val="00B050"/>
              </a:solidFill>
              <a:cs typeface="+mn-ea"/>
              <a:sym typeface="+mn-lt"/>
            </a:endParaRPr>
          </a:p>
        </p:txBody>
      </p:sp>
      <p:sp>
        <p:nvSpPr>
          <p:cNvPr id="9" name="矩形 8">
            <a:extLst>
              <a:ext uri="{FF2B5EF4-FFF2-40B4-BE49-F238E27FC236}">
                <a16:creationId xmlns:a16="http://schemas.microsoft.com/office/drawing/2014/main" id="{930E6BF9-9C3D-4547-BB07-6BAA38DD8202}"/>
              </a:ext>
            </a:extLst>
          </p:cNvPr>
          <p:cNvSpPr/>
          <p:nvPr/>
        </p:nvSpPr>
        <p:spPr>
          <a:xfrm>
            <a:off x="10524931" y="3716504"/>
            <a:ext cx="1879876" cy="307777"/>
          </a:xfrm>
          <a:prstGeom prst="rect">
            <a:avLst/>
          </a:prstGeom>
        </p:spPr>
        <p:txBody>
          <a:bodyPr wrap="square">
            <a:spAutoFit/>
          </a:bodyPr>
          <a:lstStyle/>
          <a:p>
            <a:r>
              <a:rPr lang="zh-CN" altLang="en-US" sz="1400" b="1" kern="0" dirty="0">
                <a:solidFill>
                  <a:srgbClr val="C00000"/>
                </a:solidFill>
                <a:cs typeface="+mn-ea"/>
                <a:sym typeface="+mn-lt"/>
              </a:rPr>
              <a:t>叠加置换客户</a:t>
            </a:r>
          </a:p>
        </p:txBody>
      </p:sp>
      <p:sp>
        <p:nvSpPr>
          <p:cNvPr id="10" name="内容占位符 3">
            <a:extLst>
              <a:ext uri="{FF2B5EF4-FFF2-40B4-BE49-F238E27FC236}">
                <a16:creationId xmlns:a16="http://schemas.microsoft.com/office/drawing/2014/main" id="{ABBE2D68-31B2-4877-A51E-28D683B241AF}"/>
              </a:ext>
            </a:extLst>
          </p:cNvPr>
          <p:cNvSpPr txBox="1">
            <a:spLocks/>
          </p:cNvSpPr>
          <p:nvPr/>
        </p:nvSpPr>
        <p:spPr bwMode="auto">
          <a:xfrm>
            <a:off x="609601" y="730796"/>
            <a:ext cx="10972800" cy="688202"/>
          </a:xfrm>
          <a:prstGeom prst="rect">
            <a:avLst/>
          </a:prstGeom>
        </p:spPr>
        <p:txBody>
          <a:bodyPr wrap="square">
            <a:spAutoFit/>
          </a:bodyPr>
          <a:lstStyle>
            <a:lvl1pPr marL="342900" indent="-342900" algn="l" rtl="0" eaLnBrk="0" fontAlgn="base" hangingPunct="0">
              <a:lnSpc>
                <a:spcPct val="100000"/>
              </a:lnSpc>
              <a:spcBef>
                <a:spcPct val="20000"/>
              </a:spcBef>
              <a:spcAft>
                <a:spcPct val="0"/>
              </a:spcAft>
              <a:buSzPct val="80000"/>
              <a:buFont typeface="Wingdings" panose="05000000000000000000" pitchFamily="2" charset="2"/>
              <a:buChar char="n"/>
              <a:defRPr lang="zh-CN" altLang="en-US" sz="1400" b="1" kern="1200" dirty="0">
                <a:solidFill>
                  <a:srgbClr val="000000"/>
                </a:solidFill>
                <a:latin typeface="楷体" panose="02010609060101010101" pitchFamily="49" charset="-122"/>
                <a:ea typeface="楷体" panose="02010609060101010101" pitchFamily="49" charset="-122"/>
                <a:cs typeface="+mn-cs"/>
              </a:defRPr>
            </a:lvl1pPr>
            <a:lvl2pPr marL="742950" indent="-285750" algn="l" rtl="0" eaLnBrk="0" fontAlgn="base" hangingPunct="0">
              <a:lnSpc>
                <a:spcPct val="200000"/>
              </a:lnSpc>
              <a:spcBef>
                <a:spcPct val="20000"/>
              </a:spcBef>
              <a:spcAft>
                <a:spcPct val="0"/>
              </a:spcAft>
              <a:buSzPct val="80000"/>
              <a:buFont typeface="Wingdings" panose="05000000000000000000" pitchFamily="2" charset="2"/>
              <a:buChar char="Ø"/>
              <a:defRPr lang="zh-CN" altLang="en-US" sz="1600" dirty="0">
                <a:solidFill>
                  <a:schemeClr val="tx2"/>
                </a:solidFill>
                <a:latin typeface="+mj-lt"/>
                <a:ea typeface="+mj-ea"/>
                <a:cs typeface="+mj-cs"/>
              </a:defRPr>
            </a:lvl2pPr>
            <a:lvl3pPr marL="1143000" indent="-228600" algn="l" rtl="0" eaLnBrk="0" fontAlgn="base" hangingPunct="0">
              <a:lnSpc>
                <a:spcPct val="200000"/>
              </a:lnSpc>
              <a:spcBef>
                <a:spcPct val="20000"/>
              </a:spcBef>
              <a:spcAft>
                <a:spcPct val="0"/>
              </a:spcAft>
              <a:buFont typeface="Wingdings" panose="05000000000000000000" pitchFamily="2" charset="2"/>
              <a:buChar char="ü"/>
              <a:defRPr lang="zh-CN" altLang="en-US" sz="1600" dirty="0">
                <a:solidFill>
                  <a:schemeClr val="tx2"/>
                </a:solidFill>
                <a:latin typeface="+mj-lt"/>
                <a:ea typeface="+mj-ea"/>
                <a:cs typeface="+mj-cs"/>
              </a:defRPr>
            </a:lvl3pPr>
            <a:lvl4pPr marL="16002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4pPr>
            <a:lvl5pPr marL="2057400" indent="-228600" algn="l" rtl="0" eaLnBrk="0" fontAlgn="base" hangingPunct="0">
              <a:lnSpc>
                <a:spcPct val="200000"/>
              </a:lnSpc>
              <a:spcBef>
                <a:spcPct val="20000"/>
              </a:spcBef>
              <a:spcAft>
                <a:spcPct val="0"/>
              </a:spcAft>
              <a:buFont typeface="Wingdings" panose="05000000000000000000" pitchFamily="2" charset="2"/>
              <a:buChar char="n"/>
              <a:defRPr lang="zh-CN" altLang="en-US" sz="1600" dirty="0">
                <a:solidFill>
                  <a:schemeClr val="tx2"/>
                </a:solidFill>
                <a:latin typeface="+mj-lt"/>
                <a:ea typeface="+mj-ea"/>
                <a:cs typeface="+mj-cs"/>
              </a:defRPr>
            </a:lvl5pPr>
            <a:lvl6pPr marL="25146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6pPr>
            <a:lvl7pPr marL="29718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7pPr>
            <a:lvl8pPr marL="34290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8pPr>
            <a:lvl9pPr marL="3886200" indent="-228600" algn="l" rtl="0" eaLnBrk="1" fontAlgn="base" hangingPunct="1">
              <a:lnSpc>
                <a:spcPct val="200000"/>
              </a:lnSpc>
              <a:spcBef>
                <a:spcPct val="20000"/>
              </a:spcBef>
              <a:spcAft>
                <a:spcPct val="0"/>
              </a:spcAft>
              <a:buFont typeface="Wingdings" panose="05000000000000000000" pitchFamily="2" charset="2"/>
              <a:buChar char="n"/>
              <a:defRPr sz="1200">
                <a:solidFill>
                  <a:schemeClr val="tx1"/>
                </a:solidFill>
                <a:latin typeface="+mn-lt"/>
                <a:ea typeface="+mn-ea"/>
              </a:defRPr>
            </a:lvl9pPr>
          </a:lstStyle>
          <a:p>
            <a:pPr eaLnBrk="1" hangingPunct="1">
              <a:lnSpc>
                <a:spcPct val="150000"/>
              </a:lnSpc>
              <a:spcBef>
                <a:spcPts val="0"/>
              </a:spcBef>
              <a:buSzTx/>
              <a:defRPr/>
            </a:pPr>
            <a:r>
              <a:rPr lang="zh-CN" altLang="en-US" kern="0" dirty="0">
                <a:latin typeface="+mn-lt"/>
                <a:ea typeface="+mn-ea"/>
                <a:cs typeface="+mn-ea"/>
                <a:sym typeface="+mn-lt"/>
              </a:rPr>
              <a:t>低密类产品客群主要源于泗泾本板块及上游闵行、徐汇等外溢客户高层置换低密的总价逻辑。从成交总价结构来看，</a:t>
            </a:r>
            <a:r>
              <a:rPr lang="en-US" altLang="zh-CN" kern="0" dirty="0">
                <a:latin typeface="+mn-lt"/>
                <a:ea typeface="+mn-ea"/>
                <a:cs typeface="+mn-ea"/>
                <a:sym typeface="+mn-lt"/>
              </a:rPr>
              <a:t>500-800</a:t>
            </a:r>
            <a:r>
              <a:rPr lang="zh-CN" altLang="en-US" kern="0" dirty="0">
                <a:latin typeface="+mn-lt"/>
                <a:ea typeface="+mn-ea"/>
                <a:cs typeface="+mn-ea"/>
                <a:sym typeface="+mn-lt"/>
              </a:rPr>
              <a:t>万对应叠加置换客户为主，</a:t>
            </a:r>
            <a:r>
              <a:rPr lang="en-US" altLang="zh-CN" kern="0" dirty="0">
                <a:latin typeface="+mn-lt"/>
                <a:ea typeface="+mn-ea"/>
                <a:cs typeface="+mn-ea"/>
                <a:sym typeface="+mn-lt"/>
              </a:rPr>
              <a:t>700-1000</a:t>
            </a:r>
            <a:r>
              <a:rPr lang="zh-CN" altLang="en-US" kern="0" dirty="0">
                <a:latin typeface="+mn-lt"/>
                <a:ea typeface="+mn-ea"/>
                <a:cs typeface="+mn-ea"/>
                <a:sym typeface="+mn-lt"/>
              </a:rPr>
              <a:t>万对应联排置换客户为主，</a:t>
            </a:r>
            <a:r>
              <a:rPr lang="zh-CN" altLang="en-US" kern="0" dirty="0">
                <a:solidFill>
                  <a:srgbClr val="C00000"/>
                </a:solidFill>
                <a:latin typeface="+mn-lt"/>
                <a:ea typeface="+mn-ea"/>
                <a:cs typeface="+mn-ea"/>
                <a:sym typeface="+mn-lt"/>
              </a:rPr>
              <a:t>其中</a:t>
            </a:r>
            <a:r>
              <a:rPr lang="en-US" altLang="zh-CN" kern="0" dirty="0">
                <a:solidFill>
                  <a:srgbClr val="C00000"/>
                </a:solidFill>
                <a:latin typeface="+mn-lt"/>
                <a:ea typeface="+mn-ea"/>
                <a:cs typeface="+mn-ea"/>
                <a:sym typeface="+mn-lt"/>
              </a:rPr>
              <a:t>500-800</a:t>
            </a:r>
            <a:r>
              <a:rPr lang="zh-CN" altLang="en-US" kern="0" dirty="0">
                <a:solidFill>
                  <a:srgbClr val="C00000"/>
                </a:solidFill>
                <a:latin typeface="+mn-lt"/>
                <a:ea typeface="+mn-ea"/>
                <a:cs typeface="+mn-ea"/>
                <a:sym typeface="+mn-lt"/>
              </a:rPr>
              <a:t>万客户厚度最厚，打造叠加产品的相对安全度更高。</a:t>
            </a:r>
          </a:p>
        </p:txBody>
      </p:sp>
      <p:sp>
        <p:nvSpPr>
          <p:cNvPr id="11" name="右大括号 10">
            <a:extLst>
              <a:ext uri="{FF2B5EF4-FFF2-40B4-BE49-F238E27FC236}">
                <a16:creationId xmlns:a16="http://schemas.microsoft.com/office/drawing/2014/main" id="{16030035-2A42-4632-8ECC-87BDF40933F8}"/>
              </a:ext>
            </a:extLst>
          </p:cNvPr>
          <p:cNvSpPr/>
          <p:nvPr/>
        </p:nvSpPr>
        <p:spPr>
          <a:xfrm>
            <a:off x="10444803" y="3818301"/>
            <a:ext cx="136114" cy="5466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2" name="右大括号 11">
            <a:extLst>
              <a:ext uri="{FF2B5EF4-FFF2-40B4-BE49-F238E27FC236}">
                <a16:creationId xmlns:a16="http://schemas.microsoft.com/office/drawing/2014/main" id="{4019CAC7-BAC1-41E6-B14B-7C22CA3CA832}"/>
              </a:ext>
            </a:extLst>
          </p:cNvPr>
          <p:cNvSpPr/>
          <p:nvPr/>
        </p:nvSpPr>
        <p:spPr>
          <a:xfrm>
            <a:off x="10444803" y="4155509"/>
            <a:ext cx="136114" cy="54661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C84D4654-721A-B884-27E6-5F510D44CD3F}"/>
              </a:ext>
            </a:extLst>
          </p:cNvPr>
          <p:cNvSpPr/>
          <p:nvPr/>
        </p:nvSpPr>
        <p:spPr>
          <a:xfrm>
            <a:off x="377073" y="4083751"/>
            <a:ext cx="9965246" cy="766546"/>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14" name="标题 4">
            <a:extLst>
              <a:ext uri="{FF2B5EF4-FFF2-40B4-BE49-F238E27FC236}">
                <a16:creationId xmlns:a16="http://schemas.microsoft.com/office/drawing/2014/main" id="{4444E234-C0D0-4934-8E9F-72539D8564C5}"/>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3.2 </a:t>
            </a:r>
            <a:r>
              <a:rPr lang="zh-CN" altLang="en-US" dirty="0">
                <a:cs typeface="+mn-ea"/>
                <a:sym typeface="+mn-lt"/>
              </a:rPr>
              <a:t>产品定位要点</a:t>
            </a:r>
            <a:r>
              <a:rPr lang="en-US" altLang="zh-CN" dirty="0">
                <a:cs typeface="+mn-ea"/>
                <a:sym typeface="+mn-lt"/>
              </a:rPr>
              <a:t>2</a:t>
            </a:r>
            <a:r>
              <a:rPr lang="zh-CN" altLang="en-US" dirty="0">
                <a:cs typeface="+mn-ea"/>
                <a:sym typeface="+mn-lt"/>
              </a:rPr>
              <a:t>：叠加客户厚度更强，新规叠加产品最大化</a:t>
            </a:r>
            <a:endParaRPr lang="zh-CN" altLang="en-US" dirty="0">
              <a:latin typeface="+mn-lt"/>
              <a:ea typeface="+mn-ea"/>
              <a:cs typeface="+mn-ea"/>
              <a:sym typeface="+mn-lt"/>
            </a:endParaRPr>
          </a:p>
        </p:txBody>
      </p:sp>
    </p:spTree>
    <p:extLst>
      <p:ext uri="{BB962C8B-B14F-4D97-AF65-F5344CB8AC3E}">
        <p14:creationId xmlns:p14="http://schemas.microsoft.com/office/powerpoint/2010/main" val="1286565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835D-5C40-774D-70D1-6854C444BC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7CECCD-4FFB-DF9B-DE30-3FD98D3CF7E2}"/>
              </a:ext>
            </a:extLst>
          </p:cNvPr>
          <p:cNvSpPr>
            <a:spLocks noGrp="1"/>
          </p:cNvSpPr>
          <p:nvPr>
            <p:ph type="title"/>
          </p:nvPr>
        </p:nvSpPr>
        <p:spPr>
          <a:xfrm>
            <a:off x="290019" y="216195"/>
            <a:ext cx="10044827" cy="369900"/>
          </a:xfrm>
        </p:spPr>
        <p:txBody>
          <a:bodyPr/>
          <a:lstStyle/>
          <a:p>
            <a:r>
              <a:rPr lang="en-US" altLang="zh-CN" dirty="0">
                <a:latin typeface="+mn-lt"/>
                <a:ea typeface="+mn-ea"/>
                <a:cs typeface="+mn-ea"/>
                <a:sym typeface="+mn-lt"/>
              </a:rPr>
              <a:t>3.2 </a:t>
            </a:r>
            <a:r>
              <a:rPr lang="zh-CN" altLang="en-US" dirty="0">
                <a:cs typeface="+mn-ea"/>
                <a:sym typeface="+mn-lt"/>
              </a:rPr>
              <a:t>产品定位要点</a:t>
            </a:r>
            <a:r>
              <a:rPr lang="en-US" altLang="zh-CN" dirty="0">
                <a:cs typeface="+mn-ea"/>
                <a:sym typeface="+mn-lt"/>
              </a:rPr>
              <a:t>2</a:t>
            </a:r>
            <a:r>
              <a:rPr lang="zh-CN" altLang="en-US" dirty="0">
                <a:cs typeface="+mn-ea"/>
                <a:sym typeface="+mn-lt"/>
              </a:rPr>
              <a:t>：新规叠加产品供应量可控，存在窗口机会</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DB7E7BA-0FF5-738B-6404-E8DA5BA45548}"/>
              </a:ext>
            </a:extLst>
          </p:cNvPr>
          <p:cNvSpPr>
            <a:spLocks noGrp="1"/>
          </p:cNvSpPr>
          <p:nvPr>
            <p:ph idx="1"/>
          </p:nvPr>
        </p:nvSpPr>
        <p:spPr>
          <a:xfrm>
            <a:off x="202131" y="652433"/>
            <a:ext cx="11787738" cy="1334533"/>
          </a:xfrm>
        </p:spPr>
        <p:txBody>
          <a:bodyPr/>
          <a:lstStyle/>
          <a:p>
            <a:pPr marL="0" lvl="0" indent="0">
              <a:lnSpc>
                <a:spcPct val="150000"/>
              </a:lnSpc>
              <a:spcBef>
                <a:spcPts val="0"/>
              </a:spcBef>
              <a:buSzTx/>
              <a:buNone/>
              <a:defRPr/>
            </a:pPr>
            <a:r>
              <a:rPr lang="zh-CN" altLang="en-US" sz="1400" kern="0" dirty="0">
                <a:solidFill>
                  <a:srgbClr val="C00000"/>
                </a:solidFill>
                <a:latin typeface="+mn-lt"/>
                <a:ea typeface="+mn-ea"/>
                <a:cs typeface="+mn-ea"/>
                <a:sym typeface="+mn-lt"/>
              </a:rPr>
              <a:t>近三年松江叠加及联排产品合计预计将消耗</a:t>
            </a:r>
            <a:r>
              <a:rPr lang="en-US" altLang="zh-CN" sz="1400" kern="0" dirty="0">
                <a:solidFill>
                  <a:srgbClr val="C00000"/>
                </a:solidFill>
                <a:latin typeface="+mn-lt"/>
                <a:ea typeface="+mn-ea"/>
                <a:cs typeface="+mn-ea"/>
                <a:sym typeface="+mn-lt"/>
              </a:rPr>
              <a:t>2000</a:t>
            </a:r>
            <a:r>
              <a:rPr lang="zh-CN" altLang="en-US" sz="1400" kern="0" dirty="0">
                <a:solidFill>
                  <a:srgbClr val="C00000"/>
                </a:solidFill>
                <a:latin typeface="+mn-lt"/>
                <a:ea typeface="+mn-ea"/>
                <a:cs typeface="+mn-ea"/>
                <a:sym typeface="+mn-lt"/>
              </a:rPr>
              <a:t>组以上客户，而</a:t>
            </a:r>
            <a:r>
              <a:rPr lang="en-US" altLang="zh-CN" sz="1400" kern="0" dirty="0">
                <a:solidFill>
                  <a:srgbClr val="C00000"/>
                </a:solidFill>
                <a:latin typeface="+mn-lt"/>
                <a:ea typeface="+mn-ea"/>
                <a:cs typeface="+mn-ea"/>
                <a:sym typeface="+mn-lt"/>
              </a:rPr>
              <a:t>25</a:t>
            </a:r>
            <a:r>
              <a:rPr lang="zh-CN" altLang="en-US" sz="1400" kern="0" dirty="0">
                <a:solidFill>
                  <a:srgbClr val="C00000"/>
                </a:solidFill>
                <a:latin typeface="+mn-lt"/>
                <a:ea typeface="+mn-ea"/>
                <a:cs typeface="+mn-ea"/>
                <a:sym typeface="+mn-lt"/>
              </a:rPr>
              <a:t>年保利、国贸项目开始，均为新规低密产品，附加值得到明显提升，且叠加产品开始全面按照精装方式销售，本案考虑</a:t>
            </a:r>
            <a:r>
              <a:rPr lang="zh-CN" altLang="en-US" dirty="0">
                <a:solidFill>
                  <a:srgbClr val="C00000"/>
                </a:solidFill>
                <a:latin typeface="+mn-lt"/>
                <a:ea typeface="+mn-ea"/>
                <a:cs typeface="+mn-ea"/>
                <a:sym typeface="+mn-lt"/>
              </a:rPr>
              <a:t>新规下的叠加产品仍存市场空间，同时叠加自住舒适度有机会优于保利西郊和煦</a:t>
            </a:r>
            <a:r>
              <a:rPr lang="en-US" altLang="zh-CN" dirty="0">
                <a:solidFill>
                  <a:srgbClr val="C00000"/>
                </a:solidFill>
                <a:latin typeface="+mn-lt"/>
                <a:ea typeface="+mn-ea"/>
                <a:cs typeface="+mn-ea"/>
                <a:sym typeface="+mn-lt"/>
              </a:rPr>
              <a:t>130</a:t>
            </a:r>
            <a:r>
              <a:rPr lang="zh-CN" altLang="en-US" dirty="0">
                <a:solidFill>
                  <a:srgbClr val="C00000"/>
                </a:solidFill>
                <a:latin typeface="+mn-lt"/>
                <a:ea typeface="+mn-ea"/>
                <a:cs typeface="+mn-ea"/>
                <a:sym typeface="+mn-lt"/>
              </a:rPr>
              <a:t>㎡联排产品。</a:t>
            </a:r>
            <a:endParaRPr lang="en-US" altLang="zh-CN" sz="1400" kern="0" dirty="0">
              <a:solidFill>
                <a:srgbClr val="C00000"/>
              </a:solidFill>
              <a:latin typeface="+mn-lt"/>
              <a:ea typeface="+mn-ea"/>
              <a:cs typeface="+mn-ea"/>
              <a:sym typeface="+mn-lt"/>
            </a:endParaRPr>
          </a:p>
          <a:p>
            <a:pPr lvl="0">
              <a:lnSpc>
                <a:spcPct val="150000"/>
              </a:lnSpc>
              <a:spcBef>
                <a:spcPts val="0"/>
              </a:spcBef>
              <a:buSzTx/>
              <a:defRPr/>
            </a:pPr>
            <a:r>
              <a:rPr lang="zh-CN" altLang="en-US" sz="1400" kern="0" dirty="0">
                <a:latin typeface="+mn-lt"/>
                <a:ea typeface="+mn-ea"/>
                <a:cs typeface="+mn-ea"/>
                <a:sym typeface="+mn-lt"/>
              </a:rPr>
              <a:t>松江区</a:t>
            </a:r>
            <a:r>
              <a:rPr lang="en-US" altLang="zh-CN" sz="1400" kern="0" dirty="0">
                <a:latin typeface="+mn-lt"/>
                <a:ea typeface="+mn-ea"/>
                <a:cs typeface="+mn-ea"/>
                <a:sym typeface="+mn-lt"/>
              </a:rPr>
              <a:t>23-25</a:t>
            </a:r>
            <a:r>
              <a:rPr lang="zh-CN" altLang="en-US" sz="1400" kern="0" dirty="0">
                <a:latin typeface="+mn-lt"/>
                <a:ea typeface="+mn-ea"/>
                <a:cs typeface="+mn-ea"/>
                <a:sym typeface="+mn-lt"/>
              </a:rPr>
              <a:t>年共入市</a:t>
            </a:r>
            <a:r>
              <a:rPr lang="en-US" altLang="zh-CN" sz="1400" kern="0" dirty="0">
                <a:solidFill>
                  <a:srgbClr val="C00000"/>
                </a:solidFill>
                <a:latin typeface="+mn-lt"/>
                <a:ea typeface="+mn-ea"/>
                <a:cs typeface="+mn-ea"/>
                <a:sym typeface="+mn-lt"/>
              </a:rPr>
              <a:t>12</a:t>
            </a:r>
            <a:r>
              <a:rPr lang="zh-CN" altLang="en-US" sz="1400" kern="0" dirty="0">
                <a:solidFill>
                  <a:srgbClr val="C00000"/>
                </a:solidFill>
                <a:latin typeface="+mn-lt"/>
                <a:ea typeface="+mn-ea"/>
                <a:cs typeface="+mn-ea"/>
                <a:sym typeface="+mn-lt"/>
              </a:rPr>
              <a:t>个项目、</a:t>
            </a:r>
            <a:r>
              <a:rPr lang="en-US" altLang="zh-CN" sz="1400" kern="0" dirty="0">
                <a:solidFill>
                  <a:srgbClr val="C00000"/>
                </a:solidFill>
                <a:latin typeface="+mn-lt"/>
                <a:ea typeface="+mn-ea"/>
                <a:cs typeface="+mn-ea"/>
                <a:sym typeface="+mn-lt"/>
              </a:rPr>
              <a:t>1260</a:t>
            </a:r>
            <a:r>
              <a:rPr lang="zh-CN" altLang="en-US" sz="1400" kern="0" dirty="0">
                <a:solidFill>
                  <a:srgbClr val="C00000"/>
                </a:solidFill>
                <a:latin typeface="+mn-lt"/>
                <a:ea typeface="+mn-ea"/>
                <a:cs typeface="+mn-ea"/>
                <a:sym typeface="+mn-lt"/>
              </a:rPr>
              <a:t>套叠加产品，</a:t>
            </a:r>
            <a:r>
              <a:rPr lang="zh-CN" altLang="en-US" sz="1400" kern="0" dirty="0">
                <a:latin typeface="+mn-lt"/>
                <a:ea typeface="+mn-ea"/>
                <a:cs typeface="+mn-ea"/>
                <a:sym typeface="+mn-lt"/>
              </a:rPr>
              <a:t>主流面积</a:t>
            </a:r>
            <a:r>
              <a:rPr lang="en-US" altLang="zh-CN" sz="1400" kern="0" dirty="0">
                <a:latin typeface="+mn-lt"/>
                <a:ea typeface="+mn-ea"/>
                <a:cs typeface="+mn-ea"/>
                <a:sym typeface="+mn-lt"/>
              </a:rPr>
              <a:t>135-160</a:t>
            </a:r>
            <a:r>
              <a:rPr lang="zh-CN" altLang="en-US" sz="1400" kern="0" dirty="0">
                <a:latin typeface="+mn-lt"/>
                <a:ea typeface="+mn-ea"/>
                <a:cs typeface="+mn-ea"/>
                <a:sym typeface="+mn-lt"/>
              </a:rPr>
              <a:t>㎡，少量</a:t>
            </a:r>
            <a:r>
              <a:rPr lang="en-US" altLang="zh-CN" sz="1400" kern="0" dirty="0">
                <a:latin typeface="+mn-lt"/>
                <a:ea typeface="+mn-ea"/>
                <a:cs typeface="+mn-ea"/>
                <a:sym typeface="+mn-lt"/>
              </a:rPr>
              <a:t>100-130</a:t>
            </a:r>
            <a:r>
              <a:rPr lang="zh-CN" altLang="en-US" sz="1400" kern="0" dirty="0">
                <a:latin typeface="+mn-lt"/>
                <a:ea typeface="+mn-ea"/>
                <a:cs typeface="+mn-ea"/>
                <a:sym typeface="+mn-lt"/>
              </a:rPr>
              <a:t>㎡，</a:t>
            </a:r>
            <a:r>
              <a:rPr lang="en-US" altLang="zh-CN" sz="1400" kern="0" dirty="0">
                <a:latin typeface="+mn-lt"/>
                <a:ea typeface="+mn-ea"/>
                <a:cs typeface="+mn-ea"/>
                <a:sym typeface="+mn-lt"/>
              </a:rPr>
              <a:t>65%</a:t>
            </a:r>
            <a:r>
              <a:rPr lang="zh-CN" altLang="en-US" sz="1400" kern="0" dirty="0">
                <a:latin typeface="+mn-lt"/>
                <a:ea typeface="+mn-ea"/>
                <a:cs typeface="+mn-ea"/>
                <a:sym typeface="+mn-lt"/>
              </a:rPr>
              <a:t>以上盘为</a:t>
            </a:r>
            <a:r>
              <a:rPr lang="en-US" altLang="zh-CN" sz="1400" kern="0" dirty="0">
                <a:latin typeface="+mn-lt"/>
                <a:ea typeface="+mn-ea"/>
                <a:cs typeface="+mn-ea"/>
                <a:sym typeface="+mn-lt"/>
              </a:rPr>
              <a:t>4F</a:t>
            </a:r>
            <a:r>
              <a:rPr lang="zh-CN" altLang="en-US" sz="1400" kern="0" dirty="0">
                <a:latin typeface="+mn-lt"/>
                <a:ea typeface="+mn-ea"/>
                <a:cs typeface="+mn-ea"/>
                <a:sym typeface="+mn-lt"/>
              </a:rPr>
              <a:t>叠加；</a:t>
            </a:r>
            <a:endParaRPr lang="en-US" altLang="zh-CN" sz="1400" kern="0" dirty="0">
              <a:latin typeface="+mn-lt"/>
              <a:ea typeface="+mn-ea"/>
              <a:cs typeface="+mn-ea"/>
              <a:sym typeface="+mn-lt"/>
            </a:endParaRPr>
          </a:p>
          <a:p>
            <a:pPr lvl="0">
              <a:lnSpc>
                <a:spcPct val="150000"/>
              </a:lnSpc>
              <a:spcBef>
                <a:spcPts val="0"/>
              </a:spcBef>
              <a:buSzTx/>
              <a:defRPr/>
            </a:pPr>
            <a:r>
              <a:rPr lang="zh-CN" altLang="en-US" sz="1400" kern="0" dirty="0">
                <a:latin typeface="+mn-lt"/>
                <a:ea typeface="+mn-ea"/>
                <a:cs typeface="+mn-ea"/>
                <a:sym typeface="+mn-lt"/>
              </a:rPr>
              <a:t>松江区</a:t>
            </a:r>
            <a:r>
              <a:rPr lang="en-US" altLang="zh-CN" sz="1400" kern="0" dirty="0">
                <a:latin typeface="+mn-lt"/>
                <a:ea typeface="+mn-ea"/>
                <a:cs typeface="+mn-ea"/>
                <a:sym typeface="+mn-lt"/>
              </a:rPr>
              <a:t>23-25</a:t>
            </a:r>
            <a:r>
              <a:rPr lang="zh-CN" altLang="en-US" sz="1400" kern="0" dirty="0">
                <a:latin typeface="+mn-lt"/>
                <a:ea typeface="+mn-ea"/>
                <a:cs typeface="+mn-ea"/>
                <a:sym typeface="+mn-lt"/>
              </a:rPr>
              <a:t>年共入市</a:t>
            </a:r>
            <a:r>
              <a:rPr lang="en-US" altLang="zh-CN" sz="1400" kern="0" dirty="0">
                <a:solidFill>
                  <a:srgbClr val="C00000"/>
                </a:solidFill>
                <a:latin typeface="+mn-lt"/>
                <a:ea typeface="+mn-ea"/>
                <a:cs typeface="+mn-ea"/>
                <a:sym typeface="+mn-lt"/>
              </a:rPr>
              <a:t>8</a:t>
            </a:r>
            <a:r>
              <a:rPr lang="zh-CN" altLang="en-US" sz="1400" kern="0" dirty="0">
                <a:solidFill>
                  <a:srgbClr val="C00000"/>
                </a:solidFill>
                <a:latin typeface="+mn-lt"/>
                <a:ea typeface="+mn-ea"/>
                <a:cs typeface="+mn-ea"/>
                <a:sym typeface="+mn-lt"/>
              </a:rPr>
              <a:t>个项目、</a:t>
            </a:r>
            <a:r>
              <a:rPr lang="en-US" altLang="zh-CN" sz="1400" kern="0" dirty="0">
                <a:solidFill>
                  <a:srgbClr val="C00000"/>
                </a:solidFill>
                <a:latin typeface="+mn-lt"/>
                <a:ea typeface="+mn-ea"/>
                <a:cs typeface="+mn-ea"/>
                <a:sym typeface="+mn-lt"/>
              </a:rPr>
              <a:t>769</a:t>
            </a:r>
            <a:r>
              <a:rPr lang="zh-CN" altLang="en-US" sz="1400" kern="0" dirty="0">
                <a:solidFill>
                  <a:srgbClr val="C00000"/>
                </a:solidFill>
                <a:latin typeface="+mn-lt"/>
                <a:ea typeface="+mn-ea"/>
                <a:cs typeface="+mn-ea"/>
                <a:sym typeface="+mn-lt"/>
              </a:rPr>
              <a:t>套联排产品</a:t>
            </a:r>
            <a:r>
              <a:rPr lang="zh-CN" altLang="en-US" sz="1400" kern="0" dirty="0">
                <a:latin typeface="+mn-lt"/>
                <a:ea typeface="+mn-ea"/>
                <a:cs typeface="+mn-ea"/>
                <a:sym typeface="+mn-lt"/>
              </a:rPr>
              <a:t>，小联排</a:t>
            </a:r>
            <a:r>
              <a:rPr lang="en-US" altLang="zh-CN" sz="1400" kern="0" dirty="0">
                <a:latin typeface="+mn-lt"/>
                <a:ea typeface="+mn-ea"/>
                <a:cs typeface="+mn-ea"/>
                <a:sym typeface="+mn-lt"/>
              </a:rPr>
              <a:t>130</a:t>
            </a:r>
            <a:r>
              <a:rPr lang="zh-CN" altLang="en-US" sz="1400" kern="0" dirty="0">
                <a:latin typeface="+mn-lt"/>
                <a:ea typeface="+mn-ea"/>
                <a:cs typeface="+mn-ea"/>
                <a:sym typeface="+mn-lt"/>
              </a:rPr>
              <a:t>㎡左右，中联排</a:t>
            </a:r>
            <a:r>
              <a:rPr lang="en-US" altLang="zh-CN" sz="1400" kern="0" dirty="0">
                <a:latin typeface="+mn-lt"/>
                <a:ea typeface="+mn-ea"/>
                <a:cs typeface="+mn-ea"/>
                <a:sym typeface="+mn-lt"/>
              </a:rPr>
              <a:t>160</a:t>
            </a:r>
            <a:r>
              <a:rPr lang="zh-CN" altLang="en-US" sz="1400" kern="0" dirty="0">
                <a:latin typeface="+mn-lt"/>
                <a:ea typeface="+mn-ea"/>
                <a:cs typeface="+mn-ea"/>
                <a:sym typeface="+mn-lt"/>
              </a:rPr>
              <a:t>㎡左右，大联排</a:t>
            </a:r>
            <a:r>
              <a:rPr lang="en-US" altLang="zh-CN" sz="1400" kern="0" dirty="0">
                <a:latin typeface="+mn-lt"/>
                <a:ea typeface="+mn-ea"/>
                <a:cs typeface="+mn-ea"/>
                <a:sym typeface="+mn-lt"/>
              </a:rPr>
              <a:t>200</a:t>
            </a:r>
            <a:r>
              <a:rPr lang="zh-CN" altLang="en-US" sz="1400" kern="0" dirty="0">
                <a:latin typeface="+mn-lt"/>
                <a:ea typeface="+mn-ea"/>
                <a:cs typeface="+mn-ea"/>
                <a:sym typeface="+mn-lt"/>
              </a:rPr>
              <a:t>㎡左右。</a:t>
            </a:r>
            <a:endParaRPr lang="en-US" altLang="zh-CN" sz="1400" kern="0" dirty="0">
              <a:latin typeface="+mn-lt"/>
              <a:ea typeface="+mn-ea"/>
              <a:cs typeface="+mn-ea"/>
              <a:sym typeface="+mn-lt"/>
            </a:endParaRPr>
          </a:p>
        </p:txBody>
      </p:sp>
      <p:graphicFrame>
        <p:nvGraphicFramePr>
          <p:cNvPr id="4" name="表格 3">
            <a:extLst>
              <a:ext uri="{FF2B5EF4-FFF2-40B4-BE49-F238E27FC236}">
                <a16:creationId xmlns:a16="http://schemas.microsoft.com/office/drawing/2014/main" id="{484C49DA-99A2-3012-BCEB-F2DBD22031B0}"/>
              </a:ext>
            </a:extLst>
          </p:cNvPr>
          <p:cNvGraphicFramePr>
            <a:graphicFrameLocks noGrp="1"/>
          </p:cNvGraphicFramePr>
          <p:nvPr/>
        </p:nvGraphicFramePr>
        <p:xfrm>
          <a:off x="375080" y="2444095"/>
          <a:ext cx="5891398" cy="3877058"/>
        </p:xfrm>
        <a:graphic>
          <a:graphicData uri="http://schemas.openxmlformats.org/drawingml/2006/table">
            <a:tbl>
              <a:tblPr/>
              <a:tblGrid>
                <a:gridCol w="585926">
                  <a:extLst>
                    <a:ext uri="{9D8B030D-6E8A-4147-A177-3AD203B41FA5}">
                      <a16:colId xmlns:a16="http://schemas.microsoft.com/office/drawing/2014/main" val="20000"/>
                    </a:ext>
                  </a:extLst>
                </a:gridCol>
                <a:gridCol w="1523276">
                  <a:extLst>
                    <a:ext uri="{9D8B030D-6E8A-4147-A177-3AD203B41FA5}">
                      <a16:colId xmlns:a16="http://schemas.microsoft.com/office/drawing/2014/main" val="20001"/>
                    </a:ext>
                  </a:extLst>
                </a:gridCol>
                <a:gridCol w="716795">
                  <a:extLst>
                    <a:ext uri="{9D8B030D-6E8A-4147-A177-3AD203B41FA5}">
                      <a16:colId xmlns:a16="http://schemas.microsoft.com/office/drawing/2014/main" val="20002"/>
                    </a:ext>
                  </a:extLst>
                </a:gridCol>
                <a:gridCol w="668101">
                  <a:extLst>
                    <a:ext uri="{9D8B030D-6E8A-4147-A177-3AD203B41FA5}">
                      <a16:colId xmlns:a16="http://schemas.microsoft.com/office/drawing/2014/main" val="20003"/>
                    </a:ext>
                  </a:extLst>
                </a:gridCol>
                <a:gridCol w="1495152">
                  <a:extLst>
                    <a:ext uri="{9D8B030D-6E8A-4147-A177-3AD203B41FA5}">
                      <a16:colId xmlns:a16="http://schemas.microsoft.com/office/drawing/2014/main" val="20004"/>
                    </a:ext>
                  </a:extLst>
                </a:gridCol>
                <a:gridCol w="902148">
                  <a:extLst>
                    <a:ext uri="{9D8B030D-6E8A-4147-A177-3AD203B41FA5}">
                      <a16:colId xmlns:a16="http://schemas.microsoft.com/office/drawing/2014/main" val="20005"/>
                    </a:ext>
                  </a:extLst>
                </a:gridCol>
              </a:tblGrid>
              <a:tr h="264193">
                <a:tc>
                  <a:txBody>
                    <a:bodyPr/>
                    <a:lstStyle/>
                    <a:p>
                      <a:pPr algn="ctr" fontAlgn="ctr"/>
                      <a:r>
                        <a:rPr lang="zh-CN" altLang="en-US" sz="1050" b="1" i="0" u="none" strike="noStrike" dirty="0">
                          <a:solidFill>
                            <a:srgbClr val="000000"/>
                          </a:solidFill>
                          <a:effectLst/>
                          <a:latin typeface="+mn-lt"/>
                          <a:ea typeface="+mn-ea"/>
                          <a:cs typeface="+mn-ea"/>
                          <a:sym typeface="+mn-lt"/>
                        </a:rPr>
                        <a:t>首开年份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含叠加项目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板块</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层数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户型面积段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套数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217963">
                <a:tc rowSpan="4">
                  <a:txBody>
                    <a:bodyPr/>
                    <a:lstStyle/>
                    <a:p>
                      <a:pPr algn="ctr" fontAlgn="ctr"/>
                      <a:r>
                        <a:rPr lang="en-US" altLang="zh-CN" sz="1050" b="0" i="0" u="none" strike="noStrike">
                          <a:solidFill>
                            <a:srgbClr val="000000"/>
                          </a:solidFill>
                          <a:effectLst/>
                          <a:latin typeface="+mn-lt"/>
                          <a:ea typeface="+mn-ea"/>
                          <a:cs typeface="+mn-ea"/>
                          <a:sym typeface="+mn-lt"/>
                        </a:rPr>
                        <a:t>2023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中铁建星樾云涧</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mn-lt"/>
                          <a:ea typeface="+mn-ea"/>
                          <a:cs typeface="+mn-ea"/>
                          <a:sym typeface="+mn-lt"/>
                        </a:rPr>
                        <a:t>5F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叠加</a:t>
                      </a:r>
                      <a:r>
                        <a:rPr lang="en-US" altLang="zh-CN" sz="1050" b="0" i="0" u="none" strike="noStrike">
                          <a:solidFill>
                            <a:srgbClr val="000000"/>
                          </a:solidFill>
                          <a:effectLst/>
                          <a:latin typeface="+mn-lt"/>
                          <a:ea typeface="+mn-ea"/>
                          <a:cs typeface="+mn-ea"/>
                          <a:sym typeface="+mn-lt"/>
                        </a:rPr>
                        <a:t>134-157㎡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8247">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中交松香源著</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车墩</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mn-lt"/>
                          <a:ea typeface="+mn-ea"/>
                          <a:cs typeface="+mn-ea"/>
                          <a:sym typeface="+mn-lt"/>
                        </a:rPr>
                        <a:t>4F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117-124㎡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8467">
                <a:tc vMerge="1">
                  <a:txBody>
                    <a:bodyPr/>
                    <a:lstStyle/>
                    <a:p>
                      <a:endParaRPr lang="zh-CN"/>
                    </a:p>
                  </a:txBody>
                  <a:tcPr/>
                </a:tc>
                <a:tc>
                  <a:txBody>
                    <a:bodyPr/>
                    <a:lstStyle/>
                    <a:p>
                      <a:pPr algn="ctr" fontAlgn="t"/>
                      <a:r>
                        <a:rPr lang="zh-CN" altLang="en-US" sz="1050" b="0" i="0" u="none" strike="noStrike">
                          <a:solidFill>
                            <a:srgbClr val="000000"/>
                          </a:solidFill>
                          <a:effectLst/>
                          <a:latin typeface="+mn-lt"/>
                          <a:ea typeface="+mn-ea"/>
                          <a:cs typeface="+mn-ea"/>
                          <a:sym typeface="+mn-lt"/>
                        </a:rPr>
                        <a:t>中企誉品银湖湾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4F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145-155㎡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a:solidFill>
                            <a:srgbClr val="000000"/>
                          </a:solidFill>
                          <a:effectLst/>
                          <a:latin typeface="+mn-lt"/>
                          <a:ea typeface="+mn-ea"/>
                          <a:cs typeface="+mn-ea"/>
                          <a:sym typeface="+mn-lt"/>
                        </a:rPr>
                        <a:t>148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8247">
                <a:tc vMerge="1">
                  <a:txBody>
                    <a:bodyPr/>
                    <a:lstStyle/>
                    <a:p>
                      <a:endParaRPr lang="zh-CN"/>
                    </a:p>
                  </a:txBody>
                  <a:tcPr/>
                </a:tc>
                <a:tc>
                  <a:txBody>
                    <a:bodyPr/>
                    <a:lstStyle/>
                    <a:p>
                      <a:pPr algn="ctr" fontAlgn="t"/>
                      <a:r>
                        <a:rPr lang="zh-CN" altLang="en-US" sz="1050" b="0" i="0" u="none" strike="noStrike">
                          <a:solidFill>
                            <a:srgbClr val="000000"/>
                          </a:solidFill>
                          <a:effectLst/>
                          <a:latin typeface="+mn-lt"/>
                          <a:ea typeface="+mn-ea"/>
                          <a:cs typeface="+mn-ea"/>
                          <a:sym typeface="+mn-lt"/>
                        </a:rPr>
                        <a:t>招商云澜湾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松江老城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4F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135-141㎡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140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5198">
                <a:tc rowSpan="3">
                  <a:txBody>
                    <a:bodyPr/>
                    <a:lstStyle/>
                    <a:p>
                      <a:pPr algn="ctr" fontAlgn="ctr"/>
                      <a:r>
                        <a:rPr lang="en-US" altLang="zh-CN" sz="1050" b="0" i="0" u="none" strike="noStrike" dirty="0">
                          <a:solidFill>
                            <a:srgbClr val="000000"/>
                          </a:solidFill>
                          <a:effectLst/>
                          <a:latin typeface="+mn-lt"/>
                          <a:ea typeface="+mn-ea"/>
                          <a:cs typeface="+mn-ea"/>
                          <a:sym typeface="+mn-lt"/>
                        </a:rPr>
                        <a:t>2024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香港兴业兴云间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4F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叠加</a:t>
                      </a:r>
                      <a:r>
                        <a:rPr lang="en-US" altLang="zh-CN" sz="1050" b="0" i="0" u="none" strike="noStrike">
                          <a:solidFill>
                            <a:srgbClr val="000000"/>
                          </a:solidFill>
                          <a:effectLst/>
                          <a:latin typeface="+mn-lt"/>
                          <a:ea typeface="+mn-ea"/>
                          <a:cs typeface="+mn-ea"/>
                          <a:sym typeface="+mn-lt"/>
                        </a:rPr>
                        <a:t>178-192㎡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8247">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华发海上都荟</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mn-lt"/>
                          <a:ea typeface="+mn-ea"/>
                          <a:cs typeface="+mn-ea"/>
                          <a:sym typeface="+mn-lt"/>
                        </a:rPr>
                        <a:t>4/6F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90-136㎡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198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8247">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恒都云璟</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4F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152-160㎡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1221">
                <a:tc rowSpan="5">
                  <a:txBody>
                    <a:bodyPr/>
                    <a:lstStyle/>
                    <a:p>
                      <a:pPr algn="ctr" fontAlgn="ctr"/>
                      <a:r>
                        <a:rPr lang="en-US" altLang="zh-CN" sz="1050" b="0" i="0" u="none" strike="noStrike">
                          <a:solidFill>
                            <a:srgbClr val="000000"/>
                          </a:solidFill>
                          <a:effectLst/>
                          <a:latin typeface="+mn-lt"/>
                          <a:ea typeface="+mn-ea"/>
                          <a:cs typeface="+mn-ea"/>
                          <a:sym typeface="+mn-lt"/>
                        </a:rPr>
                        <a:t>2025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国贸海屿佘山</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佘山</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5F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118-165㎡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mn-lt"/>
                          <a:ea typeface="+mn-ea"/>
                          <a:cs typeface="+mn-ea"/>
                          <a:sym typeface="+mn-lt"/>
                        </a:rPr>
                        <a:t>127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8247">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国贸海上原墅</a:t>
                      </a:r>
                      <a:r>
                        <a:rPr lang="zh-CN" altLang="en-US" sz="1050" b="1" i="0" u="none" strike="noStrike" dirty="0">
                          <a:solidFill>
                            <a:srgbClr val="C00000"/>
                          </a:solidFill>
                          <a:effectLst/>
                          <a:latin typeface="+mn-lt"/>
                          <a:ea typeface="+mn-ea"/>
                          <a:cs typeface="+mn-ea"/>
                          <a:sym typeface="+mn-lt"/>
                        </a:rPr>
                        <a:t>（新规）</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5F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140-150㎡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132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8247">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保利西郊和煦领墅</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4F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t" latinLnBrk="0" hangingPunct="1">
                        <a:lnSpc>
                          <a:spcPct val="100000"/>
                        </a:lnSpc>
                        <a:spcBef>
                          <a:spcPts val="0"/>
                        </a:spcBef>
                        <a:spcAft>
                          <a:spcPts val="0"/>
                        </a:spcAft>
                        <a:buClrTx/>
                        <a:buSzTx/>
                        <a:buFontTx/>
                        <a:buNone/>
                        <a:defRPr/>
                      </a:pPr>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140-150㎡</a:t>
                      </a:r>
                      <a:r>
                        <a:rPr lang="zh-CN" altLang="en-US" sz="1050" b="0" i="0" u="none" strike="noStrike" dirty="0">
                          <a:solidFill>
                            <a:srgbClr val="000000"/>
                          </a:solidFill>
                          <a:effectLst/>
                          <a:latin typeface="+mn-lt"/>
                          <a:ea typeface="+mn-ea"/>
                          <a:cs typeface="+mn-ea"/>
                          <a:sym typeface="+mn-lt"/>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t" latinLnBrk="0" hangingPunct="1">
                        <a:lnSpc>
                          <a:spcPct val="100000"/>
                        </a:lnSpc>
                        <a:spcBef>
                          <a:spcPts val="0"/>
                        </a:spcBef>
                        <a:spcAft>
                          <a:spcPts val="0"/>
                        </a:spcAft>
                        <a:buClrTx/>
                        <a:buSzTx/>
                        <a:buFontTx/>
                        <a:buNone/>
                        <a:defRPr/>
                      </a:pPr>
                      <a:r>
                        <a:rPr lang="en-US" altLang="zh-CN" sz="1050" b="0" i="0" u="none" strike="noStrike" dirty="0">
                          <a:solidFill>
                            <a:srgbClr val="000000"/>
                          </a:solidFill>
                          <a:effectLst/>
                          <a:latin typeface="+mn-lt"/>
                          <a:ea typeface="+mn-ea"/>
                          <a:cs typeface="+mn-ea"/>
                          <a:sym typeface="+mn-lt"/>
                        </a:rPr>
                        <a:t>128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64193">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翠屿原墅</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mn-lt"/>
                          <a:ea typeface="+mn-ea"/>
                          <a:cs typeface="+mn-ea"/>
                          <a:sym typeface="+mn-lt"/>
                        </a:rPr>
                        <a:t>4F</a:t>
                      </a:r>
                      <a:r>
                        <a:rPr lang="zh-CN" altLang="en-US" sz="1050" b="0" i="0" u="none" strike="noStrike">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zh-CN" altLang="en-US" sz="1050" b="0" i="0" u="none" strike="noStrike" dirty="0">
                          <a:solidFill>
                            <a:srgbClr val="000000"/>
                          </a:solidFill>
                          <a:effectLst/>
                          <a:latin typeface="+mn-lt"/>
                          <a:ea typeface="+mn-ea"/>
                          <a:cs typeface="+mn-ea"/>
                          <a:sym typeface="+mn-lt"/>
                        </a:rPr>
                        <a:t>　叠加</a:t>
                      </a:r>
                      <a:r>
                        <a:rPr lang="en-US" altLang="zh-CN" sz="1050" b="0" i="0" u="none" strike="noStrike" dirty="0">
                          <a:solidFill>
                            <a:srgbClr val="000000"/>
                          </a:solidFill>
                          <a:effectLst/>
                          <a:latin typeface="+mn-lt"/>
                          <a:ea typeface="+mn-ea"/>
                          <a:cs typeface="+mn-ea"/>
                          <a:sym typeface="+mn-lt"/>
                        </a:rPr>
                        <a:t>150-160㎡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050" b="0" i="0" u="none" strike="noStrike" dirty="0">
                          <a:solidFill>
                            <a:srgbClr val="000000"/>
                          </a:solidFill>
                          <a:effectLst/>
                          <a:latin typeface="+mn-lt"/>
                          <a:ea typeface="+mn-ea"/>
                          <a:cs typeface="+mn-ea"/>
                          <a:sym typeface="+mn-lt"/>
                        </a:rPr>
                        <a:t>150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91074">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中铁建西派云间</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mn-lt"/>
                          <a:ea typeface="+mn-ea"/>
                          <a:cs typeface="+mn-ea"/>
                          <a:sym typeface="+mn-lt"/>
                        </a:rPr>
                        <a:t>4F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zh-CN" altLang="en-US" sz="1050" b="0" i="0" u="none" strike="noStrike" dirty="0">
                          <a:solidFill>
                            <a:srgbClr val="000000"/>
                          </a:solidFill>
                          <a:effectLst/>
                          <a:latin typeface="+mn-lt"/>
                          <a:ea typeface="+mn-ea"/>
                          <a:cs typeface="+mn-ea"/>
                          <a:sym typeface="+mn-lt"/>
                        </a:rPr>
                        <a:t>叠加</a:t>
                      </a:r>
                      <a:r>
                        <a:rPr lang="en-US" altLang="zh-CN" sz="1050" b="0" i="0" u="none" strike="noStrike" dirty="0">
                          <a:solidFill>
                            <a:srgbClr val="000000"/>
                          </a:solidFill>
                          <a:effectLst/>
                          <a:latin typeface="+mn-lt"/>
                          <a:ea typeface="+mn-ea"/>
                          <a:cs typeface="+mn-ea"/>
                          <a:sym typeface="+mn-lt"/>
                        </a:rPr>
                        <a:t>145-155㎡</a:t>
                      </a:r>
                      <a:r>
                        <a:rPr lang="zh-CN" altLang="en-US" sz="1050" b="0" i="0" u="none" strike="noStrike" dirty="0">
                          <a:solidFill>
                            <a:srgbClr val="000000"/>
                          </a:solidFill>
                          <a:effectLst/>
                          <a:latin typeface="+mn-lt"/>
                          <a:ea typeface="+mn-ea"/>
                          <a:cs typeface="+mn-ea"/>
                          <a:sym typeface="+mn-lt"/>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050" b="0" i="0" u="none" strike="noStrike" dirty="0">
                          <a:solidFill>
                            <a:srgbClr val="000000"/>
                          </a:solidFill>
                          <a:effectLst/>
                          <a:latin typeface="+mn-lt"/>
                          <a:ea typeface="+mn-ea"/>
                          <a:cs typeface="+mn-ea"/>
                          <a:sym typeface="+mn-lt"/>
                        </a:rPr>
                        <a:t>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91074">
                <a:tc>
                  <a:txBody>
                    <a:bodyPr/>
                    <a:lstStyle/>
                    <a:p>
                      <a:pPr algn="ctr" fontAlgn="ctr"/>
                      <a:r>
                        <a:rPr lang="en-US" altLang="zh-CN" sz="1050" b="0" i="0" u="none" strike="noStrike" dirty="0">
                          <a:solidFill>
                            <a:srgbClr val="000000"/>
                          </a:solidFill>
                          <a:effectLst/>
                          <a:latin typeface="+mn-lt"/>
                          <a:ea typeface="+mn-ea"/>
                          <a:cs typeface="+mn-ea"/>
                          <a:sym typeface="+mn-lt"/>
                        </a:rPr>
                        <a:t>2026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zh-CN" altLang="en-US" sz="1050" b="0" i="0" u="none" strike="noStrike" dirty="0">
                          <a:solidFill>
                            <a:srgbClr val="000000"/>
                          </a:solidFill>
                          <a:effectLst/>
                          <a:latin typeface="+mn-lt"/>
                          <a:ea typeface="+mn-ea"/>
                          <a:cs typeface="+mn-ea"/>
                          <a:sym typeface="+mn-lt"/>
                        </a:rPr>
                        <a:t>中铁春江逸景</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预计</a:t>
                      </a:r>
                      <a:r>
                        <a:rPr lang="en-US" altLang="zh-CN" sz="1050" b="0" i="0" u="none" strike="noStrike" dirty="0">
                          <a:solidFill>
                            <a:srgbClr val="000000"/>
                          </a:solidFill>
                          <a:effectLst/>
                          <a:latin typeface="+mn-lt"/>
                          <a:ea typeface="+mn-ea"/>
                          <a:cs typeface="+mn-ea"/>
                          <a:sym typeface="+mn-lt"/>
                        </a:rPr>
                        <a:t>5-6F</a:t>
                      </a:r>
                      <a:r>
                        <a:rPr lang="zh-CN" altLang="en-US" sz="105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zh-CN" altLang="en-US" sz="1050" b="0" i="0" u="none" strike="noStrike" dirty="0">
                          <a:solidFill>
                            <a:srgbClr val="000000"/>
                          </a:solidFill>
                          <a:effectLst/>
                          <a:latin typeface="+mn-lt"/>
                          <a:ea typeface="+mn-ea"/>
                          <a:cs typeface="+mn-ea"/>
                          <a:sym typeface="+mn-lt"/>
                        </a:rPr>
                        <a:t>暂不详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050" b="0" i="0" u="none" strike="noStrike" dirty="0">
                          <a:solidFill>
                            <a:srgbClr val="000000"/>
                          </a:solidFill>
                          <a:effectLst/>
                          <a:latin typeface="+mn-lt"/>
                          <a:ea typeface="+mn-ea"/>
                          <a:cs typeface="+mn-ea"/>
                          <a:sym typeface="+mn-lt"/>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9168699"/>
                  </a:ext>
                </a:extLst>
              </a:tr>
              <a:tr h="264193">
                <a:tc gridSpan="5">
                  <a:txBody>
                    <a:bodyPr/>
                    <a:lstStyle/>
                    <a:p>
                      <a:pPr algn="ctr" fontAlgn="ctr"/>
                      <a:r>
                        <a:rPr lang="zh-CN" altLang="en-US" sz="1400" b="1" i="0" u="none" strike="noStrike" dirty="0">
                          <a:solidFill>
                            <a:srgbClr val="C00000"/>
                          </a:solidFill>
                          <a:effectLst/>
                          <a:latin typeface="+mn-lt"/>
                          <a:ea typeface="+mn-ea"/>
                          <a:cs typeface="+mn-ea"/>
                          <a:sym typeface="+mn-lt"/>
                        </a:rPr>
                        <a:t>合计</a:t>
                      </a:r>
                      <a:endParaRPr lang="en-US" altLang="zh-CN" sz="1400" b="1" i="0" u="none" strike="noStrike" dirty="0">
                        <a:solidFill>
                          <a:srgbClr val="C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40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40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marL="0" marR="0" lvl="0" indent="0" algn="ctr" defTabSz="685800" rtl="0" eaLnBrk="1" fontAlgn="ctr" latinLnBrk="0" hangingPunct="1">
                        <a:lnSpc>
                          <a:spcPct val="100000"/>
                        </a:lnSpc>
                        <a:spcBef>
                          <a:spcPts val="0"/>
                        </a:spcBef>
                        <a:spcAft>
                          <a:spcPts val="0"/>
                        </a:spcAft>
                        <a:buClrTx/>
                        <a:buSzTx/>
                        <a:buFontTx/>
                        <a:buNone/>
                        <a:defRPr/>
                      </a:pPr>
                      <a:endParaRPr lang="zh-CN" altLang="en-US" sz="140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400" b="1" i="0" u="none" strike="noStrike" dirty="0">
                          <a:solidFill>
                            <a:srgbClr val="C00000"/>
                          </a:solidFill>
                          <a:effectLst/>
                          <a:latin typeface="+mn-lt"/>
                          <a:ea typeface="+mn-ea"/>
                          <a:cs typeface="+mn-ea"/>
                          <a:sym typeface="+mn-lt"/>
                        </a:rPr>
                        <a:t>1285</a:t>
                      </a:r>
                      <a:r>
                        <a:rPr lang="zh-CN" altLang="en-US" sz="1400" b="1" i="0" u="none" strike="noStrike" dirty="0">
                          <a:solidFill>
                            <a:srgbClr val="C00000"/>
                          </a:solidFill>
                          <a:effectLst/>
                          <a:latin typeface="+mn-lt"/>
                          <a:ea typeface="+mn-ea"/>
                          <a:cs typeface="+mn-ea"/>
                          <a:sym typeface="+mn-lt"/>
                        </a:rPr>
                        <a:t>套</a:t>
                      </a:r>
                      <a:endParaRPr lang="en-US" altLang="zh-CN" sz="1400" b="1" i="0" u="none" strike="noStrike" dirty="0">
                        <a:solidFill>
                          <a:srgbClr val="C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5" name="文本框 4">
            <a:extLst>
              <a:ext uri="{FF2B5EF4-FFF2-40B4-BE49-F238E27FC236}">
                <a16:creationId xmlns:a16="http://schemas.microsoft.com/office/drawing/2014/main" id="{1D10CC6E-891C-8FB7-F625-2E59738B3B67}"/>
              </a:ext>
            </a:extLst>
          </p:cNvPr>
          <p:cNvSpPr txBox="1"/>
          <p:nvPr/>
        </p:nvSpPr>
        <p:spPr>
          <a:xfrm>
            <a:off x="1382165" y="2111592"/>
            <a:ext cx="39781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cs typeface="+mn-ea"/>
                <a:sym typeface="+mn-lt"/>
              </a:rPr>
              <a:t>2023</a:t>
            </a:r>
            <a:r>
              <a:rPr kumimoji="0" lang="zh-CN" altLang="en-US" sz="1400" b="1" i="0" u="none" strike="noStrike" kern="1200" cap="none" spc="0" normalizeH="0" baseline="0" noProof="0" dirty="0">
                <a:ln>
                  <a:noFill/>
                </a:ln>
                <a:solidFill>
                  <a:srgbClr val="000000"/>
                </a:solidFill>
                <a:effectLst/>
                <a:uLnTx/>
                <a:uFillTx/>
                <a:cs typeface="+mn-ea"/>
                <a:sym typeface="+mn-lt"/>
              </a:rPr>
              <a:t>年</a:t>
            </a:r>
            <a:r>
              <a:rPr kumimoji="0" lang="en-US" altLang="zh-CN" sz="1400" b="1" i="0" u="none" strike="noStrike" kern="1200" cap="none" spc="0" normalizeH="0" baseline="0" noProof="0" dirty="0">
                <a:ln>
                  <a:noFill/>
                </a:ln>
                <a:solidFill>
                  <a:srgbClr val="000000"/>
                </a:solidFill>
                <a:effectLst/>
                <a:uLnTx/>
                <a:uFillTx/>
                <a:cs typeface="+mn-ea"/>
                <a:sym typeface="+mn-lt"/>
              </a:rPr>
              <a:t>-2026</a:t>
            </a:r>
            <a:r>
              <a:rPr kumimoji="0" lang="zh-CN" altLang="en-US" sz="1400" b="1" i="0" u="none" strike="noStrike" kern="1200" cap="none" spc="0" normalizeH="0" baseline="0" noProof="0" dirty="0">
                <a:ln>
                  <a:noFill/>
                </a:ln>
                <a:solidFill>
                  <a:srgbClr val="000000"/>
                </a:solidFill>
                <a:effectLst/>
                <a:uLnTx/>
                <a:uFillTx/>
                <a:cs typeface="+mn-ea"/>
                <a:sym typeface="+mn-lt"/>
              </a:rPr>
              <a:t>年松江区</a:t>
            </a:r>
            <a:r>
              <a:rPr kumimoji="0" lang="zh-CN" altLang="en-US" sz="1400" b="1" i="0" u="none" strike="noStrike" kern="1200" cap="none" spc="0" normalizeH="0" baseline="0" noProof="0" dirty="0">
                <a:ln>
                  <a:noFill/>
                </a:ln>
                <a:solidFill>
                  <a:srgbClr val="C00000"/>
                </a:solidFill>
                <a:effectLst/>
                <a:uLnTx/>
                <a:uFillTx/>
                <a:cs typeface="+mn-ea"/>
                <a:sym typeface="+mn-lt"/>
              </a:rPr>
              <a:t>含叠加</a:t>
            </a:r>
            <a:r>
              <a:rPr kumimoji="0" lang="zh-CN" altLang="en-US" sz="1400" b="1" i="0" u="none" strike="noStrike" kern="1200" cap="none" spc="0" normalizeH="0" baseline="0" noProof="0" dirty="0">
                <a:ln>
                  <a:noFill/>
                </a:ln>
                <a:solidFill>
                  <a:srgbClr val="000000"/>
                </a:solidFill>
                <a:effectLst/>
                <a:uLnTx/>
                <a:uFillTx/>
                <a:cs typeface="+mn-ea"/>
                <a:sym typeface="+mn-lt"/>
              </a:rPr>
              <a:t>项目全盘点</a:t>
            </a:r>
          </a:p>
        </p:txBody>
      </p:sp>
      <p:sp>
        <p:nvSpPr>
          <p:cNvPr id="6" name="文本框 5">
            <a:extLst>
              <a:ext uri="{FF2B5EF4-FFF2-40B4-BE49-F238E27FC236}">
                <a16:creationId xmlns:a16="http://schemas.microsoft.com/office/drawing/2014/main" id="{75EC919A-0C7F-B795-1ED5-B04CC42E345D}"/>
              </a:ext>
            </a:extLst>
          </p:cNvPr>
          <p:cNvSpPr txBox="1"/>
          <p:nvPr/>
        </p:nvSpPr>
        <p:spPr>
          <a:xfrm>
            <a:off x="6952020" y="2111591"/>
            <a:ext cx="39781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cs typeface="+mn-ea"/>
                <a:sym typeface="+mn-lt"/>
              </a:rPr>
              <a:t>2023</a:t>
            </a:r>
            <a:r>
              <a:rPr kumimoji="0" lang="zh-CN" altLang="en-US" sz="1400" b="1" i="0" u="none" strike="noStrike" kern="1200" cap="none" spc="0" normalizeH="0" baseline="0" noProof="0" dirty="0">
                <a:ln>
                  <a:noFill/>
                </a:ln>
                <a:solidFill>
                  <a:srgbClr val="000000"/>
                </a:solidFill>
                <a:effectLst/>
                <a:uLnTx/>
                <a:uFillTx/>
                <a:cs typeface="+mn-ea"/>
                <a:sym typeface="+mn-lt"/>
              </a:rPr>
              <a:t>年</a:t>
            </a:r>
            <a:r>
              <a:rPr kumimoji="0" lang="en-US" altLang="zh-CN" sz="1400" b="1" i="0" u="none" strike="noStrike" kern="1200" cap="none" spc="0" normalizeH="0" baseline="0" noProof="0" dirty="0">
                <a:ln>
                  <a:noFill/>
                </a:ln>
                <a:solidFill>
                  <a:srgbClr val="000000"/>
                </a:solidFill>
                <a:effectLst/>
                <a:uLnTx/>
                <a:uFillTx/>
                <a:cs typeface="+mn-ea"/>
                <a:sym typeface="+mn-lt"/>
              </a:rPr>
              <a:t>-2026</a:t>
            </a:r>
            <a:r>
              <a:rPr kumimoji="0" lang="zh-CN" altLang="en-US" sz="1400" b="1" i="0" u="none" strike="noStrike" kern="1200" cap="none" spc="0" normalizeH="0" baseline="0" noProof="0" dirty="0">
                <a:ln>
                  <a:noFill/>
                </a:ln>
                <a:solidFill>
                  <a:srgbClr val="000000"/>
                </a:solidFill>
                <a:effectLst/>
                <a:uLnTx/>
                <a:uFillTx/>
                <a:cs typeface="+mn-ea"/>
                <a:sym typeface="+mn-lt"/>
              </a:rPr>
              <a:t>年松江区</a:t>
            </a:r>
            <a:r>
              <a:rPr kumimoji="0" lang="zh-CN" altLang="en-US" sz="1400" b="1" i="0" u="none" strike="noStrike" kern="1200" cap="none" spc="0" normalizeH="0" baseline="0" noProof="0" dirty="0">
                <a:ln>
                  <a:noFill/>
                </a:ln>
                <a:solidFill>
                  <a:srgbClr val="C00000"/>
                </a:solidFill>
                <a:effectLst/>
                <a:uLnTx/>
                <a:uFillTx/>
                <a:cs typeface="+mn-ea"/>
                <a:sym typeface="+mn-lt"/>
              </a:rPr>
              <a:t>含联排</a:t>
            </a:r>
            <a:r>
              <a:rPr kumimoji="0" lang="zh-CN" altLang="en-US" sz="1400" b="1" i="0" u="none" strike="noStrike" kern="1200" cap="none" spc="0" normalizeH="0" baseline="0" noProof="0" dirty="0">
                <a:ln>
                  <a:noFill/>
                </a:ln>
                <a:solidFill>
                  <a:srgbClr val="000000"/>
                </a:solidFill>
                <a:effectLst/>
                <a:uLnTx/>
                <a:uFillTx/>
                <a:cs typeface="+mn-ea"/>
                <a:sym typeface="+mn-lt"/>
              </a:rPr>
              <a:t>项目全盘点</a:t>
            </a:r>
          </a:p>
        </p:txBody>
      </p:sp>
      <p:graphicFrame>
        <p:nvGraphicFramePr>
          <p:cNvPr id="9" name="表格 8">
            <a:extLst>
              <a:ext uri="{FF2B5EF4-FFF2-40B4-BE49-F238E27FC236}">
                <a16:creationId xmlns:a16="http://schemas.microsoft.com/office/drawing/2014/main" id="{F4F47461-5D1E-849E-40A5-96EDC8B52DC6}"/>
              </a:ext>
            </a:extLst>
          </p:cNvPr>
          <p:cNvGraphicFramePr>
            <a:graphicFrameLocks noGrp="1"/>
          </p:cNvGraphicFramePr>
          <p:nvPr/>
        </p:nvGraphicFramePr>
        <p:xfrm>
          <a:off x="6533145" y="2457142"/>
          <a:ext cx="4884885" cy="3877060"/>
        </p:xfrm>
        <a:graphic>
          <a:graphicData uri="http://schemas.openxmlformats.org/drawingml/2006/table">
            <a:tbl>
              <a:tblPr/>
              <a:tblGrid>
                <a:gridCol w="648926">
                  <a:extLst>
                    <a:ext uri="{9D8B030D-6E8A-4147-A177-3AD203B41FA5}">
                      <a16:colId xmlns:a16="http://schemas.microsoft.com/office/drawing/2014/main" val="20000"/>
                    </a:ext>
                  </a:extLst>
                </a:gridCol>
                <a:gridCol w="1218837">
                  <a:extLst>
                    <a:ext uri="{9D8B030D-6E8A-4147-A177-3AD203B41FA5}">
                      <a16:colId xmlns:a16="http://schemas.microsoft.com/office/drawing/2014/main" val="20001"/>
                    </a:ext>
                  </a:extLst>
                </a:gridCol>
                <a:gridCol w="706749">
                  <a:extLst>
                    <a:ext uri="{9D8B030D-6E8A-4147-A177-3AD203B41FA5}">
                      <a16:colId xmlns:a16="http://schemas.microsoft.com/office/drawing/2014/main" val="20002"/>
                    </a:ext>
                  </a:extLst>
                </a:gridCol>
                <a:gridCol w="1392357">
                  <a:extLst>
                    <a:ext uri="{9D8B030D-6E8A-4147-A177-3AD203B41FA5}">
                      <a16:colId xmlns:a16="http://schemas.microsoft.com/office/drawing/2014/main" val="20003"/>
                    </a:ext>
                  </a:extLst>
                </a:gridCol>
                <a:gridCol w="918016">
                  <a:extLst>
                    <a:ext uri="{9D8B030D-6E8A-4147-A177-3AD203B41FA5}">
                      <a16:colId xmlns:a16="http://schemas.microsoft.com/office/drawing/2014/main" val="20004"/>
                    </a:ext>
                  </a:extLst>
                </a:gridCol>
              </a:tblGrid>
              <a:tr h="346055">
                <a:tc>
                  <a:txBody>
                    <a:bodyPr/>
                    <a:lstStyle/>
                    <a:p>
                      <a:pPr algn="ctr" fontAlgn="ctr"/>
                      <a:r>
                        <a:rPr lang="zh-CN" altLang="en-US" sz="1050" b="1" i="0" u="none" strike="noStrike" dirty="0">
                          <a:solidFill>
                            <a:srgbClr val="000000"/>
                          </a:solidFill>
                          <a:effectLst/>
                          <a:latin typeface="+mn-lt"/>
                          <a:ea typeface="+mn-ea"/>
                          <a:cs typeface="+mn-ea"/>
                          <a:sym typeface="+mn-lt"/>
                        </a:rPr>
                        <a:t>首开年份</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含叠加项目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板块</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户型面积段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tc>
                  <a:txBody>
                    <a:bodyPr/>
                    <a:lstStyle/>
                    <a:p>
                      <a:pPr algn="ctr" fontAlgn="ctr"/>
                      <a:r>
                        <a:rPr lang="zh-CN" altLang="en-US" sz="1050" b="1" i="0" u="none" strike="noStrike" dirty="0">
                          <a:solidFill>
                            <a:srgbClr val="000000"/>
                          </a:solidFill>
                          <a:effectLst/>
                          <a:latin typeface="+mn-lt"/>
                          <a:ea typeface="+mn-ea"/>
                          <a:cs typeface="+mn-ea"/>
                          <a:sym typeface="+mn-lt"/>
                        </a:rPr>
                        <a:t>套数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358223">
                <a:tc rowSpan="2">
                  <a:txBody>
                    <a:bodyPr/>
                    <a:lstStyle/>
                    <a:p>
                      <a:pPr algn="ctr" fontAlgn="ctr"/>
                      <a:r>
                        <a:rPr lang="en-US" altLang="zh-CN" sz="1050" b="0" i="0" u="none" strike="noStrike">
                          <a:solidFill>
                            <a:srgbClr val="000000"/>
                          </a:solidFill>
                          <a:effectLst/>
                          <a:latin typeface="+mn-lt"/>
                          <a:ea typeface="+mn-ea"/>
                          <a:cs typeface="+mn-ea"/>
                          <a:sym typeface="+mn-lt"/>
                        </a:rPr>
                        <a:t>2023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中铁建花语天境</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泗泾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联排</a:t>
                      </a:r>
                      <a:r>
                        <a:rPr lang="en-US" altLang="zh-CN" sz="1050" b="0" i="0" u="none" strike="noStrike" dirty="0">
                          <a:solidFill>
                            <a:srgbClr val="000000"/>
                          </a:solidFill>
                          <a:effectLst/>
                          <a:latin typeface="+mn-lt"/>
                          <a:ea typeface="+mn-ea"/>
                          <a:cs typeface="+mn-ea"/>
                          <a:sym typeface="+mn-lt"/>
                        </a:rPr>
                        <a:t>160㎡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102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6055">
                <a:tc vMerge="1">
                  <a:txBody>
                    <a:bodyPr/>
                    <a:lstStyle/>
                    <a:p>
                      <a:endParaRPr lang="zh-CN"/>
                    </a:p>
                  </a:txBody>
                  <a:tcPr/>
                </a:tc>
                <a:tc>
                  <a:txBody>
                    <a:bodyPr/>
                    <a:lstStyle/>
                    <a:p>
                      <a:pPr algn="ctr" fontAlgn="ctr"/>
                      <a:r>
                        <a:rPr lang="zh-CN" altLang="en-US" sz="1050" b="0" i="0" u="none" strike="noStrike">
                          <a:solidFill>
                            <a:srgbClr val="000000"/>
                          </a:solidFill>
                          <a:effectLst/>
                          <a:latin typeface="+mn-lt"/>
                          <a:ea typeface="+mn-ea"/>
                          <a:cs typeface="+mn-ea"/>
                          <a:sym typeface="+mn-lt"/>
                        </a:rPr>
                        <a:t>中建大椿嘉利椿廷</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联排</a:t>
                      </a:r>
                      <a:r>
                        <a:rPr lang="en-US" altLang="zh-CN" sz="1050" b="0" i="0" u="none" strike="noStrike" dirty="0">
                          <a:solidFill>
                            <a:srgbClr val="000000"/>
                          </a:solidFill>
                          <a:effectLst/>
                          <a:latin typeface="+mn-lt"/>
                          <a:ea typeface="+mn-ea"/>
                          <a:cs typeface="+mn-ea"/>
                          <a:sym typeface="+mn-lt"/>
                        </a:rPr>
                        <a:t>115-150㎡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6055">
                <a:tc rowSpan="3">
                  <a:txBody>
                    <a:bodyPr/>
                    <a:lstStyle/>
                    <a:p>
                      <a:pPr algn="ctr" fontAlgn="ctr"/>
                      <a:r>
                        <a:rPr lang="en-US" altLang="zh-CN" sz="1050" b="0" i="0" u="none" strike="noStrike">
                          <a:solidFill>
                            <a:srgbClr val="000000"/>
                          </a:solidFill>
                          <a:effectLst/>
                          <a:latin typeface="+mn-lt"/>
                          <a:ea typeface="+mn-ea"/>
                          <a:cs typeface="+mn-ea"/>
                          <a:sym typeface="+mn-lt"/>
                        </a:rPr>
                        <a:t>2024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香港兴业兴云间</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联排</a:t>
                      </a:r>
                      <a:r>
                        <a:rPr lang="en-US" altLang="zh-CN" sz="1050" b="0" i="0" u="none" strike="noStrike" dirty="0">
                          <a:solidFill>
                            <a:srgbClr val="000000"/>
                          </a:solidFill>
                          <a:effectLst/>
                          <a:latin typeface="+mn-lt"/>
                          <a:ea typeface="+mn-ea"/>
                          <a:cs typeface="+mn-ea"/>
                          <a:sym typeface="+mn-lt"/>
                        </a:rPr>
                        <a:t>193-197㎡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6055">
                <a:tc vMerge="1">
                  <a:txBody>
                    <a:bodyPr/>
                    <a:lstStyle/>
                    <a:p>
                      <a:endParaRPr lang="zh-CN"/>
                    </a:p>
                  </a:txBody>
                  <a:tcPr/>
                </a:tc>
                <a:tc>
                  <a:txBody>
                    <a:bodyPr/>
                    <a:lstStyle/>
                    <a:p>
                      <a:pPr algn="ctr" fontAlgn="ctr"/>
                      <a:r>
                        <a:rPr lang="zh-CN" altLang="en-US" sz="1050" b="0" i="0" u="none" strike="noStrike" dirty="0">
                          <a:solidFill>
                            <a:srgbClr val="000000"/>
                          </a:solidFill>
                          <a:effectLst/>
                          <a:latin typeface="+mn-lt"/>
                          <a:ea typeface="+mn-ea"/>
                          <a:cs typeface="+mn-ea"/>
                          <a:sym typeface="+mn-lt"/>
                        </a:rPr>
                        <a:t>保利西郊和煦</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联排</a:t>
                      </a:r>
                      <a:r>
                        <a:rPr lang="en-US" altLang="zh-CN" sz="1050" b="0" i="0" u="none" strike="noStrike">
                          <a:solidFill>
                            <a:srgbClr val="000000"/>
                          </a:solidFill>
                          <a:effectLst/>
                          <a:latin typeface="+mn-lt"/>
                          <a:ea typeface="+mn-ea"/>
                          <a:cs typeface="+mn-ea"/>
                          <a:sym typeface="+mn-lt"/>
                        </a:rPr>
                        <a:t>126-165㎡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104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6055">
                <a:tc vMerge="1">
                  <a:txBody>
                    <a:bodyPr/>
                    <a:lstStyle/>
                    <a:p>
                      <a:endParaRPr lang="zh-CN"/>
                    </a:p>
                  </a:txBody>
                  <a:tcPr/>
                </a:tc>
                <a:tc>
                  <a:txBody>
                    <a:bodyPr/>
                    <a:lstStyle/>
                    <a:p>
                      <a:pPr algn="ctr" fontAlgn="ctr"/>
                      <a:r>
                        <a:rPr lang="zh-CN" altLang="en-US" sz="1050" b="0" i="0" u="none" strike="noStrike">
                          <a:solidFill>
                            <a:srgbClr val="000000"/>
                          </a:solidFill>
                          <a:effectLst/>
                          <a:latin typeface="+mn-lt"/>
                          <a:ea typeface="+mn-ea"/>
                          <a:cs typeface="+mn-ea"/>
                          <a:sym typeface="+mn-lt"/>
                        </a:rPr>
                        <a:t>恒都云璟</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联排</a:t>
                      </a:r>
                      <a:r>
                        <a:rPr lang="en-US" altLang="zh-CN" sz="1050" b="0" i="0" u="none" strike="noStrike">
                          <a:solidFill>
                            <a:srgbClr val="000000"/>
                          </a:solidFill>
                          <a:effectLst/>
                          <a:latin typeface="+mn-lt"/>
                          <a:ea typeface="+mn-ea"/>
                          <a:cs typeface="+mn-ea"/>
                          <a:sym typeface="+mn-lt"/>
                        </a:rPr>
                        <a:t>155-158㎡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6055">
                <a:tc rowSpan="3">
                  <a:txBody>
                    <a:bodyPr/>
                    <a:lstStyle/>
                    <a:p>
                      <a:pPr algn="ctr" fontAlgn="ctr"/>
                      <a:r>
                        <a:rPr lang="en-US" altLang="zh-CN" sz="1050" b="0" i="0" u="none" strike="noStrike">
                          <a:solidFill>
                            <a:srgbClr val="000000"/>
                          </a:solidFill>
                          <a:effectLst/>
                          <a:latin typeface="+mn-lt"/>
                          <a:ea typeface="+mn-ea"/>
                          <a:cs typeface="+mn-ea"/>
                          <a:sym typeface="+mn-lt"/>
                        </a:rPr>
                        <a:t>2025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国贸海上原墅</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联排</a:t>
                      </a:r>
                      <a:r>
                        <a:rPr lang="en-US" altLang="zh-CN" sz="1050" b="0" i="0" u="none" strike="noStrike">
                          <a:solidFill>
                            <a:srgbClr val="000000"/>
                          </a:solidFill>
                          <a:effectLst/>
                          <a:latin typeface="+mn-lt"/>
                          <a:ea typeface="+mn-ea"/>
                          <a:cs typeface="+mn-ea"/>
                          <a:sym typeface="+mn-lt"/>
                        </a:rPr>
                        <a:t>155-200㎡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162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6055">
                <a:tc vMerge="1">
                  <a:txBody>
                    <a:bodyPr/>
                    <a:lstStyle/>
                    <a:p>
                      <a:endParaRPr lang="zh-CN"/>
                    </a:p>
                  </a:txBody>
                  <a:tcPr/>
                </a:tc>
                <a:tc>
                  <a:txBody>
                    <a:bodyPr/>
                    <a:lstStyle/>
                    <a:p>
                      <a:pPr algn="ctr" fontAlgn="ctr"/>
                      <a:r>
                        <a:rPr lang="zh-CN" altLang="en-US" sz="1050" b="0" i="0" u="none" strike="noStrike" dirty="0">
                          <a:solidFill>
                            <a:srgbClr val="000000"/>
                          </a:solidFill>
                          <a:effectLst/>
                          <a:latin typeface="+mn-lt"/>
                          <a:ea typeface="+mn-ea"/>
                          <a:cs typeface="+mn-ea"/>
                          <a:sym typeface="+mn-lt"/>
                        </a:rPr>
                        <a:t>保利西郊和煦领墅</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洞泾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联排</a:t>
                      </a:r>
                      <a:r>
                        <a:rPr lang="en-US" altLang="zh-CN" sz="1050" b="0" i="0" u="none" strike="noStrike">
                          <a:solidFill>
                            <a:srgbClr val="000000"/>
                          </a:solidFill>
                          <a:effectLst/>
                          <a:latin typeface="+mn-lt"/>
                          <a:ea typeface="+mn-ea"/>
                          <a:cs typeface="+mn-ea"/>
                          <a:sym typeface="+mn-lt"/>
                        </a:rPr>
                        <a:t>132-195㎡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141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5484">
                <a:tc vMerge="1">
                  <a:txBody>
                    <a:bodyPr/>
                    <a:lstStyle/>
                    <a:p>
                      <a:endParaRPr lang="zh-CN"/>
                    </a:p>
                  </a:txBody>
                  <a:tcPr/>
                </a:tc>
                <a:tc>
                  <a:txBody>
                    <a:bodyPr/>
                    <a:lstStyle/>
                    <a:p>
                      <a:pPr algn="ctr" fontAlgn="t"/>
                      <a:r>
                        <a:rPr lang="zh-CN" altLang="en-US" sz="1050" b="0" i="0" u="none" strike="noStrike" dirty="0">
                          <a:solidFill>
                            <a:srgbClr val="000000"/>
                          </a:solidFill>
                          <a:effectLst/>
                          <a:latin typeface="+mn-lt"/>
                          <a:ea typeface="+mn-ea"/>
                          <a:cs typeface="+mn-ea"/>
                          <a:sym typeface="+mn-lt"/>
                        </a:rPr>
                        <a:t>翠屿原墅</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a:solidFill>
                            <a:srgbClr val="000000"/>
                          </a:solidFill>
                          <a:effectLst/>
                          <a:latin typeface="+mn-lt"/>
                          <a:ea typeface="+mn-ea"/>
                          <a:cs typeface="+mn-ea"/>
                          <a:sym typeface="+mn-lt"/>
                        </a:rPr>
                        <a:t>松江新城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联排</a:t>
                      </a:r>
                      <a:r>
                        <a:rPr lang="en-US" altLang="zh-CN" sz="1050" b="0" i="0" u="none" strike="noStrike" dirty="0">
                          <a:solidFill>
                            <a:srgbClr val="000000"/>
                          </a:solidFill>
                          <a:effectLst/>
                          <a:latin typeface="+mn-lt"/>
                          <a:ea typeface="+mn-ea"/>
                          <a:cs typeface="+mn-ea"/>
                          <a:sym typeface="+mn-lt"/>
                        </a:rPr>
                        <a:t>190-200㎡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50" b="0" i="0" u="none" strike="noStrike" dirty="0">
                          <a:solidFill>
                            <a:srgbClr val="000000"/>
                          </a:solidFill>
                          <a:effectLst/>
                          <a:latin typeface="+mn-lt"/>
                          <a:ea typeface="+mn-ea"/>
                          <a:cs typeface="+mn-ea"/>
                          <a:sym typeface="+mn-lt"/>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5484">
                <a:tc>
                  <a:txBody>
                    <a:bodyPr/>
                    <a:lstStyle/>
                    <a:p>
                      <a:pPr algn="ctr" fontAlgn="ctr"/>
                      <a:r>
                        <a:rPr lang="en-US" altLang="zh-CN" sz="1050" b="0" i="0" u="none" strike="noStrike" dirty="0">
                          <a:solidFill>
                            <a:srgbClr val="000000"/>
                          </a:solidFill>
                          <a:effectLst/>
                          <a:latin typeface="+mn-lt"/>
                          <a:ea typeface="+mn-ea"/>
                          <a:cs typeface="+mn-ea"/>
                          <a:sym typeface="+mn-lt"/>
                        </a:rPr>
                        <a:t>2026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1050" b="0" i="0" u="none" strike="noStrike" dirty="0">
                          <a:solidFill>
                            <a:srgbClr val="000000"/>
                          </a:solidFill>
                          <a:effectLst/>
                          <a:latin typeface="+mn-lt"/>
                          <a:ea typeface="+mn-ea"/>
                          <a:cs typeface="+mn-ea"/>
                          <a:sym typeface="+mn-lt"/>
                        </a:rPr>
                        <a:t>03-05</a:t>
                      </a:r>
                      <a:r>
                        <a:rPr lang="zh-CN" altLang="en-US" sz="1050" b="0" i="0" u="none" strike="noStrike" dirty="0">
                          <a:solidFill>
                            <a:srgbClr val="000000"/>
                          </a:solidFill>
                          <a:effectLst/>
                          <a:latin typeface="+mn-lt"/>
                          <a:ea typeface="+mn-ea"/>
                          <a:cs typeface="+mn-ea"/>
                          <a:sym typeface="+mn-lt"/>
                        </a:rPr>
                        <a:t>地块</a:t>
                      </a:r>
                      <a:r>
                        <a:rPr lang="zh-CN" altLang="en-US" sz="1050" b="1" i="0" u="none" strike="noStrike" dirty="0">
                          <a:solidFill>
                            <a:srgbClr val="C00000"/>
                          </a:solidFill>
                          <a:effectLst/>
                          <a:latin typeface="+mn-lt"/>
                          <a:ea typeface="+mn-ea"/>
                          <a:cs typeface="+mn-ea"/>
                          <a:sym typeface="+mn-lt"/>
                        </a:rPr>
                        <a:t>（新规）</a:t>
                      </a:r>
                      <a:endParaRPr lang="zh-CN" altLang="en-US"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泗泾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预计</a:t>
                      </a:r>
                      <a:r>
                        <a:rPr lang="en-US" altLang="zh-CN" sz="1050" b="0" i="0" u="none" strike="noStrike" dirty="0">
                          <a:solidFill>
                            <a:srgbClr val="000000"/>
                          </a:solidFill>
                          <a:effectLst/>
                          <a:latin typeface="+mn-lt"/>
                          <a:ea typeface="+mn-ea"/>
                          <a:cs typeface="+mn-ea"/>
                          <a:sym typeface="+mn-lt"/>
                        </a:rPr>
                        <a:t>160-200</a:t>
                      </a:r>
                      <a:r>
                        <a:rPr lang="zh-CN" altLang="en-US" sz="1050" b="0" i="0" u="none" strike="noStrike" dirty="0">
                          <a:solidFill>
                            <a:srgbClr val="000000"/>
                          </a:solidFill>
                          <a:effectLst/>
                          <a:latin typeface="+mn-lt"/>
                          <a:ea typeface="+mn-ea"/>
                          <a:cs typeface="+mn-ea"/>
                          <a:sym typeface="+mn-lt"/>
                        </a:rPr>
                        <a:t>㎡</a:t>
                      </a:r>
                      <a:endParaRPr lang="en-US" altLang="zh-CN" sz="105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n-lt"/>
                          <a:ea typeface="+mn-ea"/>
                          <a:cs typeface="+mn-ea"/>
                          <a:sym typeface="+mn-lt"/>
                        </a:rPr>
                        <a:t>预计</a:t>
                      </a:r>
                      <a:r>
                        <a:rPr lang="en-US" altLang="zh-CN" sz="1050" b="0" i="0" u="none" strike="noStrike" dirty="0">
                          <a:solidFill>
                            <a:srgbClr val="000000"/>
                          </a:solidFill>
                          <a:effectLst/>
                          <a:latin typeface="+mn-lt"/>
                          <a:ea typeface="+mn-ea"/>
                          <a:cs typeface="+mn-ea"/>
                          <a:sym typeface="+mn-lt"/>
                        </a:rPr>
                        <a:t>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3844036"/>
                  </a:ext>
                </a:extLst>
              </a:tr>
              <a:tr h="365484">
                <a:tc gridSpan="4">
                  <a:txBody>
                    <a:bodyPr/>
                    <a:lstStyle/>
                    <a:p>
                      <a:pPr algn="ctr" fontAlgn="ctr"/>
                      <a:r>
                        <a:rPr lang="zh-CN" altLang="en-US" sz="1400" b="1" i="0" u="none" strike="noStrike" dirty="0">
                          <a:solidFill>
                            <a:srgbClr val="C00000"/>
                          </a:solidFill>
                          <a:effectLst/>
                          <a:latin typeface="+mn-lt"/>
                          <a:ea typeface="+mn-ea"/>
                          <a:cs typeface="+mn-ea"/>
                          <a:sym typeface="+mn-lt"/>
                        </a:rPr>
                        <a:t>合计</a:t>
                      </a:r>
                      <a:endParaRPr lang="en-US" altLang="zh-CN" sz="1400" b="1" i="0" u="none" strike="noStrike" dirty="0">
                        <a:solidFill>
                          <a:srgbClr val="C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40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altLang="zh-CN" sz="1400" b="1" i="0" u="none" strike="noStrike" dirty="0">
                        <a:solidFill>
                          <a:srgbClr val="C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1" i="0" u="none" strike="noStrike" dirty="0">
                          <a:solidFill>
                            <a:srgbClr val="C00000"/>
                          </a:solidFill>
                          <a:effectLst/>
                          <a:latin typeface="+mn-lt"/>
                          <a:ea typeface="+mn-ea"/>
                          <a:cs typeface="+mn-ea"/>
                          <a:sym typeface="+mn-lt"/>
                        </a:rPr>
                        <a:t>839</a:t>
                      </a:r>
                      <a:r>
                        <a:rPr lang="zh-CN" altLang="en-US" sz="1400" b="1" i="0" u="none" strike="noStrike" dirty="0">
                          <a:solidFill>
                            <a:srgbClr val="C00000"/>
                          </a:solidFill>
                          <a:effectLst/>
                          <a:latin typeface="+mn-lt"/>
                          <a:ea typeface="+mn-ea"/>
                          <a:cs typeface="+mn-ea"/>
                          <a:sym typeface="+mn-lt"/>
                        </a:rPr>
                        <a:t>套</a:t>
                      </a:r>
                      <a:endParaRPr lang="en-US" altLang="zh-CN" sz="1400" b="1" i="0" u="none" strike="noStrike" dirty="0">
                        <a:solidFill>
                          <a:srgbClr val="C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92566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674FFD-8AAD-43E8-8A33-1B758710EFA2}"/>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3.2 </a:t>
            </a:r>
            <a:r>
              <a:rPr lang="zh-CN" altLang="en-US" dirty="0">
                <a:cs typeface="+mn-ea"/>
                <a:sym typeface="+mn-lt"/>
              </a:rPr>
              <a:t>产品定位要点</a:t>
            </a:r>
            <a:r>
              <a:rPr lang="en-US" altLang="zh-CN" dirty="0">
                <a:cs typeface="+mn-ea"/>
                <a:sym typeface="+mn-lt"/>
              </a:rPr>
              <a:t>2</a:t>
            </a:r>
            <a:r>
              <a:rPr lang="zh-CN" altLang="en-US" dirty="0">
                <a:cs typeface="+mn-ea"/>
                <a:sym typeface="+mn-lt"/>
              </a:rPr>
              <a:t>：新规叠加产品价值迭代显著、精装交付，存在窗口机会</a:t>
            </a:r>
            <a:endParaRPr lang="zh-CN" altLang="en-US" dirty="0">
              <a:latin typeface="+mn-lt"/>
              <a:ea typeface="+mn-ea"/>
              <a:cs typeface="+mn-ea"/>
              <a:sym typeface="+mn-lt"/>
            </a:endParaRPr>
          </a:p>
        </p:txBody>
      </p:sp>
      <p:grpSp>
        <p:nvGrpSpPr>
          <p:cNvPr id="36" name="组合 35">
            <a:extLst>
              <a:ext uri="{FF2B5EF4-FFF2-40B4-BE49-F238E27FC236}">
                <a16:creationId xmlns:a16="http://schemas.microsoft.com/office/drawing/2014/main" id="{DD5E8BDC-A4E4-4EFE-8951-B300B1675A56}"/>
              </a:ext>
            </a:extLst>
          </p:cNvPr>
          <p:cNvGrpSpPr/>
          <p:nvPr/>
        </p:nvGrpSpPr>
        <p:grpSpPr>
          <a:xfrm>
            <a:off x="8940147" y="1999852"/>
            <a:ext cx="3139650" cy="3661882"/>
            <a:chOff x="7879781" y="1142070"/>
            <a:chExt cx="4012373" cy="4679770"/>
          </a:xfrm>
        </p:grpSpPr>
        <p:grpSp>
          <p:nvGrpSpPr>
            <p:cNvPr id="37" name="组合 36">
              <a:extLst>
                <a:ext uri="{FF2B5EF4-FFF2-40B4-BE49-F238E27FC236}">
                  <a16:creationId xmlns:a16="http://schemas.microsoft.com/office/drawing/2014/main" id="{6F6593F1-8C86-40F8-ABF8-9B682C270EDA}"/>
                </a:ext>
              </a:extLst>
            </p:cNvPr>
            <p:cNvGrpSpPr/>
            <p:nvPr/>
          </p:nvGrpSpPr>
          <p:grpSpPr>
            <a:xfrm>
              <a:off x="7879781" y="2163214"/>
              <a:ext cx="3970947" cy="3658626"/>
              <a:chOff x="6110609" y="1482067"/>
              <a:chExt cx="5841248" cy="5354665"/>
            </a:xfrm>
          </p:grpSpPr>
          <p:grpSp>
            <p:nvGrpSpPr>
              <p:cNvPr id="39" name="组合 38">
                <a:extLst>
                  <a:ext uri="{FF2B5EF4-FFF2-40B4-BE49-F238E27FC236}">
                    <a16:creationId xmlns:a16="http://schemas.microsoft.com/office/drawing/2014/main" id="{213A9C4F-DF4F-4105-9AAC-8A0A05BC63BC}"/>
                  </a:ext>
                </a:extLst>
              </p:cNvPr>
              <p:cNvGrpSpPr/>
              <p:nvPr/>
            </p:nvGrpSpPr>
            <p:grpSpPr>
              <a:xfrm>
                <a:off x="6876288" y="1543565"/>
                <a:ext cx="4059936" cy="5293167"/>
                <a:chOff x="6876288" y="1261872"/>
                <a:chExt cx="4059936" cy="5293167"/>
              </a:xfrm>
            </p:grpSpPr>
            <p:pic>
              <p:nvPicPr>
                <p:cNvPr id="77" name="图片 76" descr="剖面间距_t8_t8-Model01_00">
                  <a:extLst>
                    <a:ext uri="{FF2B5EF4-FFF2-40B4-BE49-F238E27FC236}">
                      <a16:creationId xmlns:a16="http://schemas.microsoft.com/office/drawing/2014/main" id="{9B00AC94-2654-4A94-BC18-75A3FB2C89F3}"/>
                    </a:ext>
                  </a:extLst>
                </p:cNvPr>
                <p:cNvPicPr>
                  <a:picLocks noChangeAspect="1"/>
                </p:cNvPicPr>
                <p:nvPr/>
              </p:nvPicPr>
              <p:blipFill rotWithShape="1">
                <a:blip r:embed="rId2"/>
                <a:srcRect l="38122" t="26942" r="37717" b="26586"/>
                <a:stretch>
                  <a:fillRect/>
                </a:stretch>
              </p:blipFill>
              <p:spPr>
                <a:xfrm>
                  <a:off x="7018130" y="1339355"/>
                  <a:ext cx="3835247" cy="5215684"/>
                </a:xfrm>
                <a:prstGeom prst="rect">
                  <a:avLst/>
                </a:prstGeom>
              </p:spPr>
            </p:pic>
            <p:sp>
              <p:nvSpPr>
                <p:cNvPr id="78" name="任意多边形: 形状 77">
                  <a:extLst>
                    <a:ext uri="{FF2B5EF4-FFF2-40B4-BE49-F238E27FC236}">
                      <a16:creationId xmlns:a16="http://schemas.microsoft.com/office/drawing/2014/main" id="{C95859A7-6E48-4F34-BAA6-22CFC1220FDE}"/>
                    </a:ext>
                  </a:extLst>
                </p:cNvPr>
                <p:cNvSpPr/>
                <p:nvPr/>
              </p:nvSpPr>
              <p:spPr>
                <a:xfrm>
                  <a:off x="6876288" y="1261872"/>
                  <a:ext cx="4059936" cy="3719576"/>
                </a:xfrm>
                <a:custGeom>
                  <a:avLst/>
                  <a:gdLst>
                    <a:gd name="connsiteX0" fmla="*/ 0 w 4059936"/>
                    <a:gd name="connsiteY0" fmla="*/ 3712464 h 3730752"/>
                    <a:gd name="connsiteX1" fmla="*/ 1234440 w 4059936"/>
                    <a:gd name="connsiteY1" fmla="*/ 3694176 h 3730752"/>
                    <a:gd name="connsiteX2" fmla="*/ 1216152 w 4059936"/>
                    <a:gd name="connsiteY2" fmla="*/ 3246120 h 3730752"/>
                    <a:gd name="connsiteX3" fmla="*/ 1152144 w 4059936"/>
                    <a:gd name="connsiteY3" fmla="*/ 3090672 h 3730752"/>
                    <a:gd name="connsiteX4" fmla="*/ 1216152 w 4059936"/>
                    <a:gd name="connsiteY4" fmla="*/ 3026664 h 3730752"/>
                    <a:gd name="connsiteX5" fmla="*/ 1271016 w 4059936"/>
                    <a:gd name="connsiteY5" fmla="*/ 1865376 h 3730752"/>
                    <a:gd name="connsiteX6" fmla="*/ 1271016 w 4059936"/>
                    <a:gd name="connsiteY6" fmla="*/ 1865376 h 3730752"/>
                    <a:gd name="connsiteX7" fmla="*/ 1335024 w 4059936"/>
                    <a:gd name="connsiteY7" fmla="*/ 1746504 h 3730752"/>
                    <a:gd name="connsiteX8" fmla="*/ 1709928 w 4059936"/>
                    <a:gd name="connsiteY8" fmla="*/ 1417320 h 3730752"/>
                    <a:gd name="connsiteX9" fmla="*/ 1719072 w 4059936"/>
                    <a:gd name="connsiteY9" fmla="*/ 777240 h 3730752"/>
                    <a:gd name="connsiteX10" fmla="*/ 3310128 w 4059936"/>
                    <a:gd name="connsiteY10" fmla="*/ 795528 h 3730752"/>
                    <a:gd name="connsiteX11" fmla="*/ 3264408 w 4059936"/>
                    <a:gd name="connsiteY11" fmla="*/ 1399032 h 3730752"/>
                    <a:gd name="connsiteX12" fmla="*/ 3236976 w 4059936"/>
                    <a:gd name="connsiteY12" fmla="*/ 1399032 h 3730752"/>
                    <a:gd name="connsiteX13" fmla="*/ 3246120 w 4059936"/>
                    <a:gd name="connsiteY13" fmla="*/ 3035808 h 3730752"/>
                    <a:gd name="connsiteX14" fmla="*/ 3374136 w 4059936"/>
                    <a:gd name="connsiteY14" fmla="*/ 3081528 h 3730752"/>
                    <a:gd name="connsiteX15" fmla="*/ 3364992 w 4059936"/>
                    <a:gd name="connsiteY15" fmla="*/ 3264408 h 3730752"/>
                    <a:gd name="connsiteX16" fmla="*/ 3200400 w 4059936"/>
                    <a:gd name="connsiteY16" fmla="*/ 3355848 h 3730752"/>
                    <a:gd name="connsiteX17" fmla="*/ 3227832 w 4059936"/>
                    <a:gd name="connsiteY17" fmla="*/ 3730752 h 3730752"/>
                    <a:gd name="connsiteX18" fmla="*/ 4032504 w 4059936"/>
                    <a:gd name="connsiteY18" fmla="*/ 3712464 h 3730752"/>
                    <a:gd name="connsiteX19" fmla="*/ 4059936 w 4059936"/>
                    <a:gd name="connsiteY19" fmla="*/ 0 h 3730752"/>
                    <a:gd name="connsiteX20" fmla="*/ 18288 w 4059936"/>
                    <a:gd name="connsiteY20" fmla="*/ 54864 h 3730752"/>
                    <a:gd name="connsiteX21" fmla="*/ 0 w 4059936"/>
                    <a:gd name="connsiteY21" fmla="*/ 3712464 h 3730752"/>
                    <a:gd name="connsiteX0-1" fmla="*/ 0 w 4059936"/>
                    <a:gd name="connsiteY0-2" fmla="*/ 3712464 h 3730752"/>
                    <a:gd name="connsiteX1-3" fmla="*/ 1234440 w 4059936"/>
                    <a:gd name="connsiteY1-4" fmla="*/ 3694176 h 3730752"/>
                    <a:gd name="connsiteX2-5" fmla="*/ 1216152 w 4059936"/>
                    <a:gd name="connsiteY2-6" fmla="*/ 3246120 h 3730752"/>
                    <a:gd name="connsiteX3-7" fmla="*/ 1152144 w 4059936"/>
                    <a:gd name="connsiteY3-8" fmla="*/ 3090672 h 3730752"/>
                    <a:gd name="connsiteX4-9" fmla="*/ 1266952 w 4059936"/>
                    <a:gd name="connsiteY4-10" fmla="*/ 3052064 h 3730752"/>
                    <a:gd name="connsiteX5-11" fmla="*/ 1271016 w 4059936"/>
                    <a:gd name="connsiteY5-12" fmla="*/ 1865376 h 3730752"/>
                    <a:gd name="connsiteX6-13" fmla="*/ 1271016 w 4059936"/>
                    <a:gd name="connsiteY6-14" fmla="*/ 1865376 h 3730752"/>
                    <a:gd name="connsiteX7-15" fmla="*/ 1335024 w 4059936"/>
                    <a:gd name="connsiteY7-16" fmla="*/ 1746504 h 3730752"/>
                    <a:gd name="connsiteX8-17" fmla="*/ 1709928 w 4059936"/>
                    <a:gd name="connsiteY8-18" fmla="*/ 1417320 h 3730752"/>
                    <a:gd name="connsiteX9-19" fmla="*/ 1719072 w 4059936"/>
                    <a:gd name="connsiteY9-20" fmla="*/ 777240 h 3730752"/>
                    <a:gd name="connsiteX10-21" fmla="*/ 3310128 w 4059936"/>
                    <a:gd name="connsiteY10-22" fmla="*/ 795528 h 3730752"/>
                    <a:gd name="connsiteX11-23" fmla="*/ 3264408 w 4059936"/>
                    <a:gd name="connsiteY11-24" fmla="*/ 1399032 h 3730752"/>
                    <a:gd name="connsiteX12-25" fmla="*/ 3236976 w 4059936"/>
                    <a:gd name="connsiteY12-26" fmla="*/ 1399032 h 3730752"/>
                    <a:gd name="connsiteX13-27" fmla="*/ 3246120 w 4059936"/>
                    <a:gd name="connsiteY13-28" fmla="*/ 3035808 h 3730752"/>
                    <a:gd name="connsiteX14-29" fmla="*/ 3374136 w 4059936"/>
                    <a:gd name="connsiteY14-30" fmla="*/ 3081528 h 3730752"/>
                    <a:gd name="connsiteX15-31" fmla="*/ 3364992 w 4059936"/>
                    <a:gd name="connsiteY15-32" fmla="*/ 3264408 h 3730752"/>
                    <a:gd name="connsiteX16-33" fmla="*/ 3200400 w 4059936"/>
                    <a:gd name="connsiteY16-34" fmla="*/ 3355848 h 3730752"/>
                    <a:gd name="connsiteX17-35" fmla="*/ 3227832 w 4059936"/>
                    <a:gd name="connsiteY17-36" fmla="*/ 3730752 h 3730752"/>
                    <a:gd name="connsiteX18-37" fmla="*/ 4032504 w 4059936"/>
                    <a:gd name="connsiteY18-38" fmla="*/ 3712464 h 3730752"/>
                    <a:gd name="connsiteX19-39" fmla="*/ 4059936 w 4059936"/>
                    <a:gd name="connsiteY19-40" fmla="*/ 0 h 3730752"/>
                    <a:gd name="connsiteX20-41" fmla="*/ 18288 w 4059936"/>
                    <a:gd name="connsiteY20-42" fmla="*/ 54864 h 3730752"/>
                    <a:gd name="connsiteX21-43" fmla="*/ 0 w 4059936"/>
                    <a:gd name="connsiteY21-44" fmla="*/ 3712464 h 3730752"/>
                    <a:gd name="connsiteX0-45" fmla="*/ 0 w 4059936"/>
                    <a:gd name="connsiteY0-46" fmla="*/ 3712464 h 3730752"/>
                    <a:gd name="connsiteX1-47" fmla="*/ 1234440 w 4059936"/>
                    <a:gd name="connsiteY1-48" fmla="*/ 3694176 h 3730752"/>
                    <a:gd name="connsiteX2-49" fmla="*/ 1216152 w 4059936"/>
                    <a:gd name="connsiteY2-50" fmla="*/ 3246120 h 3730752"/>
                    <a:gd name="connsiteX3-51" fmla="*/ 1152144 w 4059936"/>
                    <a:gd name="connsiteY3-52" fmla="*/ 3090672 h 3730752"/>
                    <a:gd name="connsiteX4-53" fmla="*/ 1266952 w 4059936"/>
                    <a:gd name="connsiteY4-54" fmla="*/ 3052064 h 3730752"/>
                    <a:gd name="connsiteX5-55" fmla="*/ 1271016 w 4059936"/>
                    <a:gd name="connsiteY5-56" fmla="*/ 1865376 h 3730752"/>
                    <a:gd name="connsiteX6-57" fmla="*/ 1271016 w 4059936"/>
                    <a:gd name="connsiteY6-58" fmla="*/ 1865376 h 3730752"/>
                    <a:gd name="connsiteX7-59" fmla="*/ 1335024 w 4059936"/>
                    <a:gd name="connsiteY7-60" fmla="*/ 1746504 h 3730752"/>
                    <a:gd name="connsiteX8-61" fmla="*/ 1709928 w 4059936"/>
                    <a:gd name="connsiteY8-62" fmla="*/ 1417320 h 3730752"/>
                    <a:gd name="connsiteX9-63" fmla="*/ 1706372 w 4059936"/>
                    <a:gd name="connsiteY9-64" fmla="*/ 751840 h 3730752"/>
                    <a:gd name="connsiteX10-65" fmla="*/ 3310128 w 4059936"/>
                    <a:gd name="connsiteY10-66" fmla="*/ 795528 h 3730752"/>
                    <a:gd name="connsiteX11-67" fmla="*/ 3264408 w 4059936"/>
                    <a:gd name="connsiteY11-68" fmla="*/ 1399032 h 3730752"/>
                    <a:gd name="connsiteX12-69" fmla="*/ 3236976 w 4059936"/>
                    <a:gd name="connsiteY12-70" fmla="*/ 1399032 h 3730752"/>
                    <a:gd name="connsiteX13-71" fmla="*/ 3246120 w 4059936"/>
                    <a:gd name="connsiteY13-72" fmla="*/ 3035808 h 3730752"/>
                    <a:gd name="connsiteX14-73" fmla="*/ 3374136 w 4059936"/>
                    <a:gd name="connsiteY14-74" fmla="*/ 3081528 h 3730752"/>
                    <a:gd name="connsiteX15-75" fmla="*/ 3364992 w 4059936"/>
                    <a:gd name="connsiteY15-76" fmla="*/ 3264408 h 3730752"/>
                    <a:gd name="connsiteX16-77" fmla="*/ 3200400 w 4059936"/>
                    <a:gd name="connsiteY16-78" fmla="*/ 3355848 h 3730752"/>
                    <a:gd name="connsiteX17-79" fmla="*/ 3227832 w 4059936"/>
                    <a:gd name="connsiteY17-80" fmla="*/ 3730752 h 3730752"/>
                    <a:gd name="connsiteX18-81" fmla="*/ 4032504 w 4059936"/>
                    <a:gd name="connsiteY18-82" fmla="*/ 3712464 h 3730752"/>
                    <a:gd name="connsiteX19-83" fmla="*/ 4059936 w 4059936"/>
                    <a:gd name="connsiteY19-84" fmla="*/ 0 h 3730752"/>
                    <a:gd name="connsiteX20-85" fmla="*/ 18288 w 4059936"/>
                    <a:gd name="connsiteY20-86" fmla="*/ 54864 h 3730752"/>
                    <a:gd name="connsiteX21-87" fmla="*/ 0 w 4059936"/>
                    <a:gd name="connsiteY21-88" fmla="*/ 3712464 h 3730752"/>
                    <a:gd name="connsiteX0-89" fmla="*/ 0 w 4059936"/>
                    <a:gd name="connsiteY0-90" fmla="*/ 3712464 h 3730752"/>
                    <a:gd name="connsiteX1-91" fmla="*/ 1234440 w 4059936"/>
                    <a:gd name="connsiteY1-92" fmla="*/ 3694176 h 3730752"/>
                    <a:gd name="connsiteX2-93" fmla="*/ 1216152 w 4059936"/>
                    <a:gd name="connsiteY2-94" fmla="*/ 3246120 h 3730752"/>
                    <a:gd name="connsiteX3-95" fmla="*/ 1152144 w 4059936"/>
                    <a:gd name="connsiteY3-96" fmla="*/ 3090672 h 3730752"/>
                    <a:gd name="connsiteX4-97" fmla="*/ 1266952 w 4059936"/>
                    <a:gd name="connsiteY4-98" fmla="*/ 3052064 h 3730752"/>
                    <a:gd name="connsiteX5-99" fmla="*/ 1271016 w 4059936"/>
                    <a:gd name="connsiteY5-100" fmla="*/ 1865376 h 3730752"/>
                    <a:gd name="connsiteX6-101" fmla="*/ 1271016 w 4059936"/>
                    <a:gd name="connsiteY6-102" fmla="*/ 1865376 h 3730752"/>
                    <a:gd name="connsiteX7-103" fmla="*/ 1335024 w 4059936"/>
                    <a:gd name="connsiteY7-104" fmla="*/ 1746504 h 3730752"/>
                    <a:gd name="connsiteX8-105" fmla="*/ 1709928 w 4059936"/>
                    <a:gd name="connsiteY8-106" fmla="*/ 1417320 h 3730752"/>
                    <a:gd name="connsiteX9-107" fmla="*/ 1706372 w 4059936"/>
                    <a:gd name="connsiteY9-108" fmla="*/ 751840 h 3730752"/>
                    <a:gd name="connsiteX10-109" fmla="*/ 3272028 w 4059936"/>
                    <a:gd name="connsiteY10-110" fmla="*/ 719328 h 3730752"/>
                    <a:gd name="connsiteX11-111" fmla="*/ 3264408 w 4059936"/>
                    <a:gd name="connsiteY11-112" fmla="*/ 1399032 h 3730752"/>
                    <a:gd name="connsiteX12-113" fmla="*/ 3236976 w 4059936"/>
                    <a:gd name="connsiteY12-114" fmla="*/ 1399032 h 3730752"/>
                    <a:gd name="connsiteX13-115" fmla="*/ 3246120 w 4059936"/>
                    <a:gd name="connsiteY13-116" fmla="*/ 3035808 h 3730752"/>
                    <a:gd name="connsiteX14-117" fmla="*/ 3374136 w 4059936"/>
                    <a:gd name="connsiteY14-118" fmla="*/ 3081528 h 3730752"/>
                    <a:gd name="connsiteX15-119" fmla="*/ 3364992 w 4059936"/>
                    <a:gd name="connsiteY15-120" fmla="*/ 3264408 h 3730752"/>
                    <a:gd name="connsiteX16-121" fmla="*/ 3200400 w 4059936"/>
                    <a:gd name="connsiteY16-122" fmla="*/ 3355848 h 3730752"/>
                    <a:gd name="connsiteX17-123" fmla="*/ 3227832 w 4059936"/>
                    <a:gd name="connsiteY17-124" fmla="*/ 3730752 h 3730752"/>
                    <a:gd name="connsiteX18-125" fmla="*/ 4032504 w 4059936"/>
                    <a:gd name="connsiteY18-126" fmla="*/ 3712464 h 3730752"/>
                    <a:gd name="connsiteX19-127" fmla="*/ 4059936 w 4059936"/>
                    <a:gd name="connsiteY19-128" fmla="*/ 0 h 3730752"/>
                    <a:gd name="connsiteX20-129" fmla="*/ 18288 w 4059936"/>
                    <a:gd name="connsiteY20-130" fmla="*/ 54864 h 3730752"/>
                    <a:gd name="connsiteX21-131" fmla="*/ 0 w 4059936"/>
                    <a:gd name="connsiteY21-132" fmla="*/ 3712464 h 3730752"/>
                    <a:gd name="connsiteX0-133" fmla="*/ 0 w 4059936"/>
                    <a:gd name="connsiteY0-134" fmla="*/ 3712464 h 3730752"/>
                    <a:gd name="connsiteX1-135" fmla="*/ 1234440 w 4059936"/>
                    <a:gd name="connsiteY1-136" fmla="*/ 3694176 h 3730752"/>
                    <a:gd name="connsiteX2-137" fmla="*/ 1216152 w 4059936"/>
                    <a:gd name="connsiteY2-138" fmla="*/ 3246120 h 3730752"/>
                    <a:gd name="connsiteX3-139" fmla="*/ 1152144 w 4059936"/>
                    <a:gd name="connsiteY3-140" fmla="*/ 3090672 h 3730752"/>
                    <a:gd name="connsiteX4-141" fmla="*/ 1266952 w 4059936"/>
                    <a:gd name="connsiteY4-142" fmla="*/ 3052064 h 3730752"/>
                    <a:gd name="connsiteX5-143" fmla="*/ 1271016 w 4059936"/>
                    <a:gd name="connsiteY5-144" fmla="*/ 1865376 h 3730752"/>
                    <a:gd name="connsiteX6-145" fmla="*/ 1271016 w 4059936"/>
                    <a:gd name="connsiteY6-146" fmla="*/ 1865376 h 3730752"/>
                    <a:gd name="connsiteX7-147" fmla="*/ 1335024 w 4059936"/>
                    <a:gd name="connsiteY7-148" fmla="*/ 1746504 h 3730752"/>
                    <a:gd name="connsiteX8-149" fmla="*/ 1709928 w 4059936"/>
                    <a:gd name="connsiteY8-150" fmla="*/ 1417320 h 3730752"/>
                    <a:gd name="connsiteX9-151" fmla="*/ 1700022 w 4059936"/>
                    <a:gd name="connsiteY9-152" fmla="*/ 681990 h 3730752"/>
                    <a:gd name="connsiteX10-153" fmla="*/ 3272028 w 4059936"/>
                    <a:gd name="connsiteY10-154" fmla="*/ 719328 h 3730752"/>
                    <a:gd name="connsiteX11-155" fmla="*/ 3264408 w 4059936"/>
                    <a:gd name="connsiteY11-156" fmla="*/ 1399032 h 3730752"/>
                    <a:gd name="connsiteX12-157" fmla="*/ 3236976 w 4059936"/>
                    <a:gd name="connsiteY12-158" fmla="*/ 1399032 h 3730752"/>
                    <a:gd name="connsiteX13-159" fmla="*/ 3246120 w 4059936"/>
                    <a:gd name="connsiteY13-160" fmla="*/ 3035808 h 3730752"/>
                    <a:gd name="connsiteX14-161" fmla="*/ 3374136 w 4059936"/>
                    <a:gd name="connsiteY14-162" fmla="*/ 3081528 h 3730752"/>
                    <a:gd name="connsiteX15-163" fmla="*/ 3364992 w 4059936"/>
                    <a:gd name="connsiteY15-164" fmla="*/ 3264408 h 3730752"/>
                    <a:gd name="connsiteX16-165" fmla="*/ 3200400 w 4059936"/>
                    <a:gd name="connsiteY16-166" fmla="*/ 3355848 h 3730752"/>
                    <a:gd name="connsiteX17-167" fmla="*/ 3227832 w 4059936"/>
                    <a:gd name="connsiteY17-168" fmla="*/ 3730752 h 3730752"/>
                    <a:gd name="connsiteX18-169" fmla="*/ 4032504 w 4059936"/>
                    <a:gd name="connsiteY18-170" fmla="*/ 3712464 h 3730752"/>
                    <a:gd name="connsiteX19-171" fmla="*/ 4059936 w 4059936"/>
                    <a:gd name="connsiteY19-172" fmla="*/ 0 h 3730752"/>
                    <a:gd name="connsiteX20-173" fmla="*/ 18288 w 4059936"/>
                    <a:gd name="connsiteY20-174" fmla="*/ 54864 h 3730752"/>
                    <a:gd name="connsiteX21-175" fmla="*/ 0 w 4059936"/>
                    <a:gd name="connsiteY21-176" fmla="*/ 3712464 h 3730752"/>
                    <a:gd name="connsiteX0-177" fmla="*/ 0 w 4059936"/>
                    <a:gd name="connsiteY0-178" fmla="*/ 3712464 h 3712464"/>
                    <a:gd name="connsiteX1-179" fmla="*/ 1234440 w 4059936"/>
                    <a:gd name="connsiteY1-180" fmla="*/ 3694176 h 3712464"/>
                    <a:gd name="connsiteX2-181" fmla="*/ 1216152 w 4059936"/>
                    <a:gd name="connsiteY2-182" fmla="*/ 3246120 h 3712464"/>
                    <a:gd name="connsiteX3-183" fmla="*/ 1152144 w 4059936"/>
                    <a:gd name="connsiteY3-184" fmla="*/ 3090672 h 3712464"/>
                    <a:gd name="connsiteX4-185" fmla="*/ 1266952 w 4059936"/>
                    <a:gd name="connsiteY4-186" fmla="*/ 3052064 h 3712464"/>
                    <a:gd name="connsiteX5-187" fmla="*/ 1271016 w 4059936"/>
                    <a:gd name="connsiteY5-188" fmla="*/ 1865376 h 3712464"/>
                    <a:gd name="connsiteX6-189" fmla="*/ 1271016 w 4059936"/>
                    <a:gd name="connsiteY6-190" fmla="*/ 1865376 h 3712464"/>
                    <a:gd name="connsiteX7-191" fmla="*/ 1335024 w 4059936"/>
                    <a:gd name="connsiteY7-192" fmla="*/ 1746504 h 3712464"/>
                    <a:gd name="connsiteX8-193" fmla="*/ 1709928 w 4059936"/>
                    <a:gd name="connsiteY8-194" fmla="*/ 1417320 h 3712464"/>
                    <a:gd name="connsiteX9-195" fmla="*/ 1700022 w 4059936"/>
                    <a:gd name="connsiteY9-196" fmla="*/ 681990 h 3712464"/>
                    <a:gd name="connsiteX10-197" fmla="*/ 3272028 w 4059936"/>
                    <a:gd name="connsiteY10-198" fmla="*/ 719328 h 3712464"/>
                    <a:gd name="connsiteX11-199" fmla="*/ 3264408 w 4059936"/>
                    <a:gd name="connsiteY11-200" fmla="*/ 1399032 h 3712464"/>
                    <a:gd name="connsiteX12-201" fmla="*/ 3236976 w 4059936"/>
                    <a:gd name="connsiteY12-202" fmla="*/ 1399032 h 3712464"/>
                    <a:gd name="connsiteX13-203" fmla="*/ 3246120 w 4059936"/>
                    <a:gd name="connsiteY13-204" fmla="*/ 3035808 h 3712464"/>
                    <a:gd name="connsiteX14-205" fmla="*/ 3374136 w 4059936"/>
                    <a:gd name="connsiteY14-206" fmla="*/ 3081528 h 3712464"/>
                    <a:gd name="connsiteX15-207" fmla="*/ 3364992 w 4059936"/>
                    <a:gd name="connsiteY15-208" fmla="*/ 3264408 h 3712464"/>
                    <a:gd name="connsiteX16-209" fmla="*/ 3200400 w 4059936"/>
                    <a:gd name="connsiteY16-210" fmla="*/ 3355848 h 3712464"/>
                    <a:gd name="connsiteX17-211" fmla="*/ 3215132 w 4059936"/>
                    <a:gd name="connsiteY17-212" fmla="*/ 3686302 h 3712464"/>
                    <a:gd name="connsiteX18-213" fmla="*/ 4032504 w 4059936"/>
                    <a:gd name="connsiteY18-214" fmla="*/ 3712464 h 3712464"/>
                    <a:gd name="connsiteX19-215" fmla="*/ 4059936 w 4059936"/>
                    <a:gd name="connsiteY19-216" fmla="*/ 0 h 3712464"/>
                    <a:gd name="connsiteX20-217" fmla="*/ 18288 w 4059936"/>
                    <a:gd name="connsiteY20-218" fmla="*/ 54864 h 3712464"/>
                    <a:gd name="connsiteX21-219" fmla="*/ 0 w 4059936"/>
                    <a:gd name="connsiteY21-220" fmla="*/ 3712464 h 3712464"/>
                    <a:gd name="connsiteX0-221" fmla="*/ 0 w 4059936"/>
                    <a:gd name="connsiteY0-222" fmla="*/ 3712464 h 3719576"/>
                    <a:gd name="connsiteX1-223" fmla="*/ 1253490 w 4059936"/>
                    <a:gd name="connsiteY1-224" fmla="*/ 3719576 h 3719576"/>
                    <a:gd name="connsiteX2-225" fmla="*/ 1216152 w 4059936"/>
                    <a:gd name="connsiteY2-226" fmla="*/ 3246120 h 3719576"/>
                    <a:gd name="connsiteX3-227" fmla="*/ 1152144 w 4059936"/>
                    <a:gd name="connsiteY3-228" fmla="*/ 3090672 h 3719576"/>
                    <a:gd name="connsiteX4-229" fmla="*/ 1266952 w 4059936"/>
                    <a:gd name="connsiteY4-230" fmla="*/ 3052064 h 3719576"/>
                    <a:gd name="connsiteX5-231" fmla="*/ 1271016 w 4059936"/>
                    <a:gd name="connsiteY5-232" fmla="*/ 1865376 h 3719576"/>
                    <a:gd name="connsiteX6-233" fmla="*/ 1271016 w 4059936"/>
                    <a:gd name="connsiteY6-234" fmla="*/ 1865376 h 3719576"/>
                    <a:gd name="connsiteX7-235" fmla="*/ 1335024 w 4059936"/>
                    <a:gd name="connsiteY7-236" fmla="*/ 1746504 h 3719576"/>
                    <a:gd name="connsiteX8-237" fmla="*/ 1709928 w 4059936"/>
                    <a:gd name="connsiteY8-238" fmla="*/ 1417320 h 3719576"/>
                    <a:gd name="connsiteX9-239" fmla="*/ 1700022 w 4059936"/>
                    <a:gd name="connsiteY9-240" fmla="*/ 681990 h 3719576"/>
                    <a:gd name="connsiteX10-241" fmla="*/ 3272028 w 4059936"/>
                    <a:gd name="connsiteY10-242" fmla="*/ 719328 h 3719576"/>
                    <a:gd name="connsiteX11-243" fmla="*/ 3264408 w 4059936"/>
                    <a:gd name="connsiteY11-244" fmla="*/ 1399032 h 3719576"/>
                    <a:gd name="connsiteX12-245" fmla="*/ 3236976 w 4059936"/>
                    <a:gd name="connsiteY12-246" fmla="*/ 1399032 h 3719576"/>
                    <a:gd name="connsiteX13-247" fmla="*/ 3246120 w 4059936"/>
                    <a:gd name="connsiteY13-248" fmla="*/ 3035808 h 3719576"/>
                    <a:gd name="connsiteX14-249" fmla="*/ 3374136 w 4059936"/>
                    <a:gd name="connsiteY14-250" fmla="*/ 3081528 h 3719576"/>
                    <a:gd name="connsiteX15-251" fmla="*/ 3364992 w 4059936"/>
                    <a:gd name="connsiteY15-252" fmla="*/ 3264408 h 3719576"/>
                    <a:gd name="connsiteX16-253" fmla="*/ 3200400 w 4059936"/>
                    <a:gd name="connsiteY16-254" fmla="*/ 3355848 h 3719576"/>
                    <a:gd name="connsiteX17-255" fmla="*/ 3215132 w 4059936"/>
                    <a:gd name="connsiteY17-256" fmla="*/ 3686302 h 3719576"/>
                    <a:gd name="connsiteX18-257" fmla="*/ 4032504 w 4059936"/>
                    <a:gd name="connsiteY18-258" fmla="*/ 3712464 h 3719576"/>
                    <a:gd name="connsiteX19-259" fmla="*/ 4059936 w 4059936"/>
                    <a:gd name="connsiteY19-260" fmla="*/ 0 h 3719576"/>
                    <a:gd name="connsiteX20-261" fmla="*/ 18288 w 4059936"/>
                    <a:gd name="connsiteY20-262" fmla="*/ 54864 h 3719576"/>
                    <a:gd name="connsiteX21-263" fmla="*/ 0 w 4059936"/>
                    <a:gd name="connsiteY21-264" fmla="*/ 3712464 h 3719576"/>
                    <a:gd name="connsiteX0-265" fmla="*/ 0 w 4059936"/>
                    <a:gd name="connsiteY0-266" fmla="*/ 3712464 h 3719576"/>
                    <a:gd name="connsiteX1-267" fmla="*/ 1253490 w 4059936"/>
                    <a:gd name="connsiteY1-268" fmla="*/ 3719576 h 3719576"/>
                    <a:gd name="connsiteX2-269" fmla="*/ 1216152 w 4059936"/>
                    <a:gd name="connsiteY2-270" fmla="*/ 3246120 h 3719576"/>
                    <a:gd name="connsiteX3-271" fmla="*/ 1152144 w 4059936"/>
                    <a:gd name="connsiteY3-272" fmla="*/ 3090672 h 3719576"/>
                    <a:gd name="connsiteX4-273" fmla="*/ 1266952 w 4059936"/>
                    <a:gd name="connsiteY4-274" fmla="*/ 3052064 h 3719576"/>
                    <a:gd name="connsiteX5-275" fmla="*/ 1271016 w 4059936"/>
                    <a:gd name="connsiteY5-276" fmla="*/ 1865376 h 3719576"/>
                    <a:gd name="connsiteX6-277" fmla="*/ 1271016 w 4059936"/>
                    <a:gd name="connsiteY6-278" fmla="*/ 1865376 h 3719576"/>
                    <a:gd name="connsiteX7-279" fmla="*/ 1335024 w 4059936"/>
                    <a:gd name="connsiteY7-280" fmla="*/ 1746504 h 3719576"/>
                    <a:gd name="connsiteX8-281" fmla="*/ 1709928 w 4059936"/>
                    <a:gd name="connsiteY8-282" fmla="*/ 1417320 h 3719576"/>
                    <a:gd name="connsiteX9-283" fmla="*/ 1700022 w 4059936"/>
                    <a:gd name="connsiteY9-284" fmla="*/ 681990 h 3719576"/>
                    <a:gd name="connsiteX10-285" fmla="*/ 3272028 w 4059936"/>
                    <a:gd name="connsiteY10-286" fmla="*/ 719328 h 3719576"/>
                    <a:gd name="connsiteX11-287" fmla="*/ 3264408 w 4059936"/>
                    <a:gd name="connsiteY11-288" fmla="*/ 1399032 h 3719576"/>
                    <a:gd name="connsiteX12-289" fmla="*/ 3236976 w 4059936"/>
                    <a:gd name="connsiteY12-290" fmla="*/ 1399032 h 3719576"/>
                    <a:gd name="connsiteX13-291" fmla="*/ 3246120 w 4059936"/>
                    <a:gd name="connsiteY13-292" fmla="*/ 3035808 h 3719576"/>
                    <a:gd name="connsiteX14-293" fmla="*/ 3374136 w 4059936"/>
                    <a:gd name="connsiteY14-294" fmla="*/ 3081528 h 3719576"/>
                    <a:gd name="connsiteX15-295" fmla="*/ 3364992 w 4059936"/>
                    <a:gd name="connsiteY15-296" fmla="*/ 3264408 h 3719576"/>
                    <a:gd name="connsiteX16-297" fmla="*/ 3200400 w 4059936"/>
                    <a:gd name="connsiteY16-298" fmla="*/ 3355848 h 3719576"/>
                    <a:gd name="connsiteX17-299" fmla="*/ 3202432 w 4059936"/>
                    <a:gd name="connsiteY17-300" fmla="*/ 3718052 h 3719576"/>
                    <a:gd name="connsiteX18-301" fmla="*/ 4032504 w 4059936"/>
                    <a:gd name="connsiteY18-302" fmla="*/ 3712464 h 3719576"/>
                    <a:gd name="connsiteX19-303" fmla="*/ 4059936 w 4059936"/>
                    <a:gd name="connsiteY19-304" fmla="*/ 0 h 3719576"/>
                    <a:gd name="connsiteX20-305" fmla="*/ 18288 w 4059936"/>
                    <a:gd name="connsiteY20-306" fmla="*/ 54864 h 3719576"/>
                    <a:gd name="connsiteX21-307" fmla="*/ 0 w 4059936"/>
                    <a:gd name="connsiteY21-308" fmla="*/ 3712464 h 37195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4059936" h="3719576">
                      <a:moveTo>
                        <a:pt x="0" y="3712464"/>
                      </a:moveTo>
                      <a:lnTo>
                        <a:pt x="1253490" y="3719576"/>
                      </a:lnTo>
                      <a:lnTo>
                        <a:pt x="1216152" y="3246120"/>
                      </a:lnTo>
                      <a:cubicBezTo>
                        <a:pt x="1194816" y="3194304"/>
                        <a:pt x="1143677" y="3123015"/>
                        <a:pt x="1152144" y="3090672"/>
                      </a:cubicBezTo>
                      <a:cubicBezTo>
                        <a:pt x="1160611" y="3058329"/>
                        <a:pt x="1228683" y="3064933"/>
                        <a:pt x="1266952" y="3052064"/>
                      </a:cubicBezTo>
                      <a:cubicBezTo>
                        <a:pt x="1268307" y="2656501"/>
                        <a:pt x="1270339" y="2063157"/>
                        <a:pt x="1271016" y="1865376"/>
                      </a:cubicBezTo>
                      <a:lnTo>
                        <a:pt x="1271016" y="1865376"/>
                      </a:lnTo>
                      <a:lnTo>
                        <a:pt x="1335024" y="1746504"/>
                      </a:lnTo>
                      <a:lnTo>
                        <a:pt x="1709928" y="1417320"/>
                      </a:lnTo>
                      <a:cubicBezTo>
                        <a:pt x="1708743" y="1195493"/>
                        <a:pt x="1701207" y="903817"/>
                        <a:pt x="1700022" y="681990"/>
                      </a:cubicBezTo>
                      <a:lnTo>
                        <a:pt x="3272028" y="719328"/>
                      </a:lnTo>
                      <a:lnTo>
                        <a:pt x="3264408" y="1399032"/>
                      </a:lnTo>
                      <a:lnTo>
                        <a:pt x="3236976" y="1399032"/>
                      </a:lnTo>
                      <a:lnTo>
                        <a:pt x="3246120" y="3035808"/>
                      </a:lnTo>
                      <a:lnTo>
                        <a:pt x="3374136" y="3081528"/>
                      </a:lnTo>
                      <a:lnTo>
                        <a:pt x="3364992" y="3264408"/>
                      </a:lnTo>
                      <a:lnTo>
                        <a:pt x="3200400" y="3355848"/>
                      </a:lnTo>
                      <a:cubicBezTo>
                        <a:pt x="3201077" y="3476583"/>
                        <a:pt x="3201755" y="3597317"/>
                        <a:pt x="3202432" y="3718052"/>
                      </a:cubicBezTo>
                      <a:lnTo>
                        <a:pt x="4032504" y="3712464"/>
                      </a:lnTo>
                      <a:lnTo>
                        <a:pt x="4059936" y="0"/>
                      </a:lnTo>
                      <a:lnTo>
                        <a:pt x="18288" y="54864"/>
                      </a:lnTo>
                      <a:lnTo>
                        <a:pt x="0" y="3712464"/>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grpSp>
          <p:sp>
            <p:nvSpPr>
              <p:cNvPr id="40" name="矩形 39">
                <a:extLst>
                  <a:ext uri="{FF2B5EF4-FFF2-40B4-BE49-F238E27FC236}">
                    <a16:creationId xmlns:a16="http://schemas.microsoft.com/office/drawing/2014/main" id="{41D48088-A6FA-4288-81A5-1B29A214ECEC}"/>
                  </a:ext>
                </a:extLst>
              </p:cNvPr>
              <p:cNvSpPr/>
              <p:nvPr/>
            </p:nvSpPr>
            <p:spPr>
              <a:xfrm>
                <a:off x="10085832" y="5263141"/>
                <a:ext cx="178711" cy="614680"/>
              </a:xfrm>
              <a:prstGeom prst="rect">
                <a:avLst/>
              </a:prstGeom>
              <a:solidFill>
                <a:schemeClr val="accent1">
                  <a:lumMod val="40000"/>
                  <a:lumOff val="60000"/>
                  <a:alpha val="3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1" name="矩形 40">
                <a:extLst>
                  <a:ext uri="{FF2B5EF4-FFF2-40B4-BE49-F238E27FC236}">
                    <a16:creationId xmlns:a16="http://schemas.microsoft.com/office/drawing/2014/main" id="{85925805-5AAB-47BC-9153-E9A9BCDB538A}"/>
                  </a:ext>
                </a:extLst>
              </p:cNvPr>
              <p:cNvSpPr/>
              <p:nvPr/>
            </p:nvSpPr>
            <p:spPr>
              <a:xfrm>
                <a:off x="7992611" y="5281429"/>
                <a:ext cx="217576" cy="614680"/>
              </a:xfrm>
              <a:prstGeom prst="rect">
                <a:avLst/>
              </a:prstGeom>
              <a:solidFill>
                <a:schemeClr val="accent1">
                  <a:lumMod val="40000"/>
                  <a:lumOff val="60000"/>
                  <a:alpha val="3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2" name="矩形 41">
                <a:extLst>
                  <a:ext uri="{FF2B5EF4-FFF2-40B4-BE49-F238E27FC236}">
                    <a16:creationId xmlns:a16="http://schemas.microsoft.com/office/drawing/2014/main" id="{47B426C6-8574-4D4F-8B5F-DEA81AFB4912}"/>
                  </a:ext>
                </a:extLst>
              </p:cNvPr>
              <p:cNvSpPr/>
              <p:nvPr/>
            </p:nvSpPr>
            <p:spPr>
              <a:xfrm>
                <a:off x="8210187" y="5320037"/>
                <a:ext cx="1875645" cy="557784"/>
              </a:xfrm>
              <a:prstGeom prst="rect">
                <a:avLst/>
              </a:prstGeom>
              <a:solidFill>
                <a:schemeClr val="bg1">
                  <a:lumMod val="85000"/>
                  <a:alpha val="3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9513443D-75BC-47A8-909F-52B95743D59E}"/>
                  </a:ext>
                </a:extLst>
              </p:cNvPr>
              <p:cNvSpPr/>
              <p:nvPr/>
            </p:nvSpPr>
            <p:spPr>
              <a:xfrm>
                <a:off x="8352029" y="5859533"/>
                <a:ext cx="983995" cy="530792"/>
              </a:xfrm>
              <a:prstGeom prst="rect">
                <a:avLst/>
              </a:prstGeom>
              <a:solidFill>
                <a:schemeClr val="bg1">
                  <a:lumMod val="85000"/>
                  <a:alpha val="3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4" name="矩形 43">
                <a:extLst>
                  <a:ext uri="{FF2B5EF4-FFF2-40B4-BE49-F238E27FC236}">
                    <a16:creationId xmlns:a16="http://schemas.microsoft.com/office/drawing/2014/main" id="{336AE4A7-753D-4B0B-B15A-D209ACABDC61}"/>
                  </a:ext>
                </a:extLst>
              </p:cNvPr>
              <p:cNvSpPr/>
              <p:nvPr/>
            </p:nvSpPr>
            <p:spPr>
              <a:xfrm>
                <a:off x="8352029" y="4716533"/>
                <a:ext cx="1377634" cy="546608"/>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5" name="矩形 44">
                <a:extLst>
                  <a:ext uri="{FF2B5EF4-FFF2-40B4-BE49-F238E27FC236}">
                    <a16:creationId xmlns:a16="http://schemas.microsoft.com/office/drawing/2014/main" id="{05167D4F-AEF7-474C-B633-707FC57C622D}"/>
                  </a:ext>
                </a:extLst>
              </p:cNvPr>
              <p:cNvSpPr/>
              <p:nvPr/>
            </p:nvSpPr>
            <p:spPr>
              <a:xfrm>
                <a:off x="8392537" y="4150621"/>
                <a:ext cx="1620144" cy="546608"/>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6" name="矩形 45">
                <a:extLst>
                  <a:ext uri="{FF2B5EF4-FFF2-40B4-BE49-F238E27FC236}">
                    <a16:creationId xmlns:a16="http://schemas.microsoft.com/office/drawing/2014/main" id="{2BA49891-C7BF-4705-89B6-5FF2820E850A}"/>
                  </a:ext>
                </a:extLst>
              </p:cNvPr>
              <p:cNvSpPr/>
              <p:nvPr/>
            </p:nvSpPr>
            <p:spPr>
              <a:xfrm>
                <a:off x="8352029" y="3527813"/>
                <a:ext cx="1358899" cy="574040"/>
              </a:xfrm>
              <a:prstGeom prst="rect">
                <a:avLst/>
              </a:prstGeom>
              <a:solidFill>
                <a:schemeClr val="accent6">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7" name="矩形 46">
                <a:extLst>
                  <a:ext uri="{FF2B5EF4-FFF2-40B4-BE49-F238E27FC236}">
                    <a16:creationId xmlns:a16="http://schemas.microsoft.com/office/drawing/2014/main" id="{68C729D4-C42F-431C-9459-0BA3962E357B}"/>
                  </a:ext>
                </a:extLst>
              </p:cNvPr>
              <p:cNvSpPr/>
              <p:nvPr/>
            </p:nvSpPr>
            <p:spPr>
              <a:xfrm>
                <a:off x="8906256" y="2925325"/>
                <a:ext cx="1106425" cy="546608"/>
              </a:xfrm>
              <a:prstGeom prst="rect">
                <a:avLst/>
              </a:prstGeom>
              <a:solidFill>
                <a:schemeClr val="accent6">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8" name="矩形 47">
                <a:extLst>
                  <a:ext uri="{FF2B5EF4-FFF2-40B4-BE49-F238E27FC236}">
                    <a16:creationId xmlns:a16="http://schemas.microsoft.com/office/drawing/2014/main" id="{96C3249E-A8BD-4077-A255-489E831BF554}"/>
                  </a:ext>
                </a:extLst>
              </p:cNvPr>
              <p:cNvSpPr/>
              <p:nvPr/>
            </p:nvSpPr>
            <p:spPr>
              <a:xfrm>
                <a:off x="9710928" y="3542305"/>
                <a:ext cx="301753" cy="574040"/>
              </a:xfrm>
              <a:prstGeom prst="rect">
                <a:avLst/>
              </a:prstGeom>
              <a:solidFill>
                <a:schemeClr val="accent2">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49" name="矩形 48">
                <a:extLst>
                  <a:ext uri="{FF2B5EF4-FFF2-40B4-BE49-F238E27FC236}">
                    <a16:creationId xmlns:a16="http://schemas.microsoft.com/office/drawing/2014/main" id="{0445A3F7-5F65-4E95-B1DF-6F1FEBCC52CE}"/>
                  </a:ext>
                </a:extLst>
              </p:cNvPr>
              <p:cNvSpPr/>
              <p:nvPr/>
            </p:nvSpPr>
            <p:spPr>
              <a:xfrm>
                <a:off x="9729663" y="4693165"/>
                <a:ext cx="301753" cy="574040"/>
              </a:xfrm>
              <a:prstGeom prst="rect">
                <a:avLst/>
              </a:prstGeom>
              <a:solidFill>
                <a:schemeClr val="accent2">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50" name="矩形 49">
                <a:extLst>
                  <a:ext uri="{FF2B5EF4-FFF2-40B4-BE49-F238E27FC236}">
                    <a16:creationId xmlns:a16="http://schemas.microsoft.com/office/drawing/2014/main" id="{734BA3B9-E079-4C4F-BAA5-7F2FB7E1F94B}"/>
                  </a:ext>
                </a:extLst>
              </p:cNvPr>
              <p:cNvSpPr/>
              <p:nvPr/>
            </p:nvSpPr>
            <p:spPr>
              <a:xfrm>
                <a:off x="8251122" y="3619253"/>
                <a:ext cx="131573" cy="374904"/>
              </a:xfrm>
              <a:prstGeom prst="rect">
                <a:avLst/>
              </a:prstGeom>
              <a:solidFill>
                <a:schemeClr val="accent5">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51" name="矩形 50">
                <a:extLst>
                  <a:ext uri="{FF2B5EF4-FFF2-40B4-BE49-F238E27FC236}">
                    <a16:creationId xmlns:a16="http://schemas.microsoft.com/office/drawing/2014/main" id="{72F9C137-9CCF-4AFA-84B5-2F58AC382549}"/>
                  </a:ext>
                </a:extLst>
              </p:cNvPr>
              <p:cNvSpPr/>
              <p:nvPr/>
            </p:nvSpPr>
            <p:spPr>
              <a:xfrm>
                <a:off x="8251123" y="4212974"/>
                <a:ext cx="131573" cy="374904"/>
              </a:xfrm>
              <a:prstGeom prst="rect">
                <a:avLst/>
              </a:prstGeom>
              <a:solidFill>
                <a:schemeClr val="accent5">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52" name="矩形 51">
                <a:extLst>
                  <a:ext uri="{FF2B5EF4-FFF2-40B4-BE49-F238E27FC236}">
                    <a16:creationId xmlns:a16="http://schemas.microsoft.com/office/drawing/2014/main" id="{F1E401B4-F6B6-4509-9CD4-A5D92ED9B1AE}"/>
                  </a:ext>
                </a:extLst>
              </p:cNvPr>
              <p:cNvSpPr/>
              <p:nvPr/>
            </p:nvSpPr>
            <p:spPr>
              <a:xfrm>
                <a:off x="8233901" y="4765113"/>
                <a:ext cx="131573" cy="374904"/>
              </a:xfrm>
              <a:prstGeom prst="rect">
                <a:avLst/>
              </a:prstGeom>
              <a:solidFill>
                <a:schemeClr val="accent5">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53" name="矩形 52">
                <a:extLst>
                  <a:ext uri="{FF2B5EF4-FFF2-40B4-BE49-F238E27FC236}">
                    <a16:creationId xmlns:a16="http://schemas.microsoft.com/office/drawing/2014/main" id="{203CDFD2-6680-4C8E-A1F2-F4EAB2B8304A}"/>
                  </a:ext>
                </a:extLst>
              </p:cNvPr>
              <p:cNvSpPr/>
              <p:nvPr/>
            </p:nvSpPr>
            <p:spPr>
              <a:xfrm>
                <a:off x="6119364" y="5813343"/>
                <a:ext cx="1166037" cy="430012"/>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地下室</a:t>
                </a:r>
                <a:endParaRPr kumimoji="0" lang="en-US" altLang="zh-CN" sz="1000" b="1" i="0" u="none" strike="noStrike" kern="1200" cap="none" spc="0" normalizeH="0" baseline="0" noProof="0" dirty="0">
                  <a:ln>
                    <a:noFill/>
                  </a:ln>
                  <a:solidFill>
                    <a:prstClr val="white"/>
                  </a:solidFill>
                  <a:effectLst/>
                  <a:uLnTx/>
                  <a:uFillTx/>
                  <a:cs typeface="+mn-ea"/>
                  <a:sym typeface="+mn-lt"/>
                </a:endParaRPr>
              </a:p>
            </p:txBody>
          </p:sp>
          <p:sp>
            <p:nvSpPr>
              <p:cNvPr id="54" name="矩形 53">
                <a:extLst>
                  <a:ext uri="{FF2B5EF4-FFF2-40B4-BE49-F238E27FC236}">
                    <a16:creationId xmlns:a16="http://schemas.microsoft.com/office/drawing/2014/main" id="{BBEBAB0E-A5A7-441F-964C-4702BA54F59B}"/>
                  </a:ext>
                </a:extLst>
              </p:cNvPr>
              <p:cNvSpPr/>
              <p:nvPr/>
            </p:nvSpPr>
            <p:spPr>
              <a:xfrm>
                <a:off x="10785820" y="4726596"/>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阳台</a:t>
                </a:r>
              </a:p>
            </p:txBody>
          </p:sp>
          <p:sp>
            <p:nvSpPr>
              <p:cNvPr id="55" name="矩形 54">
                <a:extLst>
                  <a:ext uri="{FF2B5EF4-FFF2-40B4-BE49-F238E27FC236}">
                    <a16:creationId xmlns:a16="http://schemas.microsoft.com/office/drawing/2014/main" id="{94B3A823-7B05-4876-B447-3706285B21D6}"/>
                  </a:ext>
                </a:extLst>
              </p:cNvPr>
              <p:cNvSpPr/>
              <p:nvPr/>
            </p:nvSpPr>
            <p:spPr>
              <a:xfrm>
                <a:off x="10785820" y="2613173"/>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阳台</a:t>
                </a:r>
              </a:p>
            </p:txBody>
          </p:sp>
          <p:sp>
            <p:nvSpPr>
              <p:cNvPr id="56" name="矩形 55">
                <a:extLst>
                  <a:ext uri="{FF2B5EF4-FFF2-40B4-BE49-F238E27FC236}">
                    <a16:creationId xmlns:a16="http://schemas.microsoft.com/office/drawing/2014/main" id="{439A0CA3-8BCF-496C-A9D8-827D4EB5C4D3}"/>
                  </a:ext>
                </a:extLst>
              </p:cNvPr>
              <p:cNvSpPr/>
              <p:nvPr/>
            </p:nvSpPr>
            <p:spPr>
              <a:xfrm>
                <a:off x="9093714" y="4150621"/>
                <a:ext cx="634401" cy="1112520"/>
              </a:xfrm>
              <a:prstGeom prst="rect">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57" name="矩形 56">
                <a:extLst>
                  <a:ext uri="{FF2B5EF4-FFF2-40B4-BE49-F238E27FC236}">
                    <a16:creationId xmlns:a16="http://schemas.microsoft.com/office/drawing/2014/main" id="{D2DBFC91-A1C2-4383-B25E-2E1CE6AD18B1}"/>
                  </a:ext>
                </a:extLst>
              </p:cNvPr>
              <p:cNvSpPr/>
              <p:nvPr/>
            </p:nvSpPr>
            <p:spPr>
              <a:xfrm>
                <a:off x="6110609" y="1664110"/>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露台</a:t>
                </a:r>
              </a:p>
            </p:txBody>
          </p:sp>
          <p:sp>
            <p:nvSpPr>
              <p:cNvPr id="58" name="矩形 57">
                <a:extLst>
                  <a:ext uri="{FF2B5EF4-FFF2-40B4-BE49-F238E27FC236}">
                    <a16:creationId xmlns:a16="http://schemas.microsoft.com/office/drawing/2014/main" id="{1889D8D9-F56E-485C-BF84-5FED571E5C2E}"/>
                  </a:ext>
                </a:extLst>
              </p:cNvPr>
              <p:cNvSpPr/>
              <p:nvPr/>
            </p:nvSpPr>
            <p:spPr>
              <a:xfrm>
                <a:off x="10785821" y="1482067"/>
                <a:ext cx="1166036" cy="1047309"/>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屋顶花园</a:t>
                </a:r>
                <a:r>
                  <a:rPr kumimoji="0" lang="en-US" altLang="zh-CN" sz="1000" b="1" i="0" u="none" strike="noStrike" kern="1200" cap="none" spc="0" normalizeH="0" baseline="0" noProof="0" dirty="0">
                    <a:ln>
                      <a:noFill/>
                    </a:ln>
                    <a:solidFill>
                      <a:prstClr val="white"/>
                    </a:solidFill>
                    <a:effectLst/>
                    <a:uLnTx/>
                    <a:uFillTx/>
                    <a:cs typeface="+mn-ea"/>
                    <a:sym typeface="+mn-lt"/>
                  </a:rPr>
                  <a:t>/</a:t>
                </a:r>
                <a:r>
                  <a:rPr kumimoji="0" lang="zh-CN" altLang="en-US" sz="1000" b="1" i="0" u="none" strike="noStrike" kern="1200" cap="none" spc="0" normalizeH="0" baseline="0" noProof="0" dirty="0">
                    <a:ln>
                      <a:noFill/>
                    </a:ln>
                    <a:solidFill>
                      <a:prstClr val="white"/>
                    </a:solidFill>
                    <a:effectLst/>
                    <a:uLnTx/>
                    <a:uFillTx/>
                    <a:cs typeface="+mn-ea"/>
                    <a:sym typeface="+mn-lt"/>
                  </a:rPr>
                  <a:t>闷顶</a:t>
                </a:r>
              </a:p>
            </p:txBody>
          </p:sp>
          <p:sp>
            <p:nvSpPr>
              <p:cNvPr id="59" name="矩形 58">
                <a:extLst>
                  <a:ext uri="{FF2B5EF4-FFF2-40B4-BE49-F238E27FC236}">
                    <a16:creationId xmlns:a16="http://schemas.microsoft.com/office/drawing/2014/main" id="{BEFE763E-FDD1-4398-B583-04464887E0B7}"/>
                  </a:ext>
                </a:extLst>
              </p:cNvPr>
              <p:cNvSpPr/>
              <p:nvPr/>
            </p:nvSpPr>
            <p:spPr>
              <a:xfrm>
                <a:off x="10785820" y="3563889"/>
                <a:ext cx="1166037" cy="845072"/>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挑空</a:t>
                </a:r>
              </a:p>
            </p:txBody>
          </p:sp>
          <p:sp>
            <p:nvSpPr>
              <p:cNvPr id="60" name="矩形 59">
                <a:extLst>
                  <a:ext uri="{FF2B5EF4-FFF2-40B4-BE49-F238E27FC236}">
                    <a16:creationId xmlns:a16="http://schemas.microsoft.com/office/drawing/2014/main" id="{329B7107-439A-4D99-8715-76E18D2351AD}"/>
                  </a:ext>
                </a:extLst>
              </p:cNvPr>
              <p:cNvSpPr/>
              <p:nvPr/>
            </p:nvSpPr>
            <p:spPr>
              <a:xfrm>
                <a:off x="10785698" y="5856516"/>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采光井</a:t>
                </a:r>
              </a:p>
            </p:txBody>
          </p:sp>
          <p:sp>
            <p:nvSpPr>
              <p:cNvPr id="61" name="矩形 60">
                <a:extLst>
                  <a:ext uri="{FF2B5EF4-FFF2-40B4-BE49-F238E27FC236}">
                    <a16:creationId xmlns:a16="http://schemas.microsoft.com/office/drawing/2014/main" id="{C9FD2C70-6FF9-465C-8673-4CBE68E2257B}"/>
                  </a:ext>
                </a:extLst>
              </p:cNvPr>
              <p:cNvSpPr/>
              <p:nvPr/>
            </p:nvSpPr>
            <p:spPr>
              <a:xfrm>
                <a:off x="6110609" y="4169954"/>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飘窗</a:t>
                </a:r>
              </a:p>
            </p:txBody>
          </p:sp>
          <p:sp>
            <p:nvSpPr>
              <p:cNvPr id="62" name="矩形 61">
                <a:extLst>
                  <a:ext uri="{FF2B5EF4-FFF2-40B4-BE49-F238E27FC236}">
                    <a16:creationId xmlns:a16="http://schemas.microsoft.com/office/drawing/2014/main" id="{66E7F212-401C-4090-B4A1-230149E65DCD}"/>
                  </a:ext>
                </a:extLst>
              </p:cNvPr>
              <p:cNvSpPr/>
              <p:nvPr/>
            </p:nvSpPr>
            <p:spPr>
              <a:xfrm>
                <a:off x="8686157" y="2963417"/>
                <a:ext cx="380494" cy="2299723"/>
              </a:xfrm>
              <a:prstGeom prst="rect">
                <a:avLst/>
              </a:prstGeom>
              <a:solidFill>
                <a:schemeClr val="accent2">
                  <a:lumMod val="40000"/>
                  <a:lumOff val="60000"/>
                  <a:alpha val="20000"/>
                </a:schemeClr>
              </a:solid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63" name="矩形 62">
                <a:extLst>
                  <a:ext uri="{FF2B5EF4-FFF2-40B4-BE49-F238E27FC236}">
                    <a16:creationId xmlns:a16="http://schemas.microsoft.com/office/drawing/2014/main" id="{6BBBDCFA-E123-45ED-B90F-A39388FF0707}"/>
                  </a:ext>
                </a:extLst>
              </p:cNvPr>
              <p:cNvSpPr/>
              <p:nvPr/>
            </p:nvSpPr>
            <p:spPr>
              <a:xfrm>
                <a:off x="6110609" y="3543493"/>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内天井</a:t>
                </a:r>
              </a:p>
            </p:txBody>
          </p:sp>
          <p:sp>
            <p:nvSpPr>
              <p:cNvPr id="64" name="矩形 63">
                <a:extLst>
                  <a:ext uri="{FF2B5EF4-FFF2-40B4-BE49-F238E27FC236}">
                    <a16:creationId xmlns:a16="http://schemas.microsoft.com/office/drawing/2014/main" id="{78C0C8E9-2F46-4750-94A0-DD30DE370ABF}"/>
                  </a:ext>
                </a:extLst>
              </p:cNvPr>
              <p:cNvSpPr/>
              <p:nvPr/>
            </p:nvSpPr>
            <p:spPr>
              <a:xfrm>
                <a:off x="6110609" y="4796417"/>
                <a:ext cx="1166037" cy="38684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雨棚</a:t>
                </a:r>
              </a:p>
            </p:txBody>
          </p:sp>
          <p:sp>
            <p:nvSpPr>
              <p:cNvPr id="65" name="矩形 64">
                <a:extLst>
                  <a:ext uri="{FF2B5EF4-FFF2-40B4-BE49-F238E27FC236}">
                    <a16:creationId xmlns:a16="http://schemas.microsoft.com/office/drawing/2014/main" id="{22338FB2-3B90-4169-B1B6-0538DEC915A3}"/>
                  </a:ext>
                </a:extLst>
              </p:cNvPr>
              <p:cNvSpPr/>
              <p:nvPr/>
            </p:nvSpPr>
            <p:spPr>
              <a:xfrm>
                <a:off x="6110609" y="2165144"/>
                <a:ext cx="1166037" cy="646914"/>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设备</a:t>
                </a:r>
                <a:endParaRPr kumimoji="0" lang="en-US" altLang="zh-CN" sz="1000" b="1" i="0" u="none" strike="noStrike" kern="1200" cap="none" spc="0" normalizeH="0" baseline="0" noProof="0" dirty="0">
                  <a:ln>
                    <a:noFill/>
                  </a:ln>
                  <a:solidFill>
                    <a:prstClr val="white"/>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cs typeface="+mn-ea"/>
                    <a:sym typeface="+mn-lt"/>
                  </a:rPr>
                  <a:t>平台</a:t>
                </a:r>
              </a:p>
            </p:txBody>
          </p:sp>
          <p:sp>
            <p:nvSpPr>
              <p:cNvPr id="66" name="任意多边形: 形状 65">
                <a:extLst>
                  <a:ext uri="{FF2B5EF4-FFF2-40B4-BE49-F238E27FC236}">
                    <a16:creationId xmlns:a16="http://schemas.microsoft.com/office/drawing/2014/main" id="{12612B7A-9BC4-4FC4-8B76-5782551384A2}"/>
                  </a:ext>
                </a:extLst>
              </p:cNvPr>
              <p:cNvSpPr/>
              <p:nvPr/>
            </p:nvSpPr>
            <p:spPr>
              <a:xfrm>
                <a:off x="7272670" y="1823414"/>
                <a:ext cx="1201479" cy="1594884"/>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67" name="任意多边形: 形状 66">
                <a:extLst>
                  <a:ext uri="{FF2B5EF4-FFF2-40B4-BE49-F238E27FC236}">
                    <a16:creationId xmlns:a16="http://schemas.microsoft.com/office/drawing/2014/main" id="{E1C455FA-25BD-4763-897B-943D39074DCF}"/>
                  </a:ext>
                </a:extLst>
              </p:cNvPr>
              <p:cNvSpPr/>
              <p:nvPr/>
            </p:nvSpPr>
            <p:spPr>
              <a:xfrm>
                <a:off x="7285402" y="2467120"/>
                <a:ext cx="1358899" cy="949572"/>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68" name="任意多边形: 形状 67">
                <a:extLst>
                  <a:ext uri="{FF2B5EF4-FFF2-40B4-BE49-F238E27FC236}">
                    <a16:creationId xmlns:a16="http://schemas.microsoft.com/office/drawing/2014/main" id="{5C7B11F2-0FA7-4FD2-AE3F-1238D0D095E3}"/>
                  </a:ext>
                </a:extLst>
              </p:cNvPr>
              <p:cNvSpPr/>
              <p:nvPr/>
            </p:nvSpPr>
            <p:spPr>
              <a:xfrm>
                <a:off x="7276951" y="3740952"/>
                <a:ext cx="1789699" cy="170046"/>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69" name="任意多边形: 形状 68">
                <a:extLst>
                  <a:ext uri="{FF2B5EF4-FFF2-40B4-BE49-F238E27FC236}">
                    <a16:creationId xmlns:a16="http://schemas.microsoft.com/office/drawing/2014/main" id="{620A0C47-CF1B-4099-AD57-F8A05A149616}"/>
                  </a:ext>
                </a:extLst>
              </p:cNvPr>
              <p:cNvSpPr/>
              <p:nvPr/>
            </p:nvSpPr>
            <p:spPr>
              <a:xfrm>
                <a:off x="7262051" y="4350285"/>
                <a:ext cx="1047639" cy="82976"/>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0" name="任意多边形: 形状 69">
                <a:extLst>
                  <a:ext uri="{FF2B5EF4-FFF2-40B4-BE49-F238E27FC236}">
                    <a16:creationId xmlns:a16="http://schemas.microsoft.com/office/drawing/2014/main" id="{45BDC3D4-1BA7-4FD2-9672-F63236209F6F}"/>
                  </a:ext>
                </a:extLst>
              </p:cNvPr>
              <p:cNvSpPr/>
              <p:nvPr/>
            </p:nvSpPr>
            <p:spPr>
              <a:xfrm flipV="1">
                <a:off x="7285403" y="4716533"/>
                <a:ext cx="876276" cy="273592"/>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1" name="任意多边形: 形状 70">
                <a:extLst>
                  <a:ext uri="{FF2B5EF4-FFF2-40B4-BE49-F238E27FC236}">
                    <a16:creationId xmlns:a16="http://schemas.microsoft.com/office/drawing/2014/main" id="{68446C33-D17D-4F8E-AFA6-D11827845397}"/>
                  </a:ext>
                </a:extLst>
              </p:cNvPr>
              <p:cNvSpPr/>
              <p:nvPr/>
            </p:nvSpPr>
            <p:spPr>
              <a:xfrm flipV="1">
                <a:off x="7299757" y="5914396"/>
                <a:ext cx="1523652" cy="194815"/>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2" name="任意多边形: 形状 71">
                <a:extLst>
                  <a:ext uri="{FF2B5EF4-FFF2-40B4-BE49-F238E27FC236}">
                    <a16:creationId xmlns:a16="http://schemas.microsoft.com/office/drawing/2014/main" id="{B03F51FC-9D83-4F7C-A0D8-8A6777182FDD}"/>
                  </a:ext>
                </a:extLst>
              </p:cNvPr>
              <p:cNvSpPr/>
              <p:nvPr/>
            </p:nvSpPr>
            <p:spPr>
              <a:xfrm flipH="1" flipV="1">
                <a:off x="10185990" y="5555442"/>
                <a:ext cx="570935" cy="551771"/>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3" name="任意多边形: 形状 72">
                <a:extLst>
                  <a:ext uri="{FF2B5EF4-FFF2-40B4-BE49-F238E27FC236}">
                    <a16:creationId xmlns:a16="http://schemas.microsoft.com/office/drawing/2014/main" id="{3654F4ED-6AEE-4E0F-8DD6-4EDBF1A0EC6C}"/>
                  </a:ext>
                </a:extLst>
              </p:cNvPr>
              <p:cNvSpPr/>
              <p:nvPr/>
            </p:nvSpPr>
            <p:spPr>
              <a:xfrm flipH="1">
                <a:off x="9920013" y="4952194"/>
                <a:ext cx="877082" cy="161241"/>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4" name="任意多边形: 形状 73">
                <a:extLst>
                  <a:ext uri="{FF2B5EF4-FFF2-40B4-BE49-F238E27FC236}">
                    <a16:creationId xmlns:a16="http://schemas.microsoft.com/office/drawing/2014/main" id="{E779DDA1-B585-48A0-9DBF-BEE18B413196}"/>
                  </a:ext>
                </a:extLst>
              </p:cNvPr>
              <p:cNvSpPr/>
              <p:nvPr/>
            </p:nvSpPr>
            <p:spPr>
              <a:xfrm flipH="1">
                <a:off x="9498587" y="4222675"/>
                <a:ext cx="1270910" cy="264466"/>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5" name="任意多边形: 形状 74">
                <a:extLst>
                  <a:ext uri="{FF2B5EF4-FFF2-40B4-BE49-F238E27FC236}">
                    <a16:creationId xmlns:a16="http://schemas.microsoft.com/office/drawing/2014/main" id="{F68B89EF-9582-4AD8-87F2-B5B248270B34}"/>
                  </a:ext>
                </a:extLst>
              </p:cNvPr>
              <p:cNvSpPr/>
              <p:nvPr/>
            </p:nvSpPr>
            <p:spPr>
              <a:xfrm flipH="1">
                <a:off x="9877293" y="2847011"/>
                <a:ext cx="903562" cy="910611"/>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sp>
            <p:nvSpPr>
              <p:cNvPr id="76" name="任意多边形: 形状 75">
                <a:extLst>
                  <a:ext uri="{FF2B5EF4-FFF2-40B4-BE49-F238E27FC236}">
                    <a16:creationId xmlns:a16="http://schemas.microsoft.com/office/drawing/2014/main" id="{280CEC93-1A41-4C44-AE09-9329ED28AE6A}"/>
                  </a:ext>
                </a:extLst>
              </p:cNvPr>
              <p:cNvSpPr/>
              <p:nvPr/>
            </p:nvSpPr>
            <p:spPr>
              <a:xfrm flipH="1">
                <a:off x="9498587" y="1947118"/>
                <a:ext cx="1285792" cy="851125"/>
              </a:xfrm>
              <a:custGeom>
                <a:avLst/>
                <a:gdLst>
                  <a:gd name="connsiteX0" fmla="*/ 1201479 w 1201479"/>
                  <a:gd name="connsiteY0" fmla="*/ 1594884 h 1594884"/>
                  <a:gd name="connsiteX1" fmla="*/ 1201479 w 1201479"/>
                  <a:gd name="connsiteY1" fmla="*/ 0 h 1594884"/>
                  <a:gd name="connsiteX2" fmla="*/ 0 w 1201479"/>
                  <a:gd name="connsiteY2" fmla="*/ 0 h 1594884"/>
                </a:gdLst>
                <a:ahLst/>
                <a:cxnLst>
                  <a:cxn ang="0">
                    <a:pos x="connsiteX0" y="connsiteY0"/>
                  </a:cxn>
                  <a:cxn ang="0">
                    <a:pos x="connsiteX1" y="connsiteY1"/>
                  </a:cxn>
                  <a:cxn ang="0">
                    <a:pos x="connsiteX2" y="connsiteY2"/>
                  </a:cxn>
                </a:cxnLst>
                <a:rect l="l" t="t" r="r" b="b"/>
                <a:pathLst>
                  <a:path w="1201479" h="1594884">
                    <a:moveTo>
                      <a:pt x="1201479" y="1594884"/>
                    </a:moveTo>
                    <a:lnTo>
                      <a:pt x="1201479" y="0"/>
                    </a:lnTo>
                    <a:lnTo>
                      <a:pt x="0" y="0"/>
                    </a:lnTo>
                  </a:path>
                </a:pathLst>
              </a:custGeom>
              <a:noFill/>
              <a:ln>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cs typeface="+mn-ea"/>
                  <a:sym typeface="+mn-lt"/>
                </a:endParaRPr>
              </a:p>
            </p:txBody>
          </p:sp>
        </p:grpSp>
        <p:sp>
          <p:nvSpPr>
            <p:cNvPr id="38" name="文本框 37">
              <a:extLst>
                <a:ext uri="{FF2B5EF4-FFF2-40B4-BE49-F238E27FC236}">
                  <a16:creationId xmlns:a16="http://schemas.microsoft.com/office/drawing/2014/main" id="{C046944C-3803-4643-B012-1F816A43D0BF}"/>
                </a:ext>
              </a:extLst>
            </p:cNvPr>
            <p:cNvSpPr txBox="1"/>
            <p:nvPr/>
          </p:nvSpPr>
          <p:spPr bwMode="auto">
            <a:xfrm>
              <a:off x="8071361" y="1142070"/>
              <a:ext cx="3820793" cy="98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cs typeface="+mn-ea"/>
                  <a:sym typeface="+mn-lt"/>
                </a:rPr>
                <a:t>低密产品附加值赠送方式示意</a:t>
              </a:r>
              <a:endParaRPr kumimoji="0" lang="en-US" altLang="zh-CN" sz="1600" b="1" i="0" u="none" strike="noStrike" kern="1200" cap="none" spc="0" normalizeH="0" baseline="0" noProof="0" dirty="0">
                <a:ln>
                  <a:noFill/>
                </a:ln>
                <a:solidFill>
                  <a:srgbClr val="000000"/>
                </a:solidFill>
                <a:effectLst/>
                <a:uLnTx/>
                <a:uFillTx/>
                <a:cs typeface="+mn-ea"/>
                <a:sym typeface="+mn-lt"/>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cs typeface="+mn-ea"/>
                  <a:sym typeface="+mn-lt"/>
                </a:rPr>
                <a:t>（以</a:t>
              </a:r>
              <a:r>
                <a:rPr kumimoji="0" lang="en-US" altLang="zh-CN" sz="1600" b="1" i="0" u="none" strike="noStrike" kern="1200" cap="none" spc="0" normalizeH="0" baseline="0" noProof="0" dirty="0">
                  <a:ln>
                    <a:noFill/>
                  </a:ln>
                  <a:solidFill>
                    <a:srgbClr val="000000"/>
                  </a:solidFill>
                  <a:effectLst/>
                  <a:uLnTx/>
                  <a:uFillTx/>
                  <a:cs typeface="+mn-ea"/>
                  <a:sym typeface="+mn-lt"/>
                </a:rPr>
                <a:t>4</a:t>
              </a:r>
              <a:r>
                <a:rPr kumimoji="0" lang="zh-CN" altLang="en-US" sz="1600" b="1" i="0" u="none" strike="noStrike" kern="1200" cap="none" spc="0" normalizeH="0" baseline="0" noProof="0" dirty="0">
                  <a:ln>
                    <a:noFill/>
                  </a:ln>
                  <a:solidFill>
                    <a:srgbClr val="000000"/>
                  </a:solidFill>
                  <a:effectLst/>
                  <a:uLnTx/>
                  <a:uFillTx/>
                  <a:cs typeface="+mn-ea"/>
                  <a:sym typeface="+mn-lt"/>
                </a:rPr>
                <a:t>叠为例）</a:t>
              </a:r>
              <a:endParaRPr kumimoji="0" lang="en-US" altLang="zh-CN" sz="1600" b="1" i="0" u="none" strike="noStrike" kern="1200" cap="none" spc="0" normalizeH="0" baseline="0" noProof="0" dirty="0">
                <a:ln>
                  <a:noFill/>
                </a:ln>
                <a:solidFill>
                  <a:srgbClr val="000000"/>
                </a:solidFill>
                <a:effectLst/>
                <a:uLnTx/>
                <a:uFillTx/>
                <a:cs typeface="+mn-ea"/>
                <a:sym typeface="+mn-lt"/>
              </a:endParaRPr>
            </a:p>
          </p:txBody>
        </p:sp>
      </p:grpSp>
      <p:graphicFrame>
        <p:nvGraphicFramePr>
          <p:cNvPr id="88" name="表格 87">
            <a:extLst>
              <a:ext uri="{FF2B5EF4-FFF2-40B4-BE49-F238E27FC236}">
                <a16:creationId xmlns:a16="http://schemas.microsoft.com/office/drawing/2014/main" id="{225A83ED-2A0B-4505-AB77-415AA01B4539}"/>
              </a:ext>
            </a:extLst>
          </p:cNvPr>
          <p:cNvGraphicFramePr>
            <a:graphicFrameLocks noGrp="1"/>
          </p:cNvGraphicFramePr>
          <p:nvPr/>
        </p:nvGraphicFramePr>
        <p:xfrm>
          <a:off x="195012" y="835346"/>
          <a:ext cx="8711270" cy="5546141"/>
        </p:xfrm>
        <a:graphic>
          <a:graphicData uri="http://schemas.openxmlformats.org/drawingml/2006/table">
            <a:tbl>
              <a:tblPr firstRow="1" bandRow="1"/>
              <a:tblGrid>
                <a:gridCol w="442022">
                  <a:extLst>
                    <a:ext uri="{9D8B030D-6E8A-4147-A177-3AD203B41FA5}">
                      <a16:colId xmlns:a16="http://schemas.microsoft.com/office/drawing/2014/main" val="20000"/>
                    </a:ext>
                  </a:extLst>
                </a:gridCol>
                <a:gridCol w="1192695">
                  <a:extLst>
                    <a:ext uri="{9D8B030D-6E8A-4147-A177-3AD203B41FA5}">
                      <a16:colId xmlns:a16="http://schemas.microsoft.com/office/drawing/2014/main" val="20001"/>
                    </a:ext>
                  </a:extLst>
                </a:gridCol>
                <a:gridCol w="1566407">
                  <a:extLst>
                    <a:ext uri="{9D8B030D-6E8A-4147-A177-3AD203B41FA5}">
                      <a16:colId xmlns:a16="http://schemas.microsoft.com/office/drawing/2014/main" val="20004"/>
                    </a:ext>
                  </a:extLst>
                </a:gridCol>
                <a:gridCol w="1661823">
                  <a:extLst>
                    <a:ext uri="{9D8B030D-6E8A-4147-A177-3AD203B41FA5}">
                      <a16:colId xmlns:a16="http://schemas.microsoft.com/office/drawing/2014/main" val="2422326696"/>
                    </a:ext>
                  </a:extLst>
                </a:gridCol>
                <a:gridCol w="1791381">
                  <a:extLst>
                    <a:ext uri="{9D8B030D-6E8A-4147-A177-3AD203B41FA5}">
                      <a16:colId xmlns:a16="http://schemas.microsoft.com/office/drawing/2014/main" val="20007"/>
                    </a:ext>
                  </a:extLst>
                </a:gridCol>
                <a:gridCol w="2056942">
                  <a:extLst>
                    <a:ext uri="{9D8B030D-6E8A-4147-A177-3AD203B41FA5}">
                      <a16:colId xmlns:a16="http://schemas.microsoft.com/office/drawing/2014/main" val="1687600687"/>
                    </a:ext>
                  </a:extLst>
                </a:gridCol>
              </a:tblGrid>
              <a:tr h="339908">
                <a:tc row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dirty="0">
                          <a:latin typeface="+mn-lt"/>
                          <a:ea typeface="+mn-ea"/>
                          <a:cs typeface="+mn-ea"/>
                          <a:sym typeface="+mn-lt"/>
                        </a:rPr>
                        <a:t>序号</a:t>
                      </a:r>
                      <a:endParaRPr lang="zh-CN" altLang="en-US" sz="1600" dirty="0">
                        <a:solidFill>
                          <a:srgbClr val="C00000"/>
                        </a:solidFill>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tc row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dirty="0">
                          <a:latin typeface="+mn-lt"/>
                          <a:ea typeface="+mn-ea"/>
                          <a:cs typeface="+mn-ea"/>
                          <a:sym typeface="+mn-lt"/>
                        </a:rPr>
                        <a:t>部位</a:t>
                      </a:r>
                      <a:endParaRPr lang="zh-CN" altLang="en-US" sz="1600" dirty="0">
                        <a:solidFill>
                          <a:srgbClr val="C00000"/>
                        </a:solidFill>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dirty="0">
                          <a:solidFill>
                            <a:srgbClr val="0070C0"/>
                          </a:solidFill>
                          <a:latin typeface="+mn-lt"/>
                          <a:ea typeface="+mn-ea"/>
                          <a:cs typeface="+mn-ea"/>
                          <a:sym typeface="+mn-lt"/>
                        </a:rPr>
                        <a:t>原规范要求</a:t>
                      </a:r>
                      <a:endParaRPr lang="zh-CN" altLang="en-US" sz="1600" b="1" dirty="0">
                        <a:solidFill>
                          <a:srgbClr val="0070C0"/>
                        </a:solidFill>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1" dirty="0">
                          <a:solidFill>
                            <a:srgbClr val="C00000"/>
                          </a:solidFill>
                          <a:latin typeface="+mn-lt"/>
                          <a:ea typeface="+mn-ea"/>
                          <a:cs typeface="+mn-ea"/>
                          <a:sym typeface="+mn-lt"/>
                        </a:rPr>
                        <a:t>新规范要求</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tc row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dirty="0">
                          <a:latin typeface="+mn-lt"/>
                          <a:ea typeface="+mn-ea"/>
                          <a:cs typeface="+mn-ea"/>
                          <a:sym typeface="+mn-lt"/>
                        </a:rPr>
                        <a:t>方松应用情况</a:t>
                      </a:r>
                      <a:endParaRPr lang="en-US" altLang="zh-CN" sz="1600" dirty="0">
                        <a:latin typeface="+mn-lt"/>
                        <a:ea typeface="+mn-ea"/>
                        <a:cs typeface="+mn-ea"/>
                        <a:sym typeface="+mn-lt"/>
                      </a:endParaRPr>
                    </a:p>
                    <a:p>
                      <a:pPr algn="ctr"/>
                      <a:r>
                        <a:rPr lang="zh-CN" altLang="en-US" sz="1600" b="1" dirty="0">
                          <a:solidFill>
                            <a:schemeClr val="bg1"/>
                          </a:solidFill>
                          <a:latin typeface="+mn-lt"/>
                          <a:ea typeface="+mn-ea"/>
                          <a:cs typeface="+mn-ea"/>
                          <a:sym typeface="+mn-lt"/>
                        </a:rPr>
                        <a:t>（松江区）</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tc rowSpan="2">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zh-CN" altLang="en-US" sz="1600" b="1" dirty="0">
                          <a:solidFill>
                            <a:schemeClr val="bg1"/>
                          </a:solidFill>
                          <a:latin typeface="+mn-lt"/>
                          <a:ea typeface="+mn-ea"/>
                          <a:cs typeface="+mn-ea"/>
                          <a:sym typeface="+mn-lt"/>
                        </a:rPr>
                        <a:t>上海其他区应用情况</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E822F"/>
                    </a:solidFill>
                  </a:tcPr>
                </a:tc>
                <a:extLst>
                  <a:ext uri="{0D108BD9-81ED-4DB2-BD59-A6C34878D82A}">
                    <a16:rowId xmlns:a16="http://schemas.microsoft.com/office/drawing/2014/main" val="10000"/>
                  </a:ext>
                </a:extLst>
              </a:tr>
              <a:tr h="339908">
                <a:tc vMerge="1">
                  <a:txBody>
                    <a:bodyPr/>
                    <a:lstStyle/>
                    <a:p>
                      <a:endParaRPr lang="zh-CN"/>
                    </a:p>
                  </a:txBody>
                  <a:tcPr/>
                </a:tc>
                <a:tc vMerge="1">
                  <a:txBody>
                    <a:bodyPr/>
                    <a:lstStyle/>
                    <a:p>
                      <a:endParaRPr lang="zh-CN"/>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600" dirty="0">
                          <a:solidFill>
                            <a:srgbClr val="0070C0"/>
                          </a:solidFill>
                          <a:latin typeface="+mn-lt"/>
                          <a:ea typeface="+mn-ea"/>
                          <a:cs typeface="+mn-ea"/>
                          <a:sym typeface="+mn-lt"/>
                        </a:rPr>
                        <a:t>低密产品</a:t>
                      </a:r>
                      <a:endParaRPr lang="zh-CN" altLang="en-US" sz="1600" b="1" dirty="0">
                        <a:solidFill>
                          <a:srgbClr val="0070C0"/>
                        </a:solidFill>
                        <a:latin typeface="+mn-lt"/>
                        <a:ea typeface="+mn-ea"/>
                        <a:cs typeface="+mn-ea"/>
                        <a:sym typeface="+mn-lt"/>
                      </a:endParaRPr>
                    </a:p>
                  </a:txBody>
                  <a:tcPr anchor="ctr">
                    <a:lnL w="381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600" b="1" dirty="0">
                          <a:solidFill>
                            <a:srgbClr val="C00000"/>
                          </a:solidFill>
                          <a:latin typeface="+mn-lt"/>
                          <a:ea typeface="+mn-ea"/>
                          <a:cs typeface="+mn-ea"/>
                          <a:sym typeface="+mn-lt"/>
                        </a:rPr>
                        <a:t>低密产品</a:t>
                      </a:r>
                    </a:p>
                  </a:txBody>
                  <a:tcPr anchor="ctr">
                    <a:lnL w="12700" cmpd="sng">
                      <a:solidFill>
                        <a:sysClr val="window" lastClr="FFFFFF"/>
                      </a:solidFill>
                    </a:lnL>
                    <a:lnR w="381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vMerge="1">
                  <a:txBody>
                    <a:bodyPr/>
                    <a:lstStyle/>
                    <a:p>
                      <a:pPr algn="ctr"/>
                      <a:endParaRPr lang="zh-CN" altLang="en-US" sz="1600" b="1" dirty="0">
                        <a:solidFill>
                          <a:srgbClr val="C00000"/>
                        </a:solidFill>
                        <a:latin typeface="楷体" panose="02010609060101010101" pitchFamily="49" charset="-122"/>
                        <a:ea typeface="楷体" panose="02010609060101010101" pitchFamily="49" charset="-122"/>
                      </a:endParaRPr>
                    </a:p>
                  </a:txBody>
                  <a:tcPr anchor="ctr"/>
                </a:tc>
                <a:tc vMerge="1">
                  <a:txBody>
                    <a:bodyPr/>
                    <a:lstStyle/>
                    <a:p>
                      <a:pPr algn="ctr"/>
                      <a:endParaRPr lang="zh-CN" altLang="en-US" sz="1600" b="1" dirty="0">
                        <a:solidFill>
                          <a:srgbClr val="C00000"/>
                        </a:solidFill>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1"/>
                  </a:ext>
                </a:extLst>
              </a:tr>
              <a:tr h="6025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1</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阳台</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只能设置</a:t>
                      </a:r>
                      <a:r>
                        <a:rPr lang="en-US" altLang="zh-CN" sz="1100" dirty="0">
                          <a:solidFill>
                            <a:srgbClr val="0070C0"/>
                          </a:solidFill>
                          <a:latin typeface="+mn-lt"/>
                          <a:ea typeface="+mn-ea"/>
                          <a:cs typeface="+mn-ea"/>
                          <a:sym typeface="+mn-lt"/>
                        </a:rPr>
                        <a:t>1</a:t>
                      </a:r>
                      <a:r>
                        <a:rPr lang="zh-CN" altLang="en-US" sz="1100" dirty="0">
                          <a:solidFill>
                            <a:srgbClr val="0070C0"/>
                          </a:solidFill>
                          <a:latin typeface="+mn-lt"/>
                          <a:ea typeface="+mn-ea"/>
                          <a:cs typeface="+mn-ea"/>
                          <a:sym typeface="+mn-lt"/>
                        </a:rPr>
                        <a:t>个阳台，单个面积不超过</a:t>
                      </a:r>
                      <a:r>
                        <a:rPr lang="en-US" altLang="zh-CN" sz="1100" dirty="0">
                          <a:solidFill>
                            <a:srgbClr val="0070C0"/>
                          </a:solidFill>
                          <a:latin typeface="+mn-lt"/>
                          <a:ea typeface="+mn-ea"/>
                          <a:cs typeface="+mn-ea"/>
                          <a:sym typeface="+mn-lt"/>
                        </a:rPr>
                        <a:t>8</a:t>
                      </a:r>
                      <a:r>
                        <a:rPr lang="zh-CN" altLang="en-US" sz="1100" dirty="0">
                          <a:solidFill>
                            <a:srgbClr val="0070C0"/>
                          </a:solidFill>
                          <a:latin typeface="+mn-lt"/>
                          <a:ea typeface="+mn-ea"/>
                          <a:cs typeface="+mn-ea"/>
                          <a:sym typeface="+mn-lt"/>
                        </a:rPr>
                        <a: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u="sng" dirty="0">
                          <a:solidFill>
                            <a:srgbClr val="C00000"/>
                          </a:solidFill>
                          <a:latin typeface="+mn-lt"/>
                          <a:ea typeface="+mn-ea"/>
                          <a:cs typeface="+mn-ea"/>
                          <a:sym typeface="+mn-lt"/>
                        </a:rPr>
                        <a:t>每户阳台总面积不大于建筑面积的 </a:t>
                      </a:r>
                      <a:r>
                        <a:rPr lang="en-US" altLang="zh-CN" sz="1100" u="sng" dirty="0">
                          <a:solidFill>
                            <a:srgbClr val="C00000"/>
                          </a:solidFill>
                          <a:latin typeface="+mn-lt"/>
                          <a:ea typeface="+mn-ea"/>
                          <a:cs typeface="+mn-ea"/>
                          <a:sym typeface="+mn-lt"/>
                        </a:rPr>
                        <a:t>10%</a:t>
                      </a:r>
                      <a:r>
                        <a:rPr lang="zh-CN" altLang="en-US" sz="1100" u="sng" dirty="0">
                          <a:solidFill>
                            <a:srgbClr val="C00000"/>
                          </a:solidFill>
                          <a:latin typeface="+mn-lt"/>
                          <a:ea typeface="+mn-ea"/>
                          <a:cs typeface="+mn-ea"/>
                          <a:sym typeface="+mn-lt"/>
                        </a:rPr>
                        <a:t>，且不大于 </a:t>
                      </a:r>
                      <a:r>
                        <a:rPr lang="en-US" altLang="zh-CN" sz="1100" u="sng" dirty="0">
                          <a:solidFill>
                            <a:srgbClr val="C00000"/>
                          </a:solidFill>
                          <a:latin typeface="+mn-lt"/>
                          <a:ea typeface="+mn-ea"/>
                          <a:cs typeface="+mn-ea"/>
                          <a:sym typeface="+mn-lt"/>
                        </a:rPr>
                        <a:t>16 </a:t>
                      </a:r>
                      <a:r>
                        <a:rPr lang="zh-CN" altLang="en-US" sz="1100" u="sng" dirty="0">
                          <a:solidFill>
                            <a:srgbClr val="C00000"/>
                          </a:solidFill>
                          <a:latin typeface="+mn-lt"/>
                          <a:ea typeface="+mn-ea"/>
                          <a:cs typeface="+mn-ea"/>
                          <a:sym typeface="+mn-lt"/>
                        </a:rPr>
                        <a: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按照新规要求</a:t>
                      </a:r>
                      <a:endParaRPr lang="en-US" altLang="zh-CN" sz="11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按照新规要求</a:t>
                      </a:r>
                      <a:endParaRPr lang="en-US" altLang="zh-CN" sz="11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02"/>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2</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飘窗</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客厅</a:t>
                      </a:r>
                      <a:r>
                        <a:rPr lang="en-US" altLang="zh-CN" sz="1100" dirty="0">
                          <a:solidFill>
                            <a:srgbClr val="0070C0"/>
                          </a:solidFill>
                          <a:latin typeface="+mn-lt"/>
                          <a:ea typeface="+mn-ea"/>
                          <a:cs typeface="+mn-ea"/>
                          <a:sym typeface="+mn-lt"/>
                        </a:rPr>
                        <a:t>/</a:t>
                      </a:r>
                      <a:r>
                        <a:rPr lang="zh-CN" altLang="en-US" sz="1100" dirty="0">
                          <a:solidFill>
                            <a:srgbClr val="0070C0"/>
                          </a:solidFill>
                          <a:latin typeface="+mn-lt"/>
                          <a:ea typeface="+mn-ea"/>
                          <a:cs typeface="+mn-ea"/>
                          <a:sym typeface="+mn-lt"/>
                        </a:rPr>
                        <a:t>卧室</a:t>
                      </a:r>
                      <a:r>
                        <a:rPr lang="en-US" altLang="zh-CN" sz="1100" dirty="0">
                          <a:solidFill>
                            <a:srgbClr val="0070C0"/>
                          </a:solidFill>
                          <a:latin typeface="+mn-lt"/>
                          <a:ea typeface="+mn-ea"/>
                          <a:cs typeface="+mn-ea"/>
                          <a:sym typeface="+mn-lt"/>
                        </a:rPr>
                        <a:t>/</a:t>
                      </a:r>
                      <a:r>
                        <a:rPr lang="zh-CN" altLang="en-US" sz="1100" dirty="0">
                          <a:solidFill>
                            <a:srgbClr val="0070C0"/>
                          </a:solidFill>
                          <a:latin typeface="+mn-lt"/>
                          <a:ea typeface="+mn-ea"/>
                          <a:cs typeface="+mn-ea"/>
                          <a:sym typeface="+mn-lt"/>
                        </a:rPr>
                        <a:t>卫生间可以设置</a:t>
                      </a:r>
                      <a:r>
                        <a:rPr lang="en-US" altLang="zh-CN" sz="1100" dirty="0">
                          <a:solidFill>
                            <a:srgbClr val="0070C0"/>
                          </a:solidFill>
                          <a:latin typeface="+mn-lt"/>
                          <a:ea typeface="+mn-ea"/>
                          <a:cs typeface="+mn-ea"/>
                          <a:sym typeface="+mn-lt"/>
                        </a:rPr>
                        <a:t>,</a:t>
                      </a:r>
                      <a:r>
                        <a:rPr lang="zh-CN" altLang="en-US" sz="1100" dirty="0">
                          <a:solidFill>
                            <a:srgbClr val="0070C0"/>
                          </a:solidFill>
                          <a:latin typeface="+mn-lt"/>
                          <a:ea typeface="+mn-ea"/>
                          <a:cs typeface="+mn-ea"/>
                          <a:sym typeface="+mn-lt"/>
                        </a:rPr>
                        <a:t>厨房不能设。</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solidFill>
                            <a:srgbClr val="C00000"/>
                          </a:solidFill>
                          <a:latin typeface="+mn-lt"/>
                          <a:ea typeface="+mn-ea"/>
                          <a:cs typeface="+mn-ea"/>
                          <a:sym typeface="+mn-lt"/>
                        </a:rPr>
                        <a:t>客厅</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卧室</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卫生间可以设置</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厨房也可以设置。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latin typeface="+mn-lt"/>
                          <a:ea typeface="+mn-ea"/>
                          <a:cs typeface="+mn-ea"/>
                          <a:sym typeface="+mn-lt"/>
                        </a:rPr>
                        <a:t>按照新规要求</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latin typeface="+mn-lt"/>
                          <a:ea typeface="+mn-ea"/>
                          <a:cs typeface="+mn-ea"/>
                          <a:sym typeface="+mn-lt"/>
                        </a:rPr>
                        <a:t>按新规要求</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extLst>
                  <a:ext uri="{0D108BD9-81ED-4DB2-BD59-A6C34878D82A}">
                    <a16:rowId xmlns:a16="http://schemas.microsoft.com/office/drawing/2014/main" val="10003"/>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3</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户内挑空</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不能设置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u="sng" dirty="0">
                          <a:solidFill>
                            <a:srgbClr val="C00000"/>
                          </a:solidFill>
                          <a:latin typeface="+mn-lt"/>
                          <a:ea typeface="+mn-ea"/>
                          <a:cs typeface="+mn-ea"/>
                          <a:sym typeface="+mn-lt"/>
                        </a:rPr>
                        <a:t>下叠和联排可以设置客厅局部挑空</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下叠和联排可以设置客厅局部挑空</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latin typeface="+mn-lt"/>
                          <a:ea typeface="+mn-ea"/>
                          <a:cs typeface="+mn-ea"/>
                          <a:sym typeface="+mn-lt"/>
                        </a:rPr>
                        <a:t>浦东不可以设置，青浦和奉贤等其他区需要沟通明确。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04"/>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4</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地下室</a:t>
                      </a:r>
                      <a:endParaRPr lang="en-US" altLang="zh-CN" sz="14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联排</a:t>
                      </a:r>
                      <a:r>
                        <a:rPr lang="en-US" altLang="zh-CN" sz="1100" dirty="0">
                          <a:solidFill>
                            <a:srgbClr val="0070C0"/>
                          </a:solidFill>
                          <a:latin typeface="+mn-lt"/>
                          <a:ea typeface="+mn-ea"/>
                          <a:cs typeface="+mn-ea"/>
                          <a:sym typeface="+mn-lt"/>
                        </a:rPr>
                        <a:t>/</a:t>
                      </a:r>
                      <a:r>
                        <a:rPr lang="zh-CN" altLang="en-US" sz="1100" dirty="0">
                          <a:solidFill>
                            <a:srgbClr val="0070C0"/>
                          </a:solidFill>
                          <a:latin typeface="+mn-lt"/>
                          <a:ea typeface="+mn-ea"/>
                          <a:cs typeface="+mn-ea"/>
                          <a:sym typeface="+mn-lt"/>
                        </a:rPr>
                        <a:t>下叠可以设置地下储藏室</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solidFill>
                            <a:srgbClr val="C00000"/>
                          </a:solidFill>
                          <a:latin typeface="+mn-lt"/>
                          <a:ea typeface="+mn-ea"/>
                          <a:cs typeface="+mn-ea"/>
                          <a:sym typeface="+mn-lt"/>
                        </a:rPr>
                        <a:t>联排</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下叠</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上叠都可以设置储藏室</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联排</a:t>
                      </a:r>
                      <a:r>
                        <a:rPr lang="en-US" altLang="zh-CN" sz="1100" dirty="0">
                          <a:latin typeface="+mn-lt"/>
                          <a:ea typeface="+mn-ea"/>
                          <a:cs typeface="+mn-ea"/>
                          <a:sym typeface="+mn-lt"/>
                        </a:rPr>
                        <a:t>/</a:t>
                      </a:r>
                      <a:r>
                        <a:rPr lang="zh-CN" altLang="en-US" sz="1100" dirty="0">
                          <a:latin typeface="+mn-lt"/>
                          <a:ea typeface="+mn-ea"/>
                          <a:cs typeface="+mn-ea"/>
                          <a:sym typeface="+mn-lt"/>
                        </a:rPr>
                        <a:t>下叠设置储藏室，下叠设置私家电梯厅</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联排</a:t>
                      </a:r>
                      <a:r>
                        <a:rPr lang="en-US" altLang="zh-CN" sz="1100" dirty="0">
                          <a:latin typeface="+mn-lt"/>
                          <a:ea typeface="+mn-ea"/>
                          <a:cs typeface="+mn-ea"/>
                          <a:sym typeface="+mn-lt"/>
                        </a:rPr>
                        <a:t>/</a:t>
                      </a:r>
                      <a:r>
                        <a:rPr lang="zh-CN" altLang="en-US" sz="1100" dirty="0">
                          <a:latin typeface="+mn-lt"/>
                          <a:ea typeface="+mn-ea"/>
                          <a:cs typeface="+mn-ea"/>
                          <a:sym typeface="+mn-lt"/>
                        </a:rPr>
                        <a:t>下叠</a:t>
                      </a:r>
                      <a:r>
                        <a:rPr lang="en-US" altLang="zh-CN" sz="1100" dirty="0">
                          <a:latin typeface="+mn-lt"/>
                          <a:ea typeface="+mn-ea"/>
                          <a:cs typeface="+mn-ea"/>
                          <a:sym typeface="+mn-lt"/>
                        </a:rPr>
                        <a:t>/</a:t>
                      </a:r>
                      <a:r>
                        <a:rPr lang="zh-CN" altLang="en-US" sz="1100" dirty="0">
                          <a:latin typeface="+mn-lt"/>
                          <a:ea typeface="+mn-ea"/>
                          <a:cs typeface="+mn-ea"/>
                          <a:sym typeface="+mn-lt"/>
                        </a:rPr>
                        <a:t>上叠都可以设置储藏室</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extLst>
                  <a:ext uri="{0D108BD9-81ED-4DB2-BD59-A6C34878D82A}">
                    <a16:rowId xmlns:a16="http://schemas.microsoft.com/office/drawing/2014/main" val="10005"/>
                  </a:ext>
                </a:extLst>
              </a:tr>
              <a:tr h="3164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5</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采光井</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宽度不超过</a:t>
                      </a:r>
                      <a:r>
                        <a:rPr lang="en-US" altLang="zh-CN" sz="1100" dirty="0">
                          <a:solidFill>
                            <a:srgbClr val="0070C0"/>
                          </a:solidFill>
                          <a:latin typeface="+mn-lt"/>
                          <a:ea typeface="+mn-ea"/>
                          <a:cs typeface="+mn-ea"/>
                          <a:sym typeface="+mn-lt"/>
                        </a:rPr>
                        <a:t>1.8</a:t>
                      </a:r>
                      <a:r>
                        <a:rPr lang="zh-CN" altLang="en-US" sz="1100" dirty="0">
                          <a:solidFill>
                            <a:srgbClr val="0070C0"/>
                          </a:solidFill>
                          <a:latin typeface="+mn-lt"/>
                          <a:ea typeface="+mn-ea"/>
                          <a:cs typeface="+mn-ea"/>
                          <a:sym typeface="+mn-lt"/>
                        </a:rPr>
                        <a:t>米</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C00000"/>
                          </a:solidFill>
                          <a:latin typeface="+mn-lt"/>
                          <a:ea typeface="+mn-ea"/>
                          <a:cs typeface="+mn-ea"/>
                          <a:sym typeface="+mn-lt"/>
                        </a:rPr>
                        <a:t>宽度不超过</a:t>
                      </a:r>
                      <a:r>
                        <a:rPr lang="en-US" altLang="zh-CN" sz="1100" dirty="0">
                          <a:solidFill>
                            <a:srgbClr val="C00000"/>
                          </a:solidFill>
                          <a:latin typeface="+mn-lt"/>
                          <a:ea typeface="+mn-ea"/>
                          <a:cs typeface="+mn-ea"/>
                          <a:sym typeface="+mn-lt"/>
                        </a:rPr>
                        <a:t>1.8</a:t>
                      </a:r>
                      <a:r>
                        <a:rPr lang="zh-CN" altLang="en-US" sz="1100" dirty="0">
                          <a:solidFill>
                            <a:srgbClr val="C00000"/>
                          </a:solidFill>
                          <a:latin typeface="+mn-lt"/>
                          <a:ea typeface="+mn-ea"/>
                          <a:cs typeface="+mn-ea"/>
                          <a:sym typeface="+mn-lt"/>
                        </a:rPr>
                        <a:t>米</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宽度不超过</a:t>
                      </a:r>
                      <a:r>
                        <a:rPr lang="en-US" altLang="zh-CN" sz="1100" dirty="0">
                          <a:latin typeface="+mn-lt"/>
                          <a:ea typeface="+mn-ea"/>
                          <a:cs typeface="+mn-ea"/>
                          <a:sym typeface="+mn-lt"/>
                        </a:rPr>
                        <a:t>1.8</a:t>
                      </a:r>
                      <a:r>
                        <a:rPr lang="zh-CN" altLang="en-US" sz="1100" dirty="0">
                          <a:latin typeface="+mn-lt"/>
                          <a:ea typeface="+mn-ea"/>
                          <a:cs typeface="+mn-ea"/>
                          <a:sym typeface="+mn-lt"/>
                        </a:rPr>
                        <a:t>米</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宽度不超过</a:t>
                      </a:r>
                      <a:r>
                        <a:rPr lang="en-US" altLang="zh-CN" sz="1100" dirty="0">
                          <a:latin typeface="+mn-lt"/>
                          <a:ea typeface="+mn-ea"/>
                          <a:cs typeface="+mn-ea"/>
                          <a:sym typeface="+mn-lt"/>
                        </a:rPr>
                        <a:t>1.8</a:t>
                      </a:r>
                      <a:r>
                        <a:rPr lang="zh-CN" altLang="en-US" sz="1100" dirty="0">
                          <a:latin typeface="+mn-lt"/>
                          <a:ea typeface="+mn-ea"/>
                          <a:cs typeface="+mn-ea"/>
                          <a:sym typeface="+mn-lt"/>
                        </a:rPr>
                        <a:t>米</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06"/>
                  </a:ext>
                </a:extLst>
              </a:tr>
              <a:tr h="3164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6</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露台</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联排</a:t>
                      </a:r>
                      <a:r>
                        <a:rPr lang="en-US" altLang="zh-CN" sz="1100" dirty="0">
                          <a:solidFill>
                            <a:srgbClr val="0070C0"/>
                          </a:solidFill>
                          <a:latin typeface="+mn-lt"/>
                          <a:ea typeface="+mn-ea"/>
                          <a:cs typeface="+mn-ea"/>
                          <a:sym typeface="+mn-lt"/>
                        </a:rPr>
                        <a:t>/</a:t>
                      </a:r>
                      <a:r>
                        <a:rPr lang="zh-CN" altLang="en-US" sz="1100" dirty="0">
                          <a:solidFill>
                            <a:srgbClr val="0070C0"/>
                          </a:solidFill>
                          <a:latin typeface="+mn-lt"/>
                          <a:ea typeface="+mn-ea"/>
                          <a:cs typeface="+mn-ea"/>
                          <a:sym typeface="+mn-lt"/>
                        </a:rPr>
                        <a:t>叠加可以设置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C00000"/>
                          </a:solidFill>
                          <a:latin typeface="+mn-lt"/>
                          <a:ea typeface="+mn-ea"/>
                          <a:cs typeface="+mn-ea"/>
                          <a:sym typeface="+mn-lt"/>
                        </a:rPr>
                        <a:t>联排</a:t>
                      </a:r>
                      <a:r>
                        <a:rPr lang="en-US" altLang="zh-CN" sz="1100" dirty="0">
                          <a:solidFill>
                            <a:srgbClr val="C00000"/>
                          </a:solidFill>
                          <a:latin typeface="+mn-lt"/>
                          <a:ea typeface="+mn-ea"/>
                          <a:cs typeface="+mn-ea"/>
                          <a:sym typeface="+mn-lt"/>
                        </a:rPr>
                        <a:t>/</a:t>
                      </a:r>
                      <a:r>
                        <a:rPr lang="zh-CN" altLang="en-US" sz="1100" dirty="0">
                          <a:solidFill>
                            <a:srgbClr val="C00000"/>
                          </a:solidFill>
                          <a:latin typeface="+mn-lt"/>
                          <a:ea typeface="+mn-ea"/>
                          <a:cs typeface="+mn-ea"/>
                          <a:sym typeface="+mn-lt"/>
                        </a:rPr>
                        <a:t>叠加可以设置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联排</a:t>
                      </a:r>
                      <a:r>
                        <a:rPr lang="en-US" altLang="zh-CN" sz="1100" dirty="0">
                          <a:latin typeface="+mn-lt"/>
                          <a:ea typeface="+mn-ea"/>
                          <a:cs typeface="+mn-ea"/>
                          <a:sym typeface="+mn-lt"/>
                        </a:rPr>
                        <a:t>/</a:t>
                      </a:r>
                      <a:r>
                        <a:rPr lang="zh-CN" altLang="en-US" sz="1100" dirty="0">
                          <a:latin typeface="+mn-lt"/>
                          <a:ea typeface="+mn-ea"/>
                          <a:cs typeface="+mn-ea"/>
                          <a:sym typeface="+mn-lt"/>
                        </a:rPr>
                        <a:t>叠加可以设置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联排</a:t>
                      </a:r>
                      <a:r>
                        <a:rPr lang="en-US" altLang="zh-CN" sz="1100" dirty="0">
                          <a:latin typeface="+mn-lt"/>
                          <a:ea typeface="+mn-ea"/>
                          <a:cs typeface="+mn-ea"/>
                          <a:sym typeface="+mn-lt"/>
                        </a:rPr>
                        <a:t>/</a:t>
                      </a:r>
                      <a:r>
                        <a:rPr lang="zh-CN" altLang="en-US" sz="1100" dirty="0">
                          <a:latin typeface="+mn-lt"/>
                          <a:ea typeface="+mn-ea"/>
                          <a:cs typeface="+mn-ea"/>
                          <a:sym typeface="+mn-lt"/>
                        </a:rPr>
                        <a:t>叠加可以设置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extLst>
                  <a:ext uri="{0D108BD9-81ED-4DB2-BD59-A6C34878D82A}">
                    <a16:rowId xmlns:a16="http://schemas.microsoft.com/office/drawing/2014/main" val="10007"/>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7</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屋顶花园</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不可以，只能设置闷顶</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u="sng" dirty="0">
                          <a:solidFill>
                            <a:srgbClr val="C00000"/>
                          </a:solidFill>
                          <a:latin typeface="+mn-lt"/>
                          <a:ea typeface="+mn-ea"/>
                          <a:cs typeface="+mn-ea"/>
                          <a:sym typeface="+mn-lt"/>
                        </a:rPr>
                        <a:t>可以设置屋顶花园</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latin typeface="+mn-lt"/>
                          <a:ea typeface="+mn-ea"/>
                          <a:cs typeface="+mn-ea"/>
                          <a:sym typeface="+mn-lt"/>
                        </a:rPr>
                        <a:t>设置屋顶花园</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latin typeface="+mn-lt"/>
                          <a:ea typeface="+mn-ea"/>
                          <a:cs typeface="+mn-ea"/>
                          <a:sym typeface="+mn-lt"/>
                        </a:rPr>
                        <a:t>青浦区可以设置屋顶花园，其他区需要沟通规划确定</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09"/>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8</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室外庭院</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叠加不可以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u="sng" dirty="0">
                          <a:solidFill>
                            <a:srgbClr val="C00000"/>
                          </a:solidFill>
                          <a:latin typeface="+mn-lt"/>
                          <a:ea typeface="+mn-ea"/>
                          <a:cs typeface="+mn-ea"/>
                          <a:sym typeface="+mn-lt"/>
                        </a:rPr>
                        <a:t>联排</a:t>
                      </a:r>
                      <a:r>
                        <a:rPr lang="en-US" altLang="zh-CN" sz="1100" u="sng" dirty="0">
                          <a:solidFill>
                            <a:srgbClr val="C00000"/>
                          </a:solidFill>
                          <a:latin typeface="+mn-lt"/>
                          <a:ea typeface="+mn-ea"/>
                          <a:cs typeface="+mn-ea"/>
                          <a:sym typeface="+mn-lt"/>
                        </a:rPr>
                        <a:t>/</a:t>
                      </a:r>
                      <a:r>
                        <a:rPr lang="zh-CN" altLang="en-US" sz="1100" u="sng" dirty="0">
                          <a:solidFill>
                            <a:srgbClr val="C00000"/>
                          </a:solidFill>
                          <a:latin typeface="+mn-lt"/>
                          <a:ea typeface="+mn-ea"/>
                          <a:cs typeface="+mn-ea"/>
                          <a:sym typeface="+mn-lt"/>
                        </a:rPr>
                        <a:t>叠加可以设置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联排</a:t>
                      </a:r>
                      <a:r>
                        <a:rPr lang="en-US" altLang="zh-CN" sz="1100" dirty="0">
                          <a:latin typeface="+mn-lt"/>
                          <a:ea typeface="+mn-ea"/>
                          <a:cs typeface="+mn-ea"/>
                          <a:sym typeface="+mn-lt"/>
                        </a:rPr>
                        <a:t>/</a:t>
                      </a:r>
                      <a:r>
                        <a:rPr lang="zh-CN" altLang="en-US" sz="1100" dirty="0">
                          <a:latin typeface="+mn-lt"/>
                          <a:ea typeface="+mn-ea"/>
                          <a:cs typeface="+mn-ea"/>
                          <a:sym typeface="+mn-lt"/>
                        </a:rPr>
                        <a:t>叠加设置庭院赠送</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青浦区可以设置，其他区需要沟通确定</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extLst>
                  <a:ext uri="{0D108BD9-81ED-4DB2-BD59-A6C34878D82A}">
                    <a16:rowId xmlns:a16="http://schemas.microsoft.com/office/drawing/2014/main" val="10010"/>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9</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封闭内天井</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kern="1200" dirty="0">
                          <a:solidFill>
                            <a:srgbClr val="0070C0"/>
                          </a:solidFill>
                          <a:latin typeface="+mn-lt"/>
                          <a:ea typeface="+mn-ea"/>
                          <a:cs typeface="+mn-ea"/>
                          <a:sym typeface="+mn-lt"/>
                        </a:rPr>
                        <a:t>不可以设置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u="sng" kern="1200" dirty="0">
                          <a:solidFill>
                            <a:srgbClr val="C00000"/>
                          </a:solidFill>
                          <a:latin typeface="+mn-lt"/>
                          <a:ea typeface="+mn-ea"/>
                          <a:cs typeface="+mn-ea"/>
                          <a:sym typeface="+mn-lt"/>
                        </a:rPr>
                        <a:t>联排可以设置</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联排设置内天井</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latin typeface="+mn-lt"/>
                          <a:ea typeface="+mn-ea"/>
                          <a:cs typeface="+mn-ea"/>
                          <a:sym typeface="+mn-lt"/>
                        </a:rPr>
                        <a:t>其他区需要沟通规划审批确定</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11"/>
                  </a:ext>
                </a:extLst>
              </a:tr>
              <a:tr h="4326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10</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电梯井预留</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dirty="0">
                          <a:solidFill>
                            <a:srgbClr val="0070C0"/>
                          </a:solidFill>
                          <a:latin typeface="+mn-lt"/>
                          <a:ea typeface="+mn-ea"/>
                          <a:cs typeface="+mn-ea"/>
                          <a:sym typeface="+mn-lt"/>
                        </a:rPr>
                        <a:t>不可以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u="sng" dirty="0">
                          <a:solidFill>
                            <a:srgbClr val="C00000"/>
                          </a:solidFill>
                          <a:latin typeface="+mn-lt"/>
                          <a:ea typeface="+mn-ea"/>
                          <a:cs typeface="+mn-ea"/>
                          <a:sym typeface="+mn-lt"/>
                        </a:rPr>
                        <a:t>可以设置预留电梯井</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b="0" kern="1200" dirty="0">
                          <a:solidFill>
                            <a:schemeClr val="tx1"/>
                          </a:solidFill>
                          <a:latin typeface="+mn-lt"/>
                          <a:ea typeface="+mn-ea"/>
                          <a:cs typeface="+mn-ea"/>
                          <a:sym typeface="+mn-lt"/>
                        </a:rPr>
                        <a:t>联排</a:t>
                      </a:r>
                      <a:r>
                        <a:rPr lang="en-US" altLang="zh-CN" sz="1100" b="0" kern="1200" dirty="0">
                          <a:solidFill>
                            <a:schemeClr val="tx1"/>
                          </a:solidFill>
                          <a:latin typeface="+mn-lt"/>
                          <a:ea typeface="+mn-ea"/>
                          <a:cs typeface="+mn-ea"/>
                          <a:sym typeface="+mn-lt"/>
                        </a:rPr>
                        <a:t>/</a:t>
                      </a:r>
                      <a:r>
                        <a:rPr lang="zh-CN" altLang="en-US" sz="1100" b="0" kern="1200" dirty="0">
                          <a:solidFill>
                            <a:schemeClr val="tx1"/>
                          </a:solidFill>
                          <a:latin typeface="+mn-lt"/>
                          <a:ea typeface="+mn-ea"/>
                          <a:cs typeface="+mn-ea"/>
                          <a:sym typeface="+mn-lt"/>
                        </a:rPr>
                        <a:t>叠加预留私家电梯井道</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latin typeface="+mn-lt"/>
                          <a:ea typeface="+mn-ea"/>
                          <a:cs typeface="+mn-ea"/>
                          <a:sym typeface="+mn-lt"/>
                        </a:rPr>
                        <a:t>其他区需要沟通规划审批确定</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40000"/>
                      </a:srgbClr>
                    </a:solidFill>
                  </a:tcPr>
                </a:tc>
                <a:extLst>
                  <a:ext uri="{0D108BD9-81ED-4DB2-BD59-A6C34878D82A}">
                    <a16:rowId xmlns:a16="http://schemas.microsoft.com/office/drawing/2014/main" val="10012"/>
                  </a:ext>
                </a:extLst>
              </a:tr>
              <a:tr h="6025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altLang="zh-CN" sz="1200" dirty="0">
                          <a:latin typeface="+mn-lt"/>
                          <a:ea typeface="+mn-ea"/>
                          <a:cs typeface="+mn-ea"/>
                          <a:sym typeface="+mn-lt"/>
                        </a:rPr>
                        <a:t>11</a:t>
                      </a:r>
                      <a:endParaRPr lang="zh-CN" altLang="en-US" sz="1200"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400" dirty="0">
                          <a:latin typeface="+mn-lt"/>
                          <a:ea typeface="+mn-ea"/>
                          <a:cs typeface="+mn-ea"/>
                          <a:sym typeface="+mn-lt"/>
                        </a:rPr>
                        <a:t>一步阳台</a:t>
                      </a:r>
                      <a:endParaRPr lang="zh-CN" altLang="en-US" sz="1400" b="1" dirty="0">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100" u="none" strike="noStrike" kern="1200" cap="none" spc="0" normalizeH="0" baseline="0" noProof="0" dirty="0">
                          <a:ln>
                            <a:noFill/>
                          </a:ln>
                          <a:solidFill>
                            <a:srgbClr val="0070C0"/>
                          </a:solidFill>
                          <a:effectLst/>
                          <a:uLnTx/>
                          <a:uFillTx/>
                          <a:latin typeface="+mn-lt"/>
                          <a:ea typeface="+mn-ea"/>
                          <a:cs typeface="+mn-ea"/>
                          <a:sym typeface="+mn-lt"/>
                        </a:rPr>
                        <a:t>不可以</a:t>
                      </a:r>
                      <a:endParaRPr kumimoji="0" lang="zh-CN" altLang="en-US" sz="1100" b="0" i="0" u="none" strike="noStrike" kern="1200" cap="none" spc="0" normalizeH="0" baseline="0" noProof="0" dirty="0">
                        <a:ln>
                          <a:noFill/>
                        </a:ln>
                        <a:solidFill>
                          <a:srgbClr val="0070C0"/>
                        </a:solidFill>
                        <a:effectLst/>
                        <a:uLnTx/>
                        <a:uFillTx/>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100" b="0" i="0" u="sng" strike="noStrike" kern="1200" cap="none" spc="0" normalizeH="0" baseline="0" noProof="0" dirty="0">
                          <a:ln>
                            <a:noFill/>
                          </a:ln>
                          <a:solidFill>
                            <a:srgbClr val="C00000"/>
                          </a:solidFill>
                          <a:effectLst/>
                          <a:uLnTx/>
                          <a:uFillTx/>
                          <a:latin typeface="+mn-lt"/>
                          <a:ea typeface="+mn-ea"/>
                          <a:cs typeface="+mn-ea"/>
                          <a:sym typeface="+mn-lt"/>
                        </a:rPr>
                        <a:t>面向景观的楼栋可以设</a:t>
                      </a:r>
                      <a:r>
                        <a:rPr lang="zh-CN" altLang="en-US" sz="1100" u="sng" dirty="0">
                          <a:solidFill>
                            <a:srgbClr val="C00000"/>
                          </a:solidFill>
                          <a:effectLst/>
                          <a:latin typeface="+mn-lt"/>
                          <a:ea typeface="+mn-ea"/>
                          <a:cs typeface="+mn-ea"/>
                          <a:sym typeface="+mn-lt"/>
                        </a:rPr>
                        <a:t>进深≤</a:t>
                      </a:r>
                      <a:r>
                        <a:rPr lang="en-US" altLang="zh-CN" sz="1100" u="sng" dirty="0">
                          <a:solidFill>
                            <a:srgbClr val="C00000"/>
                          </a:solidFill>
                          <a:effectLst/>
                          <a:latin typeface="+mn-lt"/>
                          <a:ea typeface="+mn-ea"/>
                          <a:cs typeface="+mn-ea"/>
                          <a:sym typeface="+mn-lt"/>
                        </a:rPr>
                        <a:t>0.75m </a:t>
                      </a:r>
                      <a:r>
                        <a:rPr lang="zh-CN" altLang="en-US" sz="1100" u="sng" dirty="0">
                          <a:solidFill>
                            <a:srgbClr val="C00000"/>
                          </a:solidFill>
                          <a:effectLst/>
                          <a:latin typeface="+mn-lt"/>
                          <a:ea typeface="+mn-ea"/>
                          <a:cs typeface="+mn-ea"/>
                          <a:sym typeface="+mn-lt"/>
                        </a:rPr>
                        <a:t>的不计容一步阳台</a:t>
                      </a:r>
                      <a:endParaRPr kumimoji="0" lang="zh-CN" altLang="en-US" sz="1100" b="0" i="0" u="sng" strike="noStrike" kern="1200" cap="none" spc="0" normalizeH="0" baseline="0" noProof="0" dirty="0">
                        <a:ln>
                          <a:noFill/>
                        </a:ln>
                        <a:solidFill>
                          <a:srgbClr val="C00000"/>
                        </a:solidFill>
                        <a:effectLst/>
                        <a:uLnTx/>
                        <a:uFillTx/>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b="0" dirty="0">
                          <a:effectLst/>
                          <a:latin typeface="+mn-lt"/>
                          <a:ea typeface="+mn-ea"/>
                          <a:cs typeface="+mn-ea"/>
                          <a:sym typeface="+mn-lt"/>
                        </a:rPr>
                        <a:t>方松未设置，泗泾项目可以设置</a:t>
                      </a:r>
                      <a:endParaRPr lang="en-US" altLang="zh-CN" sz="1100" b="0" dirty="0">
                        <a:effectLst/>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zh-CN" altLang="en-US" sz="1100" b="0" dirty="0">
                          <a:effectLst/>
                          <a:latin typeface="+mn-lt"/>
                          <a:ea typeface="+mn-ea"/>
                          <a:cs typeface="+mn-ea"/>
                          <a:sym typeface="+mn-lt"/>
                        </a:rPr>
                        <a:t>可以设置，具体楼栋需</a:t>
                      </a:r>
                      <a:r>
                        <a:rPr lang="zh-CN" altLang="en-US" sz="1100" dirty="0">
                          <a:latin typeface="+mn-lt"/>
                          <a:ea typeface="+mn-ea"/>
                          <a:cs typeface="+mn-ea"/>
                          <a:sym typeface="+mn-lt"/>
                        </a:rPr>
                        <a:t>沟通规划审批确定</a:t>
                      </a:r>
                      <a:endParaRPr lang="en-US" altLang="zh-CN" sz="1100" b="0" dirty="0">
                        <a:effectLst/>
                        <a:latin typeface="+mn-lt"/>
                        <a:ea typeface="+mn-ea"/>
                        <a:cs typeface="+mn-ea"/>
                        <a:sym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E822F">
                        <a:tint val="20000"/>
                      </a:srgbClr>
                    </a:solidFill>
                  </a:tcPr>
                </a:tc>
                <a:extLst>
                  <a:ext uri="{0D108BD9-81ED-4DB2-BD59-A6C34878D82A}">
                    <a16:rowId xmlns:a16="http://schemas.microsoft.com/office/drawing/2014/main" val="10013"/>
                  </a:ext>
                </a:extLst>
              </a:tr>
            </a:tbl>
          </a:graphicData>
        </a:graphic>
      </p:graphicFrame>
      <p:sp>
        <p:nvSpPr>
          <p:cNvPr id="89" name="星形: 五角 88">
            <a:extLst>
              <a:ext uri="{FF2B5EF4-FFF2-40B4-BE49-F238E27FC236}">
                <a16:creationId xmlns:a16="http://schemas.microsoft.com/office/drawing/2014/main" id="{FFAB3B6E-76A8-4F1C-86A9-75E548775DD9}"/>
              </a:ext>
            </a:extLst>
          </p:cNvPr>
          <p:cNvSpPr/>
          <p:nvPr/>
        </p:nvSpPr>
        <p:spPr>
          <a:xfrm>
            <a:off x="1594234" y="1731370"/>
            <a:ext cx="166977" cy="174929"/>
          </a:xfrm>
          <a:prstGeom prst="star5">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cs typeface="+mn-ea"/>
              <a:sym typeface="+mn-lt"/>
            </a:endParaRPr>
          </a:p>
        </p:txBody>
      </p:sp>
      <p:sp>
        <p:nvSpPr>
          <p:cNvPr id="90" name="星形: 五角 89">
            <a:extLst>
              <a:ext uri="{FF2B5EF4-FFF2-40B4-BE49-F238E27FC236}">
                <a16:creationId xmlns:a16="http://schemas.microsoft.com/office/drawing/2014/main" id="{97C133B1-E0DC-48BE-A7A6-DC37B37BF33B}"/>
              </a:ext>
            </a:extLst>
          </p:cNvPr>
          <p:cNvSpPr/>
          <p:nvPr/>
        </p:nvSpPr>
        <p:spPr>
          <a:xfrm>
            <a:off x="1594235" y="2695588"/>
            <a:ext cx="166977" cy="174929"/>
          </a:xfrm>
          <a:prstGeom prst="star5">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cs typeface="+mn-ea"/>
              <a:sym typeface="+mn-lt"/>
            </a:endParaRPr>
          </a:p>
        </p:txBody>
      </p:sp>
      <p:sp>
        <p:nvSpPr>
          <p:cNvPr id="91" name="星形: 五角 90">
            <a:extLst>
              <a:ext uri="{FF2B5EF4-FFF2-40B4-BE49-F238E27FC236}">
                <a16:creationId xmlns:a16="http://schemas.microsoft.com/office/drawing/2014/main" id="{22366178-80A9-4520-9C48-68B407E503C5}"/>
              </a:ext>
            </a:extLst>
          </p:cNvPr>
          <p:cNvSpPr/>
          <p:nvPr/>
        </p:nvSpPr>
        <p:spPr>
          <a:xfrm>
            <a:off x="1594234" y="4200553"/>
            <a:ext cx="166977" cy="174929"/>
          </a:xfrm>
          <a:prstGeom prst="star5">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cs typeface="+mn-ea"/>
              <a:sym typeface="+mn-lt"/>
            </a:endParaRPr>
          </a:p>
        </p:txBody>
      </p:sp>
      <p:sp>
        <p:nvSpPr>
          <p:cNvPr id="92" name="星形: 五角 91">
            <a:extLst>
              <a:ext uri="{FF2B5EF4-FFF2-40B4-BE49-F238E27FC236}">
                <a16:creationId xmlns:a16="http://schemas.microsoft.com/office/drawing/2014/main" id="{C78C35E9-1241-40F7-9FD1-D1CEFBD9EFEA}"/>
              </a:ext>
            </a:extLst>
          </p:cNvPr>
          <p:cNvSpPr/>
          <p:nvPr/>
        </p:nvSpPr>
        <p:spPr>
          <a:xfrm>
            <a:off x="1594234" y="4624015"/>
            <a:ext cx="166977" cy="174929"/>
          </a:xfrm>
          <a:prstGeom prst="star5">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cs typeface="+mn-ea"/>
              <a:sym typeface="+mn-lt"/>
            </a:endParaRPr>
          </a:p>
        </p:txBody>
      </p:sp>
    </p:spTree>
    <p:extLst>
      <p:ext uri="{BB962C8B-B14F-4D97-AF65-F5344CB8AC3E}">
        <p14:creationId xmlns:p14="http://schemas.microsoft.com/office/powerpoint/2010/main" val="1535865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835D-5C40-774D-70D1-6854C444BC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7CECCD-4FFB-DF9B-DE30-3FD98D3CF7E2}"/>
              </a:ext>
            </a:extLst>
          </p:cNvPr>
          <p:cNvSpPr>
            <a:spLocks noGrp="1"/>
          </p:cNvSpPr>
          <p:nvPr>
            <p:ph type="title"/>
          </p:nvPr>
        </p:nvSpPr>
        <p:spPr>
          <a:xfrm>
            <a:off x="290019" y="216195"/>
            <a:ext cx="11330963" cy="416461"/>
          </a:xfrm>
          <a:solidFill>
            <a:schemeClr val="bg1"/>
          </a:solidFill>
        </p:spPr>
        <p:txBody>
          <a:bodyPr/>
          <a:lstStyle/>
          <a:p>
            <a:r>
              <a:rPr lang="en-US" altLang="zh-CN" dirty="0">
                <a:latin typeface="+mn-lt"/>
                <a:ea typeface="+mn-ea"/>
                <a:cs typeface="+mn-ea"/>
                <a:sym typeface="+mn-lt"/>
              </a:rPr>
              <a:t>3.2 </a:t>
            </a:r>
            <a:r>
              <a:rPr lang="zh-CN" altLang="en-US" dirty="0">
                <a:cs typeface="+mn-ea"/>
                <a:sym typeface="+mn-lt"/>
              </a:rPr>
              <a:t>产品定位要点</a:t>
            </a:r>
            <a:r>
              <a:rPr lang="en-US" altLang="zh-CN" dirty="0">
                <a:cs typeface="+mn-ea"/>
                <a:sym typeface="+mn-lt"/>
              </a:rPr>
              <a:t>3</a:t>
            </a:r>
            <a:r>
              <a:rPr lang="zh-CN" altLang="en-US" dirty="0">
                <a:cs typeface="+mn-ea"/>
                <a:sym typeface="+mn-lt"/>
              </a:rPr>
              <a:t>：低密业态存在品类优势，</a:t>
            </a:r>
            <a:r>
              <a:rPr lang="en-US" altLang="zh-CN" dirty="0">
                <a:cs typeface="+mn-ea"/>
                <a:sym typeface="+mn-lt"/>
              </a:rPr>
              <a:t>600</a:t>
            </a:r>
            <a:r>
              <a:rPr lang="zh-CN" altLang="en-US" dirty="0">
                <a:cs typeface="+mn-ea"/>
                <a:sym typeface="+mn-lt"/>
              </a:rPr>
              <a:t>万公寓类产品易被上游学区二手房分流</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DB7E7BA-0FF5-738B-6404-E8DA5BA45548}"/>
              </a:ext>
            </a:extLst>
          </p:cNvPr>
          <p:cNvSpPr>
            <a:spLocks noGrp="1"/>
          </p:cNvSpPr>
          <p:nvPr>
            <p:ph idx="1"/>
          </p:nvPr>
        </p:nvSpPr>
        <p:spPr>
          <a:xfrm>
            <a:off x="202131" y="652433"/>
            <a:ext cx="11787738" cy="954107"/>
          </a:xfrm>
        </p:spPr>
        <p:txBody>
          <a:bodyPr/>
          <a:lstStyle/>
          <a:p>
            <a:pPr lvl="0">
              <a:spcBef>
                <a:spcPts val="0"/>
              </a:spcBef>
              <a:buSzTx/>
              <a:defRPr/>
            </a:pPr>
            <a:r>
              <a:rPr lang="zh-CN" altLang="en-US" kern="0" dirty="0">
                <a:solidFill>
                  <a:schemeClr val="tx1"/>
                </a:solidFill>
                <a:latin typeface="+mn-lt"/>
                <a:ea typeface="+mn-ea"/>
                <a:cs typeface="+mn-ea"/>
                <a:sym typeface="+mn-lt"/>
              </a:rPr>
              <a:t>泗泾、洞泾板块联排产品总价主力在</a:t>
            </a:r>
            <a:r>
              <a:rPr lang="en-US" altLang="zh-CN" kern="0" dirty="0">
                <a:solidFill>
                  <a:schemeClr val="tx1"/>
                </a:solidFill>
                <a:latin typeface="+mn-lt"/>
                <a:ea typeface="+mn-ea"/>
                <a:cs typeface="+mn-ea"/>
                <a:sym typeface="+mn-lt"/>
              </a:rPr>
              <a:t>1300</a:t>
            </a:r>
            <a:r>
              <a:rPr lang="zh-CN" altLang="en-US" kern="0" dirty="0">
                <a:solidFill>
                  <a:schemeClr val="tx1"/>
                </a:solidFill>
                <a:latin typeface="+mn-lt"/>
                <a:ea typeface="+mn-ea"/>
                <a:cs typeface="+mn-ea"/>
                <a:sym typeface="+mn-lt"/>
              </a:rPr>
              <a:t>万以内，叠加总价主力在</a:t>
            </a:r>
            <a:r>
              <a:rPr lang="en-US" altLang="zh-CN" kern="0" dirty="0">
                <a:solidFill>
                  <a:schemeClr val="tx1"/>
                </a:solidFill>
                <a:latin typeface="+mn-lt"/>
                <a:ea typeface="+mn-ea"/>
                <a:cs typeface="+mn-ea"/>
                <a:sym typeface="+mn-lt"/>
              </a:rPr>
              <a:t>900</a:t>
            </a:r>
            <a:r>
              <a:rPr lang="zh-CN" altLang="en-US" kern="0" dirty="0">
                <a:solidFill>
                  <a:schemeClr val="tx1"/>
                </a:solidFill>
                <a:latin typeface="+mn-lt"/>
                <a:ea typeface="+mn-ea"/>
                <a:cs typeface="+mn-ea"/>
                <a:sym typeface="+mn-lt"/>
              </a:rPr>
              <a:t>万以内，对标上游新房同总价段可以购买</a:t>
            </a:r>
            <a:r>
              <a:rPr lang="en-US" altLang="zh-CN" kern="0" dirty="0">
                <a:solidFill>
                  <a:schemeClr val="tx1"/>
                </a:solidFill>
                <a:latin typeface="+mn-lt"/>
                <a:ea typeface="+mn-ea"/>
                <a:cs typeface="+mn-ea"/>
                <a:sym typeface="+mn-lt"/>
              </a:rPr>
              <a:t>100-140</a:t>
            </a:r>
            <a:r>
              <a:rPr lang="zh-CN" altLang="en-US" kern="0" dirty="0">
                <a:solidFill>
                  <a:schemeClr val="tx1"/>
                </a:solidFill>
                <a:latin typeface="+mn-lt"/>
                <a:ea typeface="+mn-ea"/>
                <a:cs typeface="+mn-ea"/>
                <a:sym typeface="+mn-lt"/>
              </a:rPr>
              <a:t>㎡公寓产品，</a:t>
            </a:r>
            <a:r>
              <a:rPr lang="zh-CN" altLang="en-US" kern="0" dirty="0">
                <a:solidFill>
                  <a:srgbClr val="C00000"/>
                </a:solidFill>
                <a:latin typeface="+mn-lt"/>
                <a:ea typeface="+mn-ea"/>
                <a:cs typeface="+mn-ea"/>
                <a:sym typeface="+mn-lt"/>
              </a:rPr>
              <a:t>本案低密新规产品</a:t>
            </a:r>
            <a:r>
              <a:rPr lang="en-US" altLang="zh-CN" kern="0" dirty="0">
                <a:solidFill>
                  <a:srgbClr val="C00000"/>
                </a:solidFill>
                <a:latin typeface="+mn-lt"/>
                <a:ea typeface="+mn-ea"/>
                <a:cs typeface="+mn-ea"/>
                <a:sym typeface="+mn-lt"/>
              </a:rPr>
              <a:t>PK</a:t>
            </a:r>
            <a:r>
              <a:rPr lang="zh-CN" altLang="en-US" kern="0" dirty="0">
                <a:solidFill>
                  <a:srgbClr val="C00000"/>
                </a:solidFill>
                <a:latin typeface="+mn-lt"/>
                <a:ea typeface="+mn-ea"/>
                <a:cs typeface="+mn-ea"/>
                <a:sym typeface="+mn-lt"/>
              </a:rPr>
              <a:t>上游公寓产品附加值高，墅类建筑对比公寓存在业态升级差异，存在市场竞争突围机会；</a:t>
            </a:r>
            <a:endParaRPr lang="en-US" altLang="zh-CN" kern="0" dirty="0">
              <a:solidFill>
                <a:srgbClr val="C00000"/>
              </a:solidFill>
              <a:latin typeface="+mn-lt"/>
              <a:ea typeface="+mn-ea"/>
              <a:cs typeface="+mn-ea"/>
              <a:sym typeface="+mn-lt"/>
            </a:endParaRPr>
          </a:p>
          <a:p>
            <a:pPr lvl="0">
              <a:spcBef>
                <a:spcPts val="0"/>
              </a:spcBef>
              <a:buSzTx/>
              <a:defRPr/>
            </a:pPr>
            <a:r>
              <a:rPr lang="zh-CN" altLang="en-US" sz="1400" kern="0" dirty="0">
                <a:solidFill>
                  <a:schemeClr val="tx1"/>
                </a:solidFill>
                <a:latin typeface="+mn-lt"/>
                <a:ea typeface="+mn-ea"/>
                <a:cs typeface="+mn-ea"/>
                <a:sym typeface="+mn-lt"/>
              </a:rPr>
              <a:t>本案若打造公寓产品，</a:t>
            </a:r>
            <a:r>
              <a:rPr lang="zh-CN" altLang="en-US" kern="0" dirty="0">
                <a:solidFill>
                  <a:schemeClr val="tx1"/>
                </a:solidFill>
                <a:latin typeface="+mn-lt"/>
                <a:ea typeface="+mn-ea"/>
                <a:cs typeface="+mn-ea"/>
                <a:sym typeface="+mn-lt"/>
              </a:rPr>
              <a:t>由于</a:t>
            </a:r>
            <a:r>
              <a:rPr lang="zh-CN" altLang="en-US" sz="1400" kern="0" dirty="0">
                <a:solidFill>
                  <a:schemeClr val="tx1"/>
                </a:solidFill>
                <a:latin typeface="+mn-lt"/>
                <a:ea typeface="+mn-ea"/>
                <a:cs typeface="+mn-ea"/>
                <a:sym typeface="+mn-lt"/>
              </a:rPr>
              <a:t>上游二手房价格快速下跌，</a:t>
            </a:r>
            <a:r>
              <a:rPr lang="en-US" altLang="zh-CN" sz="1400" kern="0" dirty="0">
                <a:solidFill>
                  <a:schemeClr val="tx1"/>
                </a:solidFill>
                <a:latin typeface="+mn-lt"/>
                <a:ea typeface="+mn-ea"/>
                <a:cs typeface="+mn-ea"/>
                <a:sym typeface="+mn-lt"/>
              </a:rPr>
              <a:t>600</a:t>
            </a:r>
            <a:r>
              <a:rPr lang="zh-CN" altLang="en-US" sz="1400" kern="0" dirty="0">
                <a:solidFill>
                  <a:schemeClr val="tx1"/>
                </a:solidFill>
                <a:latin typeface="+mn-lt"/>
                <a:ea typeface="+mn-ea"/>
                <a:cs typeface="+mn-ea"/>
                <a:sym typeface="+mn-lt"/>
              </a:rPr>
              <a:t>万以内总价存在较大选择空间，且有更好的配套及学区资源，</a:t>
            </a:r>
            <a:r>
              <a:rPr lang="zh-CN" altLang="en-US" kern="0" dirty="0">
                <a:solidFill>
                  <a:srgbClr val="C00000"/>
                </a:solidFill>
                <a:latin typeface="+mn-lt"/>
                <a:ea typeface="+mn-ea"/>
                <a:cs typeface="+mn-ea"/>
                <a:sym typeface="+mn-lt"/>
              </a:rPr>
              <a:t>本板块新房</a:t>
            </a:r>
            <a:r>
              <a:rPr lang="zh-CN" altLang="en-US" sz="1400" kern="0" dirty="0">
                <a:solidFill>
                  <a:srgbClr val="C00000"/>
                </a:solidFill>
                <a:latin typeface="+mn-lt"/>
                <a:ea typeface="+mn-ea"/>
                <a:cs typeface="+mn-ea"/>
                <a:sym typeface="+mn-lt"/>
              </a:rPr>
              <a:t>置换</a:t>
            </a:r>
            <a:r>
              <a:rPr lang="en-US" altLang="zh-CN" kern="0" dirty="0">
                <a:solidFill>
                  <a:srgbClr val="C00000"/>
                </a:solidFill>
                <a:latin typeface="+mn-lt"/>
                <a:ea typeface="+mn-ea"/>
                <a:cs typeface="+mn-ea"/>
                <a:sym typeface="+mn-lt"/>
              </a:rPr>
              <a:t>PK</a:t>
            </a:r>
            <a:r>
              <a:rPr lang="zh-CN" altLang="en-US" sz="1400" kern="0" dirty="0">
                <a:solidFill>
                  <a:srgbClr val="C00000"/>
                </a:solidFill>
                <a:latin typeface="+mn-lt"/>
                <a:ea typeface="+mn-ea"/>
                <a:cs typeface="+mn-ea"/>
                <a:sym typeface="+mn-lt"/>
              </a:rPr>
              <a:t>上游地段置换的分流竞争压力较大，不建议过多打造公寓</a:t>
            </a:r>
            <a:r>
              <a:rPr lang="zh-CN" altLang="en-US" kern="0" dirty="0">
                <a:solidFill>
                  <a:srgbClr val="C00000"/>
                </a:solidFill>
                <a:latin typeface="+mn-lt"/>
                <a:ea typeface="+mn-ea"/>
                <a:cs typeface="+mn-ea"/>
                <a:sym typeface="+mn-lt"/>
              </a:rPr>
              <a:t>（洋房）类产品。</a:t>
            </a:r>
            <a:endParaRPr lang="en-US" altLang="zh-CN" sz="1400" kern="0" dirty="0">
              <a:solidFill>
                <a:srgbClr val="C00000"/>
              </a:solidFill>
              <a:latin typeface="+mn-lt"/>
              <a:ea typeface="+mn-ea"/>
              <a:cs typeface="+mn-ea"/>
              <a:sym typeface="+mn-lt"/>
            </a:endParaRPr>
          </a:p>
        </p:txBody>
      </p:sp>
      <p:grpSp>
        <p:nvGrpSpPr>
          <p:cNvPr id="48" name="组合 47">
            <a:extLst>
              <a:ext uri="{FF2B5EF4-FFF2-40B4-BE49-F238E27FC236}">
                <a16:creationId xmlns:a16="http://schemas.microsoft.com/office/drawing/2014/main" id="{C125F4B2-6CB8-4869-BD72-A59EAC32508F}"/>
              </a:ext>
            </a:extLst>
          </p:cNvPr>
          <p:cNvGrpSpPr/>
          <p:nvPr/>
        </p:nvGrpSpPr>
        <p:grpSpPr>
          <a:xfrm>
            <a:off x="-1775559" y="2083226"/>
            <a:ext cx="6762611" cy="3870038"/>
            <a:chOff x="449481" y="1046906"/>
            <a:chExt cx="6762611" cy="3870038"/>
          </a:xfrm>
        </p:grpSpPr>
        <p:grpSp>
          <p:nvGrpSpPr>
            <p:cNvPr id="5" name="组合 4">
              <a:extLst>
                <a:ext uri="{FF2B5EF4-FFF2-40B4-BE49-F238E27FC236}">
                  <a16:creationId xmlns:a16="http://schemas.microsoft.com/office/drawing/2014/main" id="{0622F3EA-4992-4412-88F5-25A92135E41A}"/>
                </a:ext>
              </a:extLst>
            </p:cNvPr>
            <p:cNvGrpSpPr/>
            <p:nvPr/>
          </p:nvGrpSpPr>
          <p:grpSpPr>
            <a:xfrm>
              <a:off x="2384608" y="1543585"/>
              <a:ext cx="4827484" cy="3373359"/>
              <a:chOff x="4945109" y="730730"/>
              <a:chExt cx="5460074" cy="4531355"/>
            </a:xfrm>
          </p:grpSpPr>
          <p:pic>
            <p:nvPicPr>
              <p:cNvPr id="19" name="Picture 966" descr="http://img3.cache.netease.com/photo/0007/2017-05-10/CK2NLL4553DD0007.jpg">
                <a:extLst>
                  <a:ext uri="{FF2B5EF4-FFF2-40B4-BE49-F238E27FC236}">
                    <a16:creationId xmlns:a16="http://schemas.microsoft.com/office/drawing/2014/main" id="{D3B97C72-0F97-42E5-B096-E060F3E75B00}"/>
                  </a:ext>
                </a:extLst>
              </p:cNvPr>
              <p:cNvPicPr>
                <a:picLocks noChangeAspect="1" noChangeArrowheads="1"/>
              </p:cNvPicPr>
              <p:nvPr/>
            </p:nvPicPr>
            <p:blipFill rotWithShape="1">
              <a:blip r:embed="rId2" cstate="print">
                <a:duotone>
                  <a:srgbClr val="E7E6E6">
                    <a:shade val="45000"/>
                    <a:satMod val="135000"/>
                  </a:srgb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l="43632" b="29929"/>
              <a:stretch/>
            </p:blipFill>
            <p:spPr bwMode="auto">
              <a:xfrm>
                <a:off x="5256475" y="730730"/>
                <a:ext cx="5148708" cy="4281762"/>
              </a:xfrm>
              <a:prstGeom prst="rect">
                <a:avLst/>
              </a:prstGeom>
              <a:noFill/>
            </p:spPr>
          </p:pic>
          <p:sp>
            <p:nvSpPr>
              <p:cNvPr id="20" name="任意多边形 94">
                <a:extLst>
                  <a:ext uri="{FF2B5EF4-FFF2-40B4-BE49-F238E27FC236}">
                    <a16:creationId xmlns:a16="http://schemas.microsoft.com/office/drawing/2014/main" id="{C1645302-AFB1-4D8B-8B79-540193579B0C}"/>
                  </a:ext>
                </a:extLst>
              </p:cNvPr>
              <p:cNvSpPr/>
              <p:nvPr/>
            </p:nvSpPr>
            <p:spPr>
              <a:xfrm>
                <a:off x="7419048" y="2215999"/>
                <a:ext cx="1889254" cy="1459878"/>
              </a:xfrm>
              <a:custGeom>
                <a:avLst/>
                <a:gdLst>
                  <a:gd name="connsiteX0" fmla="*/ 1397000 w 1536700"/>
                  <a:gd name="connsiteY0" fmla="*/ 0 h 1187450"/>
                  <a:gd name="connsiteX1" fmla="*/ 1085850 w 1536700"/>
                  <a:gd name="connsiteY1" fmla="*/ 76200 h 1187450"/>
                  <a:gd name="connsiteX2" fmla="*/ 958850 w 1536700"/>
                  <a:gd name="connsiteY2" fmla="*/ 44450 h 1187450"/>
                  <a:gd name="connsiteX3" fmla="*/ 863600 w 1536700"/>
                  <a:gd name="connsiteY3" fmla="*/ 127000 h 1187450"/>
                  <a:gd name="connsiteX4" fmla="*/ 736600 w 1536700"/>
                  <a:gd name="connsiteY4" fmla="*/ 0 h 1187450"/>
                  <a:gd name="connsiteX5" fmla="*/ 685800 w 1536700"/>
                  <a:gd name="connsiteY5" fmla="*/ 101600 h 1187450"/>
                  <a:gd name="connsiteX6" fmla="*/ 533400 w 1536700"/>
                  <a:gd name="connsiteY6" fmla="*/ 158750 h 1187450"/>
                  <a:gd name="connsiteX7" fmla="*/ 476250 w 1536700"/>
                  <a:gd name="connsiteY7" fmla="*/ 400050 h 1187450"/>
                  <a:gd name="connsiteX8" fmla="*/ 381000 w 1536700"/>
                  <a:gd name="connsiteY8" fmla="*/ 336550 h 1187450"/>
                  <a:gd name="connsiteX9" fmla="*/ 190500 w 1536700"/>
                  <a:gd name="connsiteY9" fmla="*/ 349250 h 1187450"/>
                  <a:gd name="connsiteX10" fmla="*/ 38100 w 1536700"/>
                  <a:gd name="connsiteY10" fmla="*/ 609600 h 1187450"/>
                  <a:gd name="connsiteX11" fmla="*/ 0 w 1536700"/>
                  <a:gd name="connsiteY11" fmla="*/ 1016000 h 1187450"/>
                  <a:gd name="connsiteX12" fmla="*/ 165100 w 1536700"/>
                  <a:gd name="connsiteY12" fmla="*/ 1187450 h 1187450"/>
                  <a:gd name="connsiteX13" fmla="*/ 622300 w 1536700"/>
                  <a:gd name="connsiteY13" fmla="*/ 971550 h 1187450"/>
                  <a:gd name="connsiteX14" fmla="*/ 660400 w 1536700"/>
                  <a:gd name="connsiteY14" fmla="*/ 838200 h 1187450"/>
                  <a:gd name="connsiteX15" fmla="*/ 501650 w 1536700"/>
                  <a:gd name="connsiteY15" fmla="*/ 857250 h 1187450"/>
                  <a:gd name="connsiteX16" fmla="*/ 488950 w 1536700"/>
                  <a:gd name="connsiteY16" fmla="*/ 692150 h 1187450"/>
                  <a:gd name="connsiteX17" fmla="*/ 850900 w 1536700"/>
                  <a:gd name="connsiteY17" fmla="*/ 711200 h 1187450"/>
                  <a:gd name="connsiteX18" fmla="*/ 1035050 w 1536700"/>
                  <a:gd name="connsiteY18" fmla="*/ 654050 h 1187450"/>
                  <a:gd name="connsiteX19" fmla="*/ 1060450 w 1536700"/>
                  <a:gd name="connsiteY19" fmla="*/ 711200 h 1187450"/>
                  <a:gd name="connsiteX20" fmla="*/ 1276350 w 1536700"/>
                  <a:gd name="connsiteY20" fmla="*/ 622300 h 1187450"/>
                  <a:gd name="connsiteX21" fmla="*/ 1289050 w 1536700"/>
                  <a:gd name="connsiteY21" fmla="*/ 546100 h 1187450"/>
                  <a:gd name="connsiteX22" fmla="*/ 1403350 w 1536700"/>
                  <a:gd name="connsiteY22" fmla="*/ 501650 h 1187450"/>
                  <a:gd name="connsiteX23" fmla="*/ 1416050 w 1536700"/>
                  <a:gd name="connsiteY23" fmla="*/ 393700 h 1187450"/>
                  <a:gd name="connsiteX24" fmla="*/ 1536700 w 1536700"/>
                  <a:gd name="connsiteY24" fmla="*/ 387350 h 1187450"/>
                  <a:gd name="connsiteX25" fmla="*/ 1397000 w 1536700"/>
                  <a:gd name="connsiteY25"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6700" h="1187450">
                    <a:moveTo>
                      <a:pt x="1397000" y="0"/>
                    </a:moveTo>
                    <a:lnTo>
                      <a:pt x="1085850" y="76200"/>
                    </a:lnTo>
                    <a:lnTo>
                      <a:pt x="958850" y="44450"/>
                    </a:lnTo>
                    <a:lnTo>
                      <a:pt x="863600" y="127000"/>
                    </a:lnTo>
                    <a:lnTo>
                      <a:pt x="736600" y="0"/>
                    </a:lnTo>
                    <a:lnTo>
                      <a:pt x="685800" y="101600"/>
                    </a:lnTo>
                    <a:lnTo>
                      <a:pt x="533400" y="158750"/>
                    </a:lnTo>
                    <a:lnTo>
                      <a:pt x="476250" y="400050"/>
                    </a:lnTo>
                    <a:lnTo>
                      <a:pt x="381000" y="336550"/>
                    </a:lnTo>
                    <a:cubicBezTo>
                      <a:pt x="188385" y="342971"/>
                      <a:pt x="190500" y="279365"/>
                      <a:pt x="190500" y="349250"/>
                    </a:cubicBezTo>
                    <a:lnTo>
                      <a:pt x="38100" y="609600"/>
                    </a:lnTo>
                    <a:lnTo>
                      <a:pt x="0" y="1016000"/>
                    </a:lnTo>
                    <a:lnTo>
                      <a:pt x="165100" y="1187450"/>
                    </a:lnTo>
                    <a:lnTo>
                      <a:pt x="622300" y="971550"/>
                    </a:lnTo>
                    <a:lnTo>
                      <a:pt x="660400" y="838200"/>
                    </a:lnTo>
                    <a:lnTo>
                      <a:pt x="501650" y="857250"/>
                    </a:lnTo>
                    <a:lnTo>
                      <a:pt x="488950" y="692150"/>
                    </a:lnTo>
                    <a:lnTo>
                      <a:pt x="850900" y="711200"/>
                    </a:lnTo>
                    <a:lnTo>
                      <a:pt x="1035050" y="654050"/>
                    </a:lnTo>
                    <a:lnTo>
                      <a:pt x="1060450" y="711200"/>
                    </a:lnTo>
                    <a:lnTo>
                      <a:pt x="1276350" y="622300"/>
                    </a:lnTo>
                    <a:lnTo>
                      <a:pt x="1289050" y="546100"/>
                    </a:lnTo>
                    <a:lnTo>
                      <a:pt x="1403350" y="501650"/>
                    </a:lnTo>
                    <a:lnTo>
                      <a:pt x="1416050" y="393700"/>
                    </a:lnTo>
                    <a:lnTo>
                      <a:pt x="1536700" y="387350"/>
                    </a:lnTo>
                    <a:lnTo>
                      <a:pt x="1397000" y="0"/>
                    </a:lnTo>
                    <a:close/>
                  </a:path>
                </a:pathLst>
              </a:custGeom>
              <a:solidFill>
                <a:srgbClr val="70AD47">
                  <a:lumMod val="60000"/>
                  <a:lumOff val="40000"/>
                  <a:alpha val="50000"/>
                </a:srgbClr>
              </a:solidFill>
              <a:ln w="12700" cap="flat" cmpd="sng" algn="ctr">
                <a:noFill/>
                <a:prstDash val="solid"/>
                <a:miter lim="800000"/>
              </a:ln>
              <a:effectLst/>
            </p:spPr>
            <p:txBody>
              <a:bodyPr rtlCol="0" anchor="ctr"/>
              <a:lstStyle/>
              <a:p>
                <a:pPr algn="ctr"/>
                <a:endParaRPr lang="zh-CN" altLang="en-US" sz="1400" kern="0">
                  <a:solidFill>
                    <a:srgbClr val="000000"/>
                  </a:solidFill>
                  <a:cs typeface="+mn-ea"/>
                  <a:sym typeface="+mn-lt"/>
                </a:endParaRPr>
              </a:p>
            </p:txBody>
          </p:sp>
          <p:sp>
            <p:nvSpPr>
              <p:cNvPr id="21" name="任意多边形 95">
                <a:extLst>
                  <a:ext uri="{FF2B5EF4-FFF2-40B4-BE49-F238E27FC236}">
                    <a16:creationId xmlns:a16="http://schemas.microsoft.com/office/drawing/2014/main" id="{479A109D-7CC2-460B-9C55-00839B715604}"/>
                  </a:ext>
                </a:extLst>
              </p:cNvPr>
              <p:cNvSpPr/>
              <p:nvPr/>
            </p:nvSpPr>
            <p:spPr>
              <a:xfrm>
                <a:off x="7431152" y="954414"/>
                <a:ext cx="1539495" cy="1405230"/>
              </a:xfrm>
              <a:custGeom>
                <a:avLst/>
                <a:gdLst>
                  <a:gd name="connsiteX0" fmla="*/ 208269 w 1252209"/>
                  <a:gd name="connsiteY0" fmla="*/ 114300 h 1143000"/>
                  <a:gd name="connsiteX1" fmla="*/ 162549 w 1252209"/>
                  <a:gd name="connsiteY1" fmla="*/ 137160 h 1143000"/>
                  <a:gd name="connsiteX2" fmla="*/ 2529 w 1252209"/>
                  <a:gd name="connsiteY2" fmla="*/ 160020 h 1143000"/>
                  <a:gd name="connsiteX3" fmla="*/ 93969 w 1252209"/>
                  <a:gd name="connsiteY3" fmla="*/ 297180 h 1143000"/>
                  <a:gd name="connsiteX4" fmla="*/ 177789 w 1252209"/>
                  <a:gd name="connsiteY4" fmla="*/ 342900 h 1143000"/>
                  <a:gd name="connsiteX5" fmla="*/ 86349 w 1252209"/>
                  <a:gd name="connsiteY5" fmla="*/ 426720 h 1143000"/>
                  <a:gd name="connsiteX6" fmla="*/ 375909 w 1252209"/>
                  <a:gd name="connsiteY6" fmla="*/ 533400 h 1143000"/>
                  <a:gd name="connsiteX7" fmla="*/ 375909 w 1252209"/>
                  <a:gd name="connsiteY7" fmla="*/ 754380 h 1143000"/>
                  <a:gd name="connsiteX8" fmla="*/ 520689 w 1252209"/>
                  <a:gd name="connsiteY8" fmla="*/ 1143000 h 1143000"/>
                  <a:gd name="connsiteX9" fmla="*/ 688329 w 1252209"/>
                  <a:gd name="connsiteY9" fmla="*/ 1104900 h 1143000"/>
                  <a:gd name="connsiteX10" fmla="*/ 734049 w 1252209"/>
                  <a:gd name="connsiteY10" fmla="*/ 1005840 h 1143000"/>
                  <a:gd name="connsiteX11" fmla="*/ 840729 w 1252209"/>
                  <a:gd name="connsiteY11" fmla="*/ 1112520 h 1143000"/>
                  <a:gd name="connsiteX12" fmla="*/ 1000749 w 1252209"/>
                  <a:gd name="connsiteY12" fmla="*/ 1036320 h 1143000"/>
                  <a:gd name="connsiteX13" fmla="*/ 1145529 w 1252209"/>
                  <a:gd name="connsiteY13" fmla="*/ 1059180 h 1143000"/>
                  <a:gd name="connsiteX14" fmla="*/ 1206489 w 1252209"/>
                  <a:gd name="connsiteY14" fmla="*/ 1066800 h 1143000"/>
                  <a:gd name="connsiteX15" fmla="*/ 1191249 w 1252209"/>
                  <a:gd name="connsiteY15" fmla="*/ 906780 h 1143000"/>
                  <a:gd name="connsiteX16" fmla="*/ 1252209 w 1252209"/>
                  <a:gd name="connsiteY16" fmla="*/ 883920 h 1143000"/>
                  <a:gd name="connsiteX17" fmla="*/ 1229349 w 1252209"/>
                  <a:gd name="connsiteY17" fmla="*/ 731520 h 1143000"/>
                  <a:gd name="connsiteX18" fmla="*/ 1160769 w 1252209"/>
                  <a:gd name="connsiteY18" fmla="*/ 632460 h 1143000"/>
                  <a:gd name="connsiteX19" fmla="*/ 1008369 w 1252209"/>
                  <a:gd name="connsiteY19" fmla="*/ 373380 h 1143000"/>
                  <a:gd name="connsiteX20" fmla="*/ 1000749 w 1252209"/>
                  <a:gd name="connsiteY20" fmla="*/ 342900 h 1143000"/>
                  <a:gd name="connsiteX21" fmla="*/ 878829 w 1252209"/>
                  <a:gd name="connsiteY21" fmla="*/ 137160 h 1143000"/>
                  <a:gd name="connsiteX22" fmla="*/ 787389 w 1252209"/>
                  <a:gd name="connsiteY22" fmla="*/ 76200 h 1143000"/>
                  <a:gd name="connsiteX23" fmla="*/ 612129 w 1252209"/>
                  <a:gd name="connsiteY23" fmla="*/ 0 h 1143000"/>
                  <a:gd name="connsiteX24" fmla="*/ 208269 w 1252209"/>
                  <a:gd name="connsiteY24" fmla="*/ 11430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2209" h="1143000">
                    <a:moveTo>
                      <a:pt x="208269" y="114300"/>
                    </a:moveTo>
                    <a:cubicBezTo>
                      <a:pt x="173725" y="140208"/>
                      <a:pt x="190489" y="137160"/>
                      <a:pt x="162549" y="137160"/>
                    </a:cubicBezTo>
                    <a:cubicBezTo>
                      <a:pt x="0" y="152641"/>
                      <a:pt x="2529" y="98819"/>
                      <a:pt x="2529" y="160020"/>
                    </a:cubicBezTo>
                    <a:lnTo>
                      <a:pt x="93969" y="297180"/>
                    </a:lnTo>
                    <a:lnTo>
                      <a:pt x="177789" y="342900"/>
                    </a:lnTo>
                    <a:lnTo>
                      <a:pt x="86349" y="426720"/>
                    </a:lnTo>
                    <a:lnTo>
                      <a:pt x="375909" y="533400"/>
                    </a:lnTo>
                    <a:lnTo>
                      <a:pt x="375909" y="754380"/>
                    </a:lnTo>
                    <a:lnTo>
                      <a:pt x="520689" y="1143000"/>
                    </a:lnTo>
                    <a:lnTo>
                      <a:pt x="688329" y="1104900"/>
                    </a:lnTo>
                    <a:lnTo>
                      <a:pt x="734049" y="1005840"/>
                    </a:lnTo>
                    <a:lnTo>
                      <a:pt x="840729" y="1112520"/>
                    </a:lnTo>
                    <a:lnTo>
                      <a:pt x="1000749" y="1036320"/>
                    </a:lnTo>
                    <a:lnTo>
                      <a:pt x="1145529" y="1059180"/>
                    </a:lnTo>
                    <a:lnTo>
                      <a:pt x="1206489" y="1066800"/>
                    </a:lnTo>
                    <a:lnTo>
                      <a:pt x="1191249" y="906780"/>
                    </a:lnTo>
                    <a:lnTo>
                      <a:pt x="1252209" y="883920"/>
                    </a:lnTo>
                    <a:lnTo>
                      <a:pt x="1229349" y="731520"/>
                    </a:lnTo>
                    <a:lnTo>
                      <a:pt x="1160769" y="632460"/>
                    </a:lnTo>
                    <a:lnTo>
                      <a:pt x="1008369" y="373380"/>
                    </a:lnTo>
                    <a:lnTo>
                      <a:pt x="1000749" y="342900"/>
                    </a:lnTo>
                    <a:lnTo>
                      <a:pt x="878829" y="137160"/>
                    </a:lnTo>
                    <a:lnTo>
                      <a:pt x="787389" y="76200"/>
                    </a:lnTo>
                    <a:lnTo>
                      <a:pt x="612129" y="0"/>
                    </a:lnTo>
                    <a:lnTo>
                      <a:pt x="208269" y="114300"/>
                    </a:lnTo>
                    <a:close/>
                  </a:path>
                </a:pathLst>
              </a:custGeom>
              <a:solidFill>
                <a:srgbClr val="FF9966">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22" name="任意多边形 96">
                <a:extLst>
                  <a:ext uri="{FF2B5EF4-FFF2-40B4-BE49-F238E27FC236}">
                    <a16:creationId xmlns:a16="http://schemas.microsoft.com/office/drawing/2014/main" id="{BA57A489-F356-46E3-9C5C-77AAABCB1596}"/>
                  </a:ext>
                </a:extLst>
              </p:cNvPr>
              <p:cNvSpPr/>
              <p:nvPr/>
            </p:nvSpPr>
            <p:spPr>
              <a:xfrm>
                <a:off x="6452946" y="1469665"/>
                <a:ext cx="1648804" cy="1039871"/>
              </a:xfrm>
              <a:custGeom>
                <a:avLst/>
                <a:gdLst>
                  <a:gd name="connsiteX0" fmla="*/ 1341120 w 1341120"/>
                  <a:gd name="connsiteY0" fmla="*/ 784860 h 845820"/>
                  <a:gd name="connsiteX1" fmla="*/ 1173480 w 1341120"/>
                  <a:gd name="connsiteY1" fmla="*/ 845820 h 845820"/>
                  <a:gd name="connsiteX2" fmla="*/ 1028700 w 1341120"/>
                  <a:gd name="connsiteY2" fmla="*/ 624840 h 845820"/>
                  <a:gd name="connsiteX3" fmla="*/ 899160 w 1341120"/>
                  <a:gd name="connsiteY3" fmla="*/ 624840 h 845820"/>
                  <a:gd name="connsiteX4" fmla="*/ 891540 w 1341120"/>
                  <a:gd name="connsiteY4" fmla="*/ 533400 h 845820"/>
                  <a:gd name="connsiteX5" fmla="*/ 777240 w 1341120"/>
                  <a:gd name="connsiteY5" fmla="*/ 472440 h 845820"/>
                  <a:gd name="connsiteX6" fmla="*/ 563880 w 1341120"/>
                  <a:gd name="connsiteY6" fmla="*/ 586740 h 845820"/>
                  <a:gd name="connsiteX7" fmla="*/ 434340 w 1341120"/>
                  <a:gd name="connsiteY7" fmla="*/ 594360 h 845820"/>
                  <a:gd name="connsiteX8" fmla="*/ 175260 w 1341120"/>
                  <a:gd name="connsiteY8" fmla="*/ 762000 h 845820"/>
                  <a:gd name="connsiteX9" fmla="*/ 106680 w 1341120"/>
                  <a:gd name="connsiteY9" fmla="*/ 845820 h 845820"/>
                  <a:gd name="connsiteX10" fmla="*/ 0 w 1341120"/>
                  <a:gd name="connsiteY10" fmla="*/ 335280 h 845820"/>
                  <a:gd name="connsiteX11" fmla="*/ 106680 w 1341120"/>
                  <a:gd name="connsiteY11" fmla="*/ 259080 h 845820"/>
                  <a:gd name="connsiteX12" fmla="*/ 160020 w 1341120"/>
                  <a:gd name="connsiteY12" fmla="*/ 152400 h 845820"/>
                  <a:gd name="connsiteX13" fmla="*/ 289560 w 1341120"/>
                  <a:gd name="connsiteY13" fmla="*/ 160020 h 845820"/>
                  <a:gd name="connsiteX14" fmla="*/ 289560 w 1341120"/>
                  <a:gd name="connsiteY14" fmla="*/ 38100 h 845820"/>
                  <a:gd name="connsiteX15" fmla="*/ 518160 w 1341120"/>
                  <a:gd name="connsiteY15" fmla="*/ 60960 h 845820"/>
                  <a:gd name="connsiteX16" fmla="*/ 502920 w 1341120"/>
                  <a:gd name="connsiteY16" fmla="*/ 121920 h 845820"/>
                  <a:gd name="connsiteX17" fmla="*/ 579120 w 1341120"/>
                  <a:gd name="connsiteY17" fmla="*/ 129540 h 845820"/>
                  <a:gd name="connsiteX18" fmla="*/ 563880 w 1341120"/>
                  <a:gd name="connsiteY18" fmla="*/ 38100 h 845820"/>
                  <a:gd name="connsiteX19" fmla="*/ 617220 w 1341120"/>
                  <a:gd name="connsiteY19" fmla="*/ 0 h 845820"/>
                  <a:gd name="connsiteX20" fmla="*/ 1066800 w 1341120"/>
                  <a:gd name="connsiteY20" fmla="*/ 83820 h 845820"/>
                  <a:gd name="connsiteX21" fmla="*/ 1181100 w 1341120"/>
                  <a:gd name="connsiteY21" fmla="*/ 160020 h 845820"/>
                  <a:gd name="connsiteX22" fmla="*/ 1104900 w 1341120"/>
                  <a:gd name="connsiteY22" fmla="*/ 342900 h 845820"/>
                  <a:gd name="connsiteX23" fmla="*/ 1341120 w 1341120"/>
                  <a:gd name="connsiteY23" fmla="*/ 784860 h 8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0" h="845820">
                    <a:moveTo>
                      <a:pt x="1341120" y="784860"/>
                    </a:moveTo>
                    <a:lnTo>
                      <a:pt x="1173480" y="845820"/>
                    </a:lnTo>
                    <a:lnTo>
                      <a:pt x="1028700" y="624840"/>
                    </a:lnTo>
                    <a:lnTo>
                      <a:pt x="899160" y="624840"/>
                    </a:lnTo>
                    <a:lnTo>
                      <a:pt x="891540" y="533400"/>
                    </a:lnTo>
                    <a:lnTo>
                      <a:pt x="777240" y="472440"/>
                    </a:lnTo>
                    <a:lnTo>
                      <a:pt x="563880" y="586740"/>
                    </a:lnTo>
                    <a:lnTo>
                      <a:pt x="434340" y="594360"/>
                    </a:lnTo>
                    <a:lnTo>
                      <a:pt x="175260" y="762000"/>
                    </a:lnTo>
                    <a:lnTo>
                      <a:pt x="106680" y="845820"/>
                    </a:lnTo>
                    <a:lnTo>
                      <a:pt x="0" y="335280"/>
                    </a:lnTo>
                    <a:lnTo>
                      <a:pt x="106680" y="259080"/>
                    </a:lnTo>
                    <a:lnTo>
                      <a:pt x="160020" y="152400"/>
                    </a:lnTo>
                    <a:lnTo>
                      <a:pt x="289560" y="160020"/>
                    </a:lnTo>
                    <a:lnTo>
                      <a:pt x="289560" y="38100"/>
                    </a:lnTo>
                    <a:lnTo>
                      <a:pt x="518160" y="60960"/>
                    </a:lnTo>
                    <a:lnTo>
                      <a:pt x="502920" y="121920"/>
                    </a:lnTo>
                    <a:lnTo>
                      <a:pt x="579120" y="129540"/>
                    </a:lnTo>
                    <a:lnTo>
                      <a:pt x="563880" y="38100"/>
                    </a:lnTo>
                    <a:lnTo>
                      <a:pt x="617220" y="0"/>
                    </a:lnTo>
                    <a:lnTo>
                      <a:pt x="1066800" y="83820"/>
                    </a:lnTo>
                    <a:cubicBezTo>
                      <a:pt x="1183278" y="153707"/>
                      <a:pt x="1181100" y="107968"/>
                      <a:pt x="1181100" y="160020"/>
                    </a:cubicBezTo>
                    <a:lnTo>
                      <a:pt x="1104900" y="342900"/>
                    </a:lnTo>
                    <a:lnTo>
                      <a:pt x="1341120" y="784860"/>
                    </a:lnTo>
                    <a:close/>
                  </a:path>
                </a:pathLst>
              </a:custGeom>
              <a:solidFill>
                <a:srgbClr val="5B9BD5">
                  <a:alpha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23" name="任意多边形 97">
                <a:extLst>
                  <a:ext uri="{FF2B5EF4-FFF2-40B4-BE49-F238E27FC236}">
                    <a16:creationId xmlns:a16="http://schemas.microsoft.com/office/drawing/2014/main" id="{E08549B1-F7E3-4A7C-B54E-ADAC64933465}"/>
                  </a:ext>
                </a:extLst>
              </p:cNvPr>
              <p:cNvSpPr/>
              <p:nvPr/>
            </p:nvSpPr>
            <p:spPr>
              <a:xfrm>
                <a:off x="5327598" y="2753109"/>
                <a:ext cx="2267105" cy="2463837"/>
              </a:xfrm>
              <a:custGeom>
                <a:avLst/>
                <a:gdLst>
                  <a:gd name="connsiteX0" fmla="*/ 0 w 1844040"/>
                  <a:gd name="connsiteY0" fmla="*/ 121920 h 2004060"/>
                  <a:gd name="connsiteX1" fmla="*/ 7620 w 1844040"/>
                  <a:gd name="connsiteY1" fmla="*/ 464820 h 2004060"/>
                  <a:gd name="connsiteX2" fmla="*/ 106680 w 1844040"/>
                  <a:gd name="connsiteY2" fmla="*/ 609600 h 2004060"/>
                  <a:gd name="connsiteX3" fmla="*/ 144780 w 1844040"/>
                  <a:gd name="connsiteY3" fmla="*/ 876300 h 2004060"/>
                  <a:gd name="connsiteX4" fmla="*/ 228600 w 1844040"/>
                  <a:gd name="connsiteY4" fmla="*/ 1005840 h 2004060"/>
                  <a:gd name="connsiteX5" fmla="*/ 205740 w 1844040"/>
                  <a:gd name="connsiteY5" fmla="*/ 1051560 h 2004060"/>
                  <a:gd name="connsiteX6" fmla="*/ 205740 w 1844040"/>
                  <a:gd name="connsiteY6" fmla="*/ 1158240 h 2004060"/>
                  <a:gd name="connsiteX7" fmla="*/ 121920 w 1844040"/>
                  <a:gd name="connsiteY7" fmla="*/ 1188720 h 2004060"/>
                  <a:gd name="connsiteX8" fmla="*/ 114300 w 1844040"/>
                  <a:gd name="connsiteY8" fmla="*/ 1569720 h 2004060"/>
                  <a:gd name="connsiteX9" fmla="*/ 327660 w 1844040"/>
                  <a:gd name="connsiteY9" fmla="*/ 1592580 h 2004060"/>
                  <a:gd name="connsiteX10" fmla="*/ 449580 w 1844040"/>
                  <a:gd name="connsiteY10" fmla="*/ 1424940 h 2004060"/>
                  <a:gd name="connsiteX11" fmla="*/ 556260 w 1844040"/>
                  <a:gd name="connsiteY11" fmla="*/ 1508760 h 2004060"/>
                  <a:gd name="connsiteX12" fmla="*/ 624840 w 1844040"/>
                  <a:gd name="connsiteY12" fmla="*/ 1699260 h 2004060"/>
                  <a:gd name="connsiteX13" fmla="*/ 548640 w 1844040"/>
                  <a:gd name="connsiteY13" fmla="*/ 1737360 h 2004060"/>
                  <a:gd name="connsiteX14" fmla="*/ 594360 w 1844040"/>
                  <a:gd name="connsiteY14" fmla="*/ 1973580 h 2004060"/>
                  <a:gd name="connsiteX15" fmla="*/ 830580 w 1844040"/>
                  <a:gd name="connsiteY15" fmla="*/ 2004060 h 2004060"/>
                  <a:gd name="connsiteX16" fmla="*/ 1143000 w 1844040"/>
                  <a:gd name="connsiteY16" fmla="*/ 1973580 h 2004060"/>
                  <a:gd name="connsiteX17" fmla="*/ 1082040 w 1844040"/>
                  <a:gd name="connsiteY17" fmla="*/ 1493520 h 2004060"/>
                  <a:gd name="connsiteX18" fmla="*/ 1135380 w 1844040"/>
                  <a:gd name="connsiteY18" fmla="*/ 1257300 h 2004060"/>
                  <a:gd name="connsiteX19" fmla="*/ 1432560 w 1844040"/>
                  <a:gd name="connsiteY19" fmla="*/ 1257300 h 2004060"/>
                  <a:gd name="connsiteX20" fmla="*/ 1508760 w 1844040"/>
                  <a:gd name="connsiteY20" fmla="*/ 998220 h 2004060"/>
                  <a:gd name="connsiteX21" fmla="*/ 1699260 w 1844040"/>
                  <a:gd name="connsiteY21" fmla="*/ 960120 h 2004060"/>
                  <a:gd name="connsiteX22" fmla="*/ 1844040 w 1844040"/>
                  <a:gd name="connsiteY22" fmla="*/ 685800 h 2004060"/>
                  <a:gd name="connsiteX23" fmla="*/ 1684020 w 1844040"/>
                  <a:gd name="connsiteY23" fmla="*/ 541020 h 2004060"/>
                  <a:gd name="connsiteX24" fmla="*/ 1767840 w 1844040"/>
                  <a:gd name="connsiteY24" fmla="*/ 342900 h 2004060"/>
                  <a:gd name="connsiteX25" fmla="*/ 1744980 w 1844040"/>
                  <a:gd name="connsiteY25" fmla="*/ 152400 h 2004060"/>
                  <a:gd name="connsiteX26" fmla="*/ 1493520 w 1844040"/>
                  <a:gd name="connsiteY26" fmla="*/ 137160 h 2004060"/>
                  <a:gd name="connsiteX27" fmla="*/ 1478280 w 1844040"/>
                  <a:gd name="connsiteY27" fmla="*/ 0 h 2004060"/>
                  <a:gd name="connsiteX28" fmla="*/ 1303020 w 1844040"/>
                  <a:gd name="connsiteY28" fmla="*/ 22860 h 2004060"/>
                  <a:gd name="connsiteX29" fmla="*/ 1120140 w 1844040"/>
                  <a:gd name="connsiteY29" fmla="*/ 76200 h 2004060"/>
                  <a:gd name="connsiteX30" fmla="*/ 0 w 1844040"/>
                  <a:gd name="connsiteY30" fmla="*/ 121920 h 200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44040" h="2004060">
                    <a:moveTo>
                      <a:pt x="0" y="121920"/>
                    </a:moveTo>
                    <a:lnTo>
                      <a:pt x="7620" y="464820"/>
                    </a:lnTo>
                    <a:lnTo>
                      <a:pt x="106680" y="609600"/>
                    </a:lnTo>
                    <a:lnTo>
                      <a:pt x="144780" y="876300"/>
                    </a:lnTo>
                    <a:lnTo>
                      <a:pt x="228600" y="1005840"/>
                    </a:lnTo>
                    <a:lnTo>
                      <a:pt x="205740" y="1051560"/>
                    </a:lnTo>
                    <a:lnTo>
                      <a:pt x="205740" y="1158240"/>
                    </a:lnTo>
                    <a:lnTo>
                      <a:pt x="121920" y="1188720"/>
                    </a:lnTo>
                    <a:lnTo>
                      <a:pt x="114300" y="1569720"/>
                    </a:lnTo>
                    <a:lnTo>
                      <a:pt x="327660" y="1592580"/>
                    </a:lnTo>
                    <a:lnTo>
                      <a:pt x="449580" y="1424940"/>
                    </a:lnTo>
                    <a:lnTo>
                      <a:pt x="556260" y="1508760"/>
                    </a:lnTo>
                    <a:lnTo>
                      <a:pt x="624840" y="1699260"/>
                    </a:lnTo>
                    <a:lnTo>
                      <a:pt x="548640" y="1737360"/>
                    </a:lnTo>
                    <a:lnTo>
                      <a:pt x="594360" y="1973580"/>
                    </a:lnTo>
                    <a:lnTo>
                      <a:pt x="830580" y="2004060"/>
                    </a:lnTo>
                    <a:lnTo>
                      <a:pt x="1143000" y="1973580"/>
                    </a:lnTo>
                    <a:lnTo>
                      <a:pt x="1082040" y="1493520"/>
                    </a:lnTo>
                    <a:lnTo>
                      <a:pt x="1135380" y="1257300"/>
                    </a:lnTo>
                    <a:lnTo>
                      <a:pt x="1432560" y="1257300"/>
                    </a:lnTo>
                    <a:lnTo>
                      <a:pt x="1508760" y="998220"/>
                    </a:lnTo>
                    <a:lnTo>
                      <a:pt x="1699260" y="960120"/>
                    </a:lnTo>
                    <a:lnTo>
                      <a:pt x="1844040" y="685800"/>
                    </a:lnTo>
                    <a:lnTo>
                      <a:pt x="1684020" y="541020"/>
                    </a:lnTo>
                    <a:lnTo>
                      <a:pt x="1767840" y="342900"/>
                    </a:lnTo>
                    <a:lnTo>
                      <a:pt x="1744980" y="152400"/>
                    </a:lnTo>
                    <a:lnTo>
                      <a:pt x="1493520" y="137160"/>
                    </a:lnTo>
                    <a:lnTo>
                      <a:pt x="1478280" y="0"/>
                    </a:lnTo>
                    <a:lnTo>
                      <a:pt x="1303020" y="22860"/>
                    </a:lnTo>
                    <a:lnTo>
                      <a:pt x="1120140" y="76200"/>
                    </a:lnTo>
                    <a:lnTo>
                      <a:pt x="0" y="121920"/>
                    </a:lnTo>
                    <a:close/>
                  </a:path>
                </a:pathLst>
              </a:custGeom>
              <a:solidFill>
                <a:srgbClr val="ED7D31">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24" name="任意多边形 98">
                <a:extLst>
                  <a:ext uri="{FF2B5EF4-FFF2-40B4-BE49-F238E27FC236}">
                    <a16:creationId xmlns:a16="http://schemas.microsoft.com/office/drawing/2014/main" id="{F4D2DD55-8175-42E7-BA79-F7B4451FE79B}"/>
                  </a:ext>
                </a:extLst>
              </p:cNvPr>
              <p:cNvSpPr/>
              <p:nvPr/>
            </p:nvSpPr>
            <p:spPr>
              <a:xfrm>
                <a:off x="6534914" y="2078599"/>
                <a:ext cx="1527017" cy="880611"/>
              </a:xfrm>
              <a:custGeom>
                <a:avLst/>
                <a:gdLst>
                  <a:gd name="connsiteX0" fmla="*/ 68580 w 1242060"/>
                  <a:gd name="connsiteY0" fmla="*/ 312420 h 716280"/>
                  <a:gd name="connsiteX1" fmla="*/ 0 w 1242060"/>
                  <a:gd name="connsiteY1" fmla="*/ 480060 h 716280"/>
                  <a:gd name="connsiteX2" fmla="*/ 76200 w 1242060"/>
                  <a:gd name="connsiteY2" fmla="*/ 586740 h 716280"/>
                  <a:gd name="connsiteX3" fmla="*/ 190500 w 1242060"/>
                  <a:gd name="connsiteY3" fmla="*/ 609600 h 716280"/>
                  <a:gd name="connsiteX4" fmla="*/ 259080 w 1242060"/>
                  <a:gd name="connsiteY4" fmla="*/ 556260 h 716280"/>
                  <a:gd name="connsiteX5" fmla="*/ 472440 w 1242060"/>
                  <a:gd name="connsiteY5" fmla="*/ 556260 h 716280"/>
                  <a:gd name="connsiteX6" fmla="*/ 487680 w 1242060"/>
                  <a:gd name="connsiteY6" fmla="*/ 693420 h 716280"/>
                  <a:gd name="connsiteX7" fmla="*/ 708660 w 1242060"/>
                  <a:gd name="connsiteY7" fmla="*/ 716280 h 716280"/>
                  <a:gd name="connsiteX8" fmla="*/ 822960 w 1242060"/>
                  <a:gd name="connsiteY8" fmla="*/ 579120 h 716280"/>
                  <a:gd name="connsiteX9" fmla="*/ 914400 w 1242060"/>
                  <a:gd name="connsiteY9" fmla="*/ 434340 h 716280"/>
                  <a:gd name="connsiteX10" fmla="*/ 1097280 w 1242060"/>
                  <a:gd name="connsiteY10" fmla="*/ 441960 h 716280"/>
                  <a:gd name="connsiteX11" fmla="*/ 1150620 w 1242060"/>
                  <a:gd name="connsiteY11" fmla="*/ 502920 h 716280"/>
                  <a:gd name="connsiteX12" fmla="*/ 1242060 w 1242060"/>
                  <a:gd name="connsiteY12" fmla="*/ 312420 h 716280"/>
                  <a:gd name="connsiteX13" fmla="*/ 1066800 w 1242060"/>
                  <a:gd name="connsiteY13" fmla="*/ 350520 h 716280"/>
                  <a:gd name="connsiteX14" fmla="*/ 975360 w 1242060"/>
                  <a:gd name="connsiteY14" fmla="*/ 160020 h 716280"/>
                  <a:gd name="connsiteX15" fmla="*/ 845820 w 1242060"/>
                  <a:gd name="connsiteY15" fmla="*/ 129540 h 716280"/>
                  <a:gd name="connsiteX16" fmla="*/ 792480 w 1242060"/>
                  <a:gd name="connsiteY16" fmla="*/ 60960 h 716280"/>
                  <a:gd name="connsiteX17" fmla="*/ 685800 w 1242060"/>
                  <a:gd name="connsiteY17" fmla="*/ 0 h 716280"/>
                  <a:gd name="connsiteX18" fmla="*/ 510540 w 1242060"/>
                  <a:gd name="connsiteY18" fmla="*/ 99060 h 716280"/>
                  <a:gd name="connsiteX19" fmla="*/ 297180 w 1242060"/>
                  <a:gd name="connsiteY19" fmla="*/ 129540 h 716280"/>
                  <a:gd name="connsiteX20" fmla="*/ 68580 w 1242060"/>
                  <a:gd name="connsiteY20" fmla="*/ 312420 h 71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42060" h="716280">
                    <a:moveTo>
                      <a:pt x="68580" y="312420"/>
                    </a:moveTo>
                    <a:lnTo>
                      <a:pt x="0" y="480060"/>
                    </a:lnTo>
                    <a:lnTo>
                      <a:pt x="76200" y="586740"/>
                    </a:lnTo>
                    <a:lnTo>
                      <a:pt x="190500" y="609600"/>
                    </a:lnTo>
                    <a:lnTo>
                      <a:pt x="259080" y="556260"/>
                    </a:lnTo>
                    <a:lnTo>
                      <a:pt x="472440" y="556260"/>
                    </a:lnTo>
                    <a:lnTo>
                      <a:pt x="487680" y="693420"/>
                    </a:lnTo>
                    <a:lnTo>
                      <a:pt x="708660" y="716280"/>
                    </a:lnTo>
                    <a:lnTo>
                      <a:pt x="822960" y="579120"/>
                    </a:lnTo>
                    <a:lnTo>
                      <a:pt x="914400" y="434340"/>
                    </a:lnTo>
                    <a:lnTo>
                      <a:pt x="1097280" y="441960"/>
                    </a:lnTo>
                    <a:lnTo>
                      <a:pt x="1150620" y="502920"/>
                    </a:lnTo>
                    <a:lnTo>
                      <a:pt x="1242060" y="312420"/>
                    </a:lnTo>
                    <a:lnTo>
                      <a:pt x="1066800" y="350520"/>
                    </a:lnTo>
                    <a:lnTo>
                      <a:pt x="975360" y="160020"/>
                    </a:lnTo>
                    <a:lnTo>
                      <a:pt x="845820" y="129540"/>
                    </a:lnTo>
                    <a:lnTo>
                      <a:pt x="792480" y="60960"/>
                    </a:lnTo>
                    <a:lnTo>
                      <a:pt x="685800" y="0"/>
                    </a:lnTo>
                    <a:lnTo>
                      <a:pt x="510540" y="99060"/>
                    </a:lnTo>
                    <a:lnTo>
                      <a:pt x="297180" y="129540"/>
                    </a:lnTo>
                    <a:lnTo>
                      <a:pt x="68580" y="312420"/>
                    </a:lnTo>
                    <a:close/>
                  </a:path>
                </a:pathLst>
              </a:custGeom>
              <a:solidFill>
                <a:srgbClr val="99CCFF">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25" name="任意多边形 99">
                <a:extLst>
                  <a:ext uri="{FF2B5EF4-FFF2-40B4-BE49-F238E27FC236}">
                    <a16:creationId xmlns:a16="http://schemas.microsoft.com/office/drawing/2014/main" id="{01244B90-49A3-4E3F-BC66-190D1246DD61}"/>
                  </a:ext>
                </a:extLst>
              </p:cNvPr>
              <p:cNvSpPr/>
              <p:nvPr/>
            </p:nvSpPr>
            <p:spPr>
              <a:xfrm>
                <a:off x="6511493" y="730749"/>
                <a:ext cx="3349133" cy="3668039"/>
              </a:xfrm>
              <a:custGeom>
                <a:avLst/>
                <a:gdLst>
                  <a:gd name="connsiteX0" fmla="*/ 2724150 w 2724150"/>
                  <a:gd name="connsiteY0" fmla="*/ 0 h 2405062"/>
                  <a:gd name="connsiteX1" fmla="*/ 2176463 w 2724150"/>
                  <a:gd name="connsiteY1" fmla="*/ 214312 h 2405062"/>
                  <a:gd name="connsiteX2" fmla="*/ 1866900 w 2724150"/>
                  <a:gd name="connsiteY2" fmla="*/ 347662 h 2405062"/>
                  <a:gd name="connsiteX3" fmla="*/ 1514475 w 2724150"/>
                  <a:gd name="connsiteY3" fmla="*/ 533400 h 2405062"/>
                  <a:gd name="connsiteX4" fmla="*/ 1009650 w 2724150"/>
                  <a:gd name="connsiteY4" fmla="*/ 857250 h 2405062"/>
                  <a:gd name="connsiteX5" fmla="*/ 276225 w 2724150"/>
                  <a:gd name="connsiteY5" fmla="*/ 933450 h 2405062"/>
                  <a:gd name="connsiteX6" fmla="*/ 0 w 2724150"/>
                  <a:gd name="connsiteY6" fmla="*/ 1004887 h 2405062"/>
                  <a:gd name="connsiteX7" fmla="*/ 47625 w 2724150"/>
                  <a:gd name="connsiteY7" fmla="*/ 1366837 h 2405062"/>
                  <a:gd name="connsiteX8" fmla="*/ 19050 w 2724150"/>
                  <a:gd name="connsiteY8" fmla="*/ 1552575 h 2405062"/>
                  <a:gd name="connsiteX9" fmla="*/ 57150 w 2724150"/>
                  <a:gd name="connsiteY9" fmla="*/ 2062162 h 2405062"/>
                  <a:gd name="connsiteX10" fmla="*/ 19050 w 2724150"/>
                  <a:gd name="connsiteY10" fmla="*/ 2405062 h 2405062"/>
                  <a:gd name="connsiteX0-1" fmla="*/ 2724150 w 2724150"/>
                  <a:gd name="connsiteY0-2" fmla="*/ 0 h 2983545"/>
                  <a:gd name="connsiteX1-3" fmla="*/ 2176463 w 2724150"/>
                  <a:gd name="connsiteY1-4" fmla="*/ 214312 h 2983545"/>
                  <a:gd name="connsiteX2-5" fmla="*/ 1866900 w 2724150"/>
                  <a:gd name="connsiteY2-6" fmla="*/ 347662 h 2983545"/>
                  <a:gd name="connsiteX3-7" fmla="*/ 1514475 w 2724150"/>
                  <a:gd name="connsiteY3-8" fmla="*/ 533400 h 2983545"/>
                  <a:gd name="connsiteX4-9" fmla="*/ 1009650 w 2724150"/>
                  <a:gd name="connsiteY4-10" fmla="*/ 857250 h 2983545"/>
                  <a:gd name="connsiteX5-11" fmla="*/ 276225 w 2724150"/>
                  <a:gd name="connsiteY5-12" fmla="*/ 933450 h 2983545"/>
                  <a:gd name="connsiteX6-13" fmla="*/ 0 w 2724150"/>
                  <a:gd name="connsiteY6-14" fmla="*/ 1004887 h 2983545"/>
                  <a:gd name="connsiteX7-15" fmla="*/ 47625 w 2724150"/>
                  <a:gd name="connsiteY7-16" fmla="*/ 1366837 h 2983545"/>
                  <a:gd name="connsiteX8-17" fmla="*/ 19050 w 2724150"/>
                  <a:gd name="connsiteY8-18" fmla="*/ 1552575 h 2983545"/>
                  <a:gd name="connsiteX9-19" fmla="*/ 57150 w 2724150"/>
                  <a:gd name="connsiteY9-20" fmla="*/ 2062162 h 2983545"/>
                  <a:gd name="connsiteX10-21" fmla="*/ 7245 w 2724150"/>
                  <a:gd name="connsiteY10-22" fmla="*/ 2983545 h 29835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724150" h="2983545">
                    <a:moveTo>
                      <a:pt x="2724150" y="0"/>
                    </a:moveTo>
                    <a:lnTo>
                      <a:pt x="2176463" y="214312"/>
                    </a:lnTo>
                    <a:lnTo>
                      <a:pt x="1866900" y="347662"/>
                    </a:lnTo>
                    <a:lnTo>
                      <a:pt x="1514475" y="533400"/>
                    </a:lnTo>
                    <a:lnTo>
                      <a:pt x="1009650" y="857250"/>
                    </a:lnTo>
                    <a:lnTo>
                      <a:pt x="276225" y="933450"/>
                    </a:lnTo>
                    <a:lnTo>
                      <a:pt x="0" y="1004887"/>
                    </a:lnTo>
                    <a:lnTo>
                      <a:pt x="47625" y="1366837"/>
                    </a:lnTo>
                    <a:lnTo>
                      <a:pt x="19050" y="1552575"/>
                    </a:lnTo>
                    <a:lnTo>
                      <a:pt x="57150" y="2062162"/>
                    </a:lnTo>
                    <a:cubicBezTo>
                      <a:pt x="44450" y="2176462"/>
                      <a:pt x="19945" y="2869245"/>
                      <a:pt x="7245" y="2983545"/>
                    </a:cubicBezTo>
                  </a:path>
                </a:pathLst>
              </a:custGeom>
              <a:noFill/>
              <a:ln w="38100" cap="flat" cmpd="sng" algn="ctr">
                <a:solidFill>
                  <a:srgbClr val="00B0F0">
                    <a:alpha val="8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29" name="任意多边形 103">
                <a:extLst>
                  <a:ext uri="{FF2B5EF4-FFF2-40B4-BE49-F238E27FC236}">
                    <a16:creationId xmlns:a16="http://schemas.microsoft.com/office/drawing/2014/main" id="{67DD9317-8A2A-4583-8505-764BA9F28A5F}"/>
                  </a:ext>
                </a:extLst>
              </p:cNvPr>
              <p:cNvSpPr/>
              <p:nvPr/>
            </p:nvSpPr>
            <p:spPr bwMode="auto">
              <a:xfrm>
                <a:off x="6652724" y="3052690"/>
                <a:ext cx="2106679" cy="2209395"/>
              </a:xfrm>
              <a:custGeom>
                <a:avLst/>
                <a:gdLst>
                  <a:gd name="connsiteX0" fmla="*/ 277091 w 1736437"/>
                  <a:gd name="connsiteY0" fmla="*/ 665019 h 1450110"/>
                  <a:gd name="connsiteX1" fmla="*/ 73891 w 1736437"/>
                  <a:gd name="connsiteY1" fmla="*/ 674255 h 1450110"/>
                  <a:gd name="connsiteX2" fmla="*/ 0 w 1736437"/>
                  <a:gd name="connsiteY2" fmla="*/ 932873 h 1450110"/>
                  <a:gd name="connsiteX3" fmla="*/ 55418 w 1736437"/>
                  <a:gd name="connsiteY3" fmla="*/ 1200728 h 1450110"/>
                  <a:gd name="connsiteX4" fmla="*/ 64655 w 1736437"/>
                  <a:gd name="connsiteY4" fmla="*/ 1413164 h 1450110"/>
                  <a:gd name="connsiteX5" fmla="*/ 655782 w 1736437"/>
                  <a:gd name="connsiteY5" fmla="*/ 1450110 h 1450110"/>
                  <a:gd name="connsiteX6" fmla="*/ 1413164 w 1736437"/>
                  <a:gd name="connsiteY6" fmla="*/ 1117600 h 1450110"/>
                  <a:gd name="connsiteX7" fmla="*/ 1468582 w 1736437"/>
                  <a:gd name="connsiteY7" fmla="*/ 822037 h 1450110"/>
                  <a:gd name="connsiteX8" fmla="*/ 1736437 w 1736437"/>
                  <a:gd name="connsiteY8" fmla="*/ 406400 h 1450110"/>
                  <a:gd name="connsiteX9" fmla="*/ 1366982 w 1736437"/>
                  <a:gd name="connsiteY9" fmla="*/ 424873 h 1450110"/>
                  <a:gd name="connsiteX10" fmla="*/ 1145309 w 1736437"/>
                  <a:gd name="connsiteY10" fmla="*/ 0 h 1450110"/>
                  <a:gd name="connsiteX11" fmla="*/ 794328 w 1736437"/>
                  <a:gd name="connsiteY11" fmla="*/ 157019 h 1450110"/>
                  <a:gd name="connsiteX12" fmla="*/ 526473 w 1736437"/>
                  <a:gd name="connsiteY12" fmla="*/ 424873 h 1450110"/>
                  <a:gd name="connsiteX13" fmla="*/ 387928 w 1736437"/>
                  <a:gd name="connsiteY13" fmla="*/ 424873 h 1450110"/>
                  <a:gd name="connsiteX14" fmla="*/ 424873 w 1736437"/>
                  <a:gd name="connsiteY14" fmla="*/ 655782 h 1450110"/>
                  <a:gd name="connsiteX15" fmla="*/ 277091 w 1736437"/>
                  <a:gd name="connsiteY15" fmla="*/ 665019 h 1450110"/>
                  <a:gd name="connsiteX0-1" fmla="*/ 277091 w 1713551"/>
                  <a:gd name="connsiteY0-2" fmla="*/ 665019 h 1450110"/>
                  <a:gd name="connsiteX1-3" fmla="*/ 73891 w 1713551"/>
                  <a:gd name="connsiteY1-4" fmla="*/ 674255 h 1450110"/>
                  <a:gd name="connsiteX2-5" fmla="*/ 0 w 1713551"/>
                  <a:gd name="connsiteY2-6" fmla="*/ 932873 h 1450110"/>
                  <a:gd name="connsiteX3-7" fmla="*/ 55418 w 1713551"/>
                  <a:gd name="connsiteY3-8" fmla="*/ 1200728 h 1450110"/>
                  <a:gd name="connsiteX4-9" fmla="*/ 64655 w 1713551"/>
                  <a:gd name="connsiteY4-10" fmla="*/ 1413164 h 1450110"/>
                  <a:gd name="connsiteX5-11" fmla="*/ 655782 w 1713551"/>
                  <a:gd name="connsiteY5-12" fmla="*/ 1450110 h 1450110"/>
                  <a:gd name="connsiteX6-13" fmla="*/ 1413164 w 1713551"/>
                  <a:gd name="connsiteY6-14" fmla="*/ 1117600 h 1450110"/>
                  <a:gd name="connsiteX7-15" fmla="*/ 1468582 w 1713551"/>
                  <a:gd name="connsiteY7-16" fmla="*/ 822037 h 1450110"/>
                  <a:gd name="connsiteX8-17" fmla="*/ 1713551 w 1713551"/>
                  <a:gd name="connsiteY8-18" fmla="*/ 423564 h 1450110"/>
                  <a:gd name="connsiteX9-19" fmla="*/ 1366982 w 1713551"/>
                  <a:gd name="connsiteY9-20" fmla="*/ 424873 h 1450110"/>
                  <a:gd name="connsiteX10-21" fmla="*/ 1145309 w 1713551"/>
                  <a:gd name="connsiteY10-22" fmla="*/ 0 h 1450110"/>
                  <a:gd name="connsiteX11-23" fmla="*/ 794328 w 1713551"/>
                  <a:gd name="connsiteY11-24" fmla="*/ 157019 h 1450110"/>
                  <a:gd name="connsiteX12-25" fmla="*/ 526473 w 1713551"/>
                  <a:gd name="connsiteY12-26" fmla="*/ 424873 h 1450110"/>
                  <a:gd name="connsiteX13-27" fmla="*/ 387928 w 1713551"/>
                  <a:gd name="connsiteY13-28" fmla="*/ 424873 h 1450110"/>
                  <a:gd name="connsiteX14-29" fmla="*/ 424873 w 1713551"/>
                  <a:gd name="connsiteY14-30" fmla="*/ 655782 h 1450110"/>
                  <a:gd name="connsiteX15-31" fmla="*/ 277091 w 1713551"/>
                  <a:gd name="connsiteY15-32" fmla="*/ 665019 h 1450110"/>
                  <a:gd name="connsiteX0-33" fmla="*/ 277091 w 1713551"/>
                  <a:gd name="connsiteY0-34" fmla="*/ 665019 h 1450110"/>
                  <a:gd name="connsiteX1-35" fmla="*/ 73891 w 1713551"/>
                  <a:gd name="connsiteY1-36" fmla="*/ 674255 h 1450110"/>
                  <a:gd name="connsiteX2-37" fmla="*/ 0 w 1713551"/>
                  <a:gd name="connsiteY2-38" fmla="*/ 932873 h 1450110"/>
                  <a:gd name="connsiteX3-39" fmla="*/ 55418 w 1713551"/>
                  <a:gd name="connsiteY3-40" fmla="*/ 1200728 h 1450110"/>
                  <a:gd name="connsiteX4-41" fmla="*/ 64655 w 1713551"/>
                  <a:gd name="connsiteY4-42" fmla="*/ 1413164 h 1450110"/>
                  <a:gd name="connsiteX5-43" fmla="*/ 655782 w 1713551"/>
                  <a:gd name="connsiteY5-44" fmla="*/ 1450110 h 1450110"/>
                  <a:gd name="connsiteX6-45" fmla="*/ 1413164 w 1713551"/>
                  <a:gd name="connsiteY6-46" fmla="*/ 1117600 h 1450110"/>
                  <a:gd name="connsiteX7-47" fmla="*/ 1468582 w 1713551"/>
                  <a:gd name="connsiteY7-48" fmla="*/ 822037 h 1450110"/>
                  <a:gd name="connsiteX8-49" fmla="*/ 1713551 w 1713551"/>
                  <a:gd name="connsiteY8-50" fmla="*/ 423564 h 1450110"/>
                  <a:gd name="connsiteX9-51" fmla="*/ 1366982 w 1713551"/>
                  <a:gd name="connsiteY9-52" fmla="*/ 424873 h 1450110"/>
                  <a:gd name="connsiteX10-53" fmla="*/ 1254009 w 1713551"/>
                  <a:gd name="connsiteY10-54" fmla="*/ 185088 h 1450110"/>
                  <a:gd name="connsiteX11-55" fmla="*/ 1145309 w 1713551"/>
                  <a:gd name="connsiteY11-56" fmla="*/ 0 h 1450110"/>
                  <a:gd name="connsiteX12-57" fmla="*/ 794328 w 1713551"/>
                  <a:gd name="connsiteY12-58" fmla="*/ 157019 h 1450110"/>
                  <a:gd name="connsiteX13-59" fmla="*/ 526473 w 1713551"/>
                  <a:gd name="connsiteY13-60" fmla="*/ 424873 h 1450110"/>
                  <a:gd name="connsiteX14-61" fmla="*/ 387928 w 1713551"/>
                  <a:gd name="connsiteY14-62" fmla="*/ 424873 h 1450110"/>
                  <a:gd name="connsiteX15-63" fmla="*/ 424873 w 1713551"/>
                  <a:gd name="connsiteY15-64" fmla="*/ 655782 h 1450110"/>
                  <a:gd name="connsiteX16" fmla="*/ 277091 w 1713551"/>
                  <a:gd name="connsiteY16" fmla="*/ 665019 h 1450110"/>
                  <a:gd name="connsiteX0-65" fmla="*/ 277091 w 1713551"/>
                  <a:gd name="connsiteY0-66" fmla="*/ 1012008 h 1797099"/>
                  <a:gd name="connsiteX1-67" fmla="*/ 73891 w 1713551"/>
                  <a:gd name="connsiteY1-68" fmla="*/ 1021244 h 1797099"/>
                  <a:gd name="connsiteX2-69" fmla="*/ 0 w 1713551"/>
                  <a:gd name="connsiteY2-70" fmla="*/ 1279862 h 1797099"/>
                  <a:gd name="connsiteX3-71" fmla="*/ 55418 w 1713551"/>
                  <a:gd name="connsiteY3-72" fmla="*/ 1547717 h 1797099"/>
                  <a:gd name="connsiteX4-73" fmla="*/ 64655 w 1713551"/>
                  <a:gd name="connsiteY4-74" fmla="*/ 1760153 h 1797099"/>
                  <a:gd name="connsiteX5-75" fmla="*/ 655782 w 1713551"/>
                  <a:gd name="connsiteY5-76" fmla="*/ 1797099 h 1797099"/>
                  <a:gd name="connsiteX6-77" fmla="*/ 1413164 w 1713551"/>
                  <a:gd name="connsiteY6-78" fmla="*/ 1464589 h 1797099"/>
                  <a:gd name="connsiteX7-79" fmla="*/ 1468582 w 1713551"/>
                  <a:gd name="connsiteY7-80" fmla="*/ 1169026 h 1797099"/>
                  <a:gd name="connsiteX8-81" fmla="*/ 1713551 w 1713551"/>
                  <a:gd name="connsiteY8-82" fmla="*/ 770553 h 1797099"/>
                  <a:gd name="connsiteX9-83" fmla="*/ 1366982 w 1713551"/>
                  <a:gd name="connsiteY9-84" fmla="*/ 771862 h 1797099"/>
                  <a:gd name="connsiteX10-85" fmla="*/ 1557236 w 1713551"/>
                  <a:gd name="connsiteY10-86" fmla="*/ 0 h 1797099"/>
                  <a:gd name="connsiteX11-87" fmla="*/ 1145309 w 1713551"/>
                  <a:gd name="connsiteY11-88" fmla="*/ 346989 h 1797099"/>
                  <a:gd name="connsiteX12-89" fmla="*/ 794328 w 1713551"/>
                  <a:gd name="connsiteY12-90" fmla="*/ 504008 h 1797099"/>
                  <a:gd name="connsiteX13-91" fmla="*/ 526473 w 1713551"/>
                  <a:gd name="connsiteY13-92" fmla="*/ 771862 h 1797099"/>
                  <a:gd name="connsiteX14-93" fmla="*/ 387928 w 1713551"/>
                  <a:gd name="connsiteY14-94" fmla="*/ 771862 h 1797099"/>
                  <a:gd name="connsiteX15-95" fmla="*/ 424873 w 1713551"/>
                  <a:gd name="connsiteY15-96" fmla="*/ 1002771 h 1797099"/>
                  <a:gd name="connsiteX16-97" fmla="*/ 277091 w 1713551"/>
                  <a:gd name="connsiteY16-98" fmla="*/ 1012008 h 1797099"/>
                  <a:gd name="connsiteX0-99" fmla="*/ 277091 w 1713551"/>
                  <a:gd name="connsiteY0-100" fmla="*/ 1012008 h 1797099"/>
                  <a:gd name="connsiteX1-101" fmla="*/ 73891 w 1713551"/>
                  <a:gd name="connsiteY1-102" fmla="*/ 1021244 h 1797099"/>
                  <a:gd name="connsiteX2-103" fmla="*/ 0 w 1713551"/>
                  <a:gd name="connsiteY2-104" fmla="*/ 1279862 h 1797099"/>
                  <a:gd name="connsiteX3-105" fmla="*/ 55418 w 1713551"/>
                  <a:gd name="connsiteY3-106" fmla="*/ 1547717 h 1797099"/>
                  <a:gd name="connsiteX4-107" fmla="*/ 64655 w 1713551"/>
                  <a:gd name="connsiteY4-108" fmla="*/ 1760153 h 1797099"/>
                  <a:gd name="connsiteX5-109" fmla="*/ 655782 w 1713551"/>
                  <a:gd name="connsiteY5-110" fmla="*/ 1797099 h 1797099"/>
                  <a:gd name="connsiteX6-111" fmla="*/ 1413164 w 1713551"/>
                  <a:gd name="connsiteY6-112" fmla="*/ 1464589 h 1797099"/>
                  <a:gd name="connsiteX7-113" fmla="*/ 1468582 w 1713551"/>
                  <a:gd name="connsiteY7-114" fmla="*/ 1169026 h 1797099"/>
                  <a:gd name="connsiteX8-115" fmla="*/ 1713551 w 1713551"/>
                  <a:gd name="connsiteY8-116" fmla="*/ 770553 h 1797099"/>
                  <a:gd name="connsiteX9-117" fmla="*/ 1567226 w 1713551"/>
                  <a:gd name="connsiteY9-118" fmla="*/ 789025 h 1797099"/>
                  <a:gd name="connsiteX10-119" fmla="*/ 1557236 w 1713551"/>
                  <a:gd name="connsiteY10-120" fmla="*/ 0 h 1797099"/>
                  <a:gd name="connsiteX11-121" fmla="*/ 1145309 w 1713551"/>
                  <a:gd name="connsiteY11-122" fmla="*/ 346989 h 1797099"/>
                  <a:gd name="connsiteX12-123" fmla="*/ 794328 w 1713551"/>
                  <a:gd name="connsiteY12-124" fmla="*/ 504008 h 1797099"/>
                  <a:gd name="connsiteX13-125" fmla="*/ 526473 w 1713551"/>
                  <a:gd name="connsiteY13-126" fmla="*/ 771862 h 1797099"/>
                  <a:gd name="connsiteX14-127" fmla="*/ 387928 w 1713551"/>
                  <a:gd name="connsiteY14-128" fmla="*/ 771862 h 1797099"/>
                  <a:gd name="connsiteX15-129" fmla="*/ 424873 w 1713551"/>
                  <a:gd name="connsiteY15-130" fmla="*/ 1002771 h 1797099"/>
                  <a:gd name="connsiteX16-131" fmla="*/ 277091 w 1713551"/>
                  <a:gd name="connsiteY16-132" fmla="*/ 1012008 h 17970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97" y="connsiteY16-98"/>
                  </a:cxn>
                </a:cxnLst>
                <a:rect l="l" t="t" r="r" b="b"/>
                <a:pathLst>
                  <a:path w="1713551" h="1797099">
                    <a:moveTo>
                      <a:pt x="277091" y="1012008"/>
                    </a:moveTo>
                    <a:lnTo>
                      <a:pt x="73891" y="1021244"/>
                    </a:lnTo>
                    <a:lnTo>
                      <a:pt x="0" y="1279862"/>
                    </a:lnTo>
                    <a:lnTo>
                      <a:pt x="55418" y="1547717"/>
                    </a:lnTo>
                    <a:lnTo>
                      <a:pt x="64655" y="1760153"/>
                    </a:lnTo>
                    <a:lnTo>
                      <a:pt x="655782" y="1797099"/>
                    </a:lnTo>
                    <a:lnTo>
                      <a:pt x="1413164" y="1464589"/>
                    </a:lnTo>
                    <a:lnTo>
                      <a:pt x="1468582" y="1169026"/>
                    </a:lnTo>
                    <a:lnTo>
                      <a:pt x="1713551" y="770553"/>
                    </a:lnTo>
                    <a:lnTo>
                      <a:pt x="1567226" y="789025"/>
                    </a:lnTo>
                    <a:lnTo>
                      <a:pt x="1557236" y="0"/>
                    </a:lnTo>
                    <a:lnTo>
                      <a:pt x="1145309" y="346989"/>
                    </a:lnTo>
                    <a:lnTo>
                      <a:pt x="794328" y="504008"/>
                    </a:lnTo>
                    <a:lnTo>
                      <a:pt x="526473" y="771862"/>
                    </a:lnTo>
                    <a:lnTo>
                      <a:pt x="387928" y="771862"/>
                    </a:lnTo>
                    <a:lnTo>
                      <a:pt x="424873" y="1002771"/>
                    </a:lnTo>
                    <a:lnTo>
                      <a:pt x="277091" y="1012008"/>
                    </a:lnTo>
                    <a:close/>
                  </a:path>
                </a:pathLst>
              </a:custGeom>
              <a:solidFill>
                <a:srgbClr val="FFC000">
                  <a:lumMod val="60000"/>
                  <a:lumOff val="40000"/>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30" name="任意多边形 105">
                <a:extLst>
                  <a:ext uri="{FF2B5EF4-FFF2-40B4-BE49-F238E27FC236}">
                    <a16:creationId xmlns:a16="http://schemas.microsoft.com/office/drawing/2014/main" id="{3D98FC79-4C2E-4D80-A56B-07A7AC3615A4}"/>
                  </a:ext>
                </a:extLst>
              </p:cNvPr>
              <p:cNvSpPr/>
              <p:nvPr/>
            </p:nvSpPr>
            <p:spPr>
              <a:xfrm>
                <a:off x="5449763" y="1817851"/>
                <a:ext cx="4879273" cy="2123460"/>
              </a:xfrm>
              <a:custGeom>
                <a:avLst/>
                <a:gdLst>
                  <a:gd name="connsiteX0" fmla="*/ 5124450 w 5124450"/>
                  <a:gd name="connsiteY0" fmla="*/ 0 h 2413000"/>
                  <a:gd name="connsiteX1" fmla="*/ 4368800 w 5124450"/>
                  <a:gd name="connsiteY1" fmla="*/ 25400 h 2413000"/>
                  <a:gd name="connsiteX2" fmla="*/ 3968750 w 5124450"/>
                  <a:gd name="connsiteY2" fmla="*/ 165100 h 2413000"/>
                  <a:gd name="connsiteX3" fmla="*/ 3409950 w 5124450"/>
                  <a:gd name="connsiteY3" fmla="*/ 736600 h 2413000"/>
                  <a:gd name="connsiteX4" fmla="*/ 3092450 w 5124450"/>
                  <a:gd name="connsiteY4" fmla="*/ 1117600 h 2413000"/>
                  <a:gd name="connsiteX5" fmla="*/ 2679700 w 5124450"/>
                  <a:gd name="connsiteY5" fmla="*/ 1409700 h 2413000"/>
                  <a:gd name="connsiteX6" fmla="*/ 2101850 w 5124450"/>
                  <a:gd name="connsiteY6" fmla="*/ 1701800 h 2413000"/>
                  <a:gd name="connsiteX7" fmla="*/ 1155700 w 5124450"/>
                  <a:gd name="connsiteY7" fmla="*/ 1727200 h 2413000"/>
                  <a:gd name="connsiteX8" fmla="*/ 285750 w 5124450"/>
                  <a:gd name="connsiteY8" fmla="*/ 2114550 h 2413000"/>
                  <a:gd name="connsiteX9" fmla="*/ 0 w 5124450"/>
                  <a:gd name="connsiteY9" fmla="*/ 2413000 h 2413000"/>
                  <a:gd name="connsiteX0" fmla="*/ 5124450 w 5124450"/>
                  <a:gd name="connsiteY0" fmla="*/ 0 h 2413000"/>
                  <a:gd name="connsiteX1" fmla="*/ 4368800 w 5124450"/>
                  <a:gd name="connsiteY1" fmla="*/ 25400 h 2413000"/>
                  <a:gd name="connsiteX2" fmla="*/ 3968750 w 5124450"/>
                  <a:gd name="connsiteY2" fmla="*/ 165100 h 2413000"/>
                  <a:gd name="connsiteX3" fmla="*/ 3409950 w 5124450"/>
                  <a:gd name="connsiteY3" fmla="*/ 736600 h 2413000"/>
                  <a:gd name="connsiteX4" fmla="*/ 3092450 w 5124450"/>
                  <a:gd name="connsiteY4" fmla="*/ 1117600 h 2413000"/>
                  <a:gd name="connsiteX5" fmla="*/ 2679700 w 5124450"/>
                  <a:gd name="connsiteY5" fmla="*/ 1409700 h 2413000"/>
                  <a:gd name="connsiteX6" fmla="*/ 2101850 w 5124450"/>
                  <a:gd name="connsiteY6" fmla="*/ 1701800 h 2413000"/>
                  <a:gd name="connsiteX7" fmla="*/ 1155700 w 5124450"/>
                  <a:gd name="connsiteY7" fmla="*/ 1727200 h 2413000"/>
                  <a:gd name="connsiteX8" fmla="*/ 0 w 5124450"/>
                  <a:gd name="connsiteY8" fmla="*/ 2413000 h 2413000"/>
                  <a:gd name="connsiteX0" fmla="*/ 3968750 w 3968750"/>
                  <a:gd name="connsiteY0" fmla="*/ 0 h 1727200"/>
                  <a:gd name="connsiteX1" fmla="*/ 3213100 w 3968750"/>
                  <a:gd name="connsiteY1" fmla="*/ 25400 h 1727200"/>
                  <a:gd name="connsiteX2" fmla="*/ 2813050 w 3968750"/>
                  <a:gd name="connsiteY2" fmla="*/ 165100 h 1727200"/>
                  <a:gd name="connsiteX3" fmla="*/ 2254250 w 3968750"/>
                  <a:gd name="connsiteY3" fmla="*/ 736600 h 1727200"/>
                  <a:gd name="connsiteX4" fmla="*/ 1936750 w 3968750"/>
                  <a:gd name="connsiteY4" fmla="*/ 1117600 h 1727200"/>
                  <a:gd name="connsiteX5" fmla="*/ 1524000 w 3968750"/>
                  <a:gd name="connsiteY5" fmla="*/ 1409700 h 1727200"/>
                  <a:gd name="connsiteX6" fmla="*/ 946150 w 3968750"/>
                  <a:gd name="connsiteY6" fmla="*/ 1701800 h 1727200"/>
                  <a:gd name="connsiteX7" fmla="*/ 0 w 3968750"/>
                  <a:gd name="connsiteY7" fmla="*/ 172720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8750" h="1727200">
                    <a:moveTo>
                      <a:pt x="3968750" y="0"/>
                    </a:moveTo>
                    <a:lnTo>
                      <a:pt x="3213100" y="25400"/>
                    </a:lnTo>
                    <a:lnTo>
                      <a:pt x="2813050" y="165100"/>
                    </a:lnTo>
                    <a:lnTo>
                      <a:pt x="2254250" y="736600"/>
                    </a:lnTo>
                    <a:lnTo>
                      <a:pt x="1936750" y="1117600"/>
                    </a:lnTo>
                    <a:lnTo>
                      <a:pt x="1524000" y="1409700"/>
                    </a:lnTo>
                    <a:lnTo>
                      <a:pt x="946150" y="1701800"/>
                    </a:lnTo>
                    <a:lnTo>
                      <a:pt x="0" y="1727200"/>
                    </a:lnTo>
                  </a:path>
                </a:pathLst>
              </a:custGeom>
              <a:noFill/>
              <a:ln w="25400" cap="flat" cmpd="sng" algn="ctr">
                <a:solidFill>
                  <a:srgbClr val="FFFF00"/>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cs typeface="+mn-ea"/>
                  <a:sym typeface="+mn-lt"/>
                </a:endParaRPr>
              </a:p>
            </p:txBody>
          </p:sp>
          <p:sp>
            <p:nvSpPr>
              <p:cNvPr id="32" name="文本框 31">
                <a:extLst>
                  <a:ext uri="{FF2B5EF4-FFF2-40B4-BE49-F238E27FC236}">
                    <a16:creationId xmlns:a16="http://schemas.microsoft.com/office/drawing/2014/main" id="{A86DD936-B25D-46AE-BF41-646C0F0E12F7}"/>
                  </a:ext>
                </a:extLst>
              </p:cNvPr>
              <p:cNvSpPr txBox="1"/>
              <p:nvPr/>
            </p:nvSpPr>
            <p:spPr>
              <a:xfrm>
                <a:off x="4945109" y="3472345"/>
                <a:ext cx="522161" cy="968113"/>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E7BA10">
                        <a:lumMod val="75000"/>
                      </a:srgbClr>
                    </a:solidFill>
                    <a:effectLst/>
                    <a:uLnTx/>
                    <a:uFillTx/>
                    <a:cs typeface="+mn-ea"/>
                    <a:sym typeface="+mn-lt"/>
                  </a:rPr>
                  <a:t>沪杭高速</a:t>
                </a:r>
                <a:endParaRPr kumimoji="0" lang="en-US" altLang="zh-CN" sz="900" b="1" i="0" u="none" strike="noStrike" kern="0" cap="none" spc="0" normalizeH="0" baseline="0" noProof="0" dirty="0">
                  <a:ln>
                    <a:noFill/>
                  </a:ln>
                  <a:solidFill>
                    <a:srgbClr val="E7BA10">
                      <a:lumMod val="75000"/>
                    </a:srgbClr>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E7BA10">
                        <a:lumMod val="75000"/>
                      </a:srgbClr>
                    </a:solidFill>
                    <a:effectLst/>
                    <a:uLnTx/>
                    <a:uFillTx/>
                    <a:cs typeface="+mn-ea"/>
                    <a:sym typeface="+mn-lt"/>
                  </a:rPr>
                  <a:t>G60</a:t>
                </a:r>
                <a:r>
                  <a:rPr kumimoji="0" lang="zh-CN" altLang="en-US" sz="900" b="1" i="0" u="none" strike="noStrike" kern="0" cap="none" spc="0" normalizeH="0" baseline="0" noProof="0" dirty="0">
                    <a:ln>
                      <a:noFill/>
                    </a:ln>
                    <a:solidFill>
                      <a:srgbClr val="E7BA10">
                        <a:lumMod val="75000"/>
                      </a:srgbClr>
                    </a:solidFill>
                    <a:effectLst/>
                    <a:uLnTx/>
                    <a:uFillTx/>
                    <a:cs typeface="+mn-ea"/>
                    <a:sym typeface="+mn-lt"/>
                  </a:rPr>
                  <a:t>科创走廊</a:t>
                </a:r>
              </a:p>
            </p:txBody>
          </p:sp>
          <p:sp>
            <p:nvSpPr>
              <p:cNvPr id="33" name="文本框 2">
                <a:extLst>
                  <a:ext uri="{FF2B5EF4-FFF2-40B4-BE49-F238E27FC236}">
                    <a16:creationId xmlns:a16="http://schemas.microsoft.com/office/drawing/2014/main" id="{7AB62C27-D2CF-43B8-B77D-8B31A24AD5F9}"/>
                  </a:ext>
                </a:extLst>
              </p:cNvPr>
              <p:cNvSpPr txBox="1"/>
              <p:nvPr/>
            </p:nvSpPr>
            <p:spPr>
              <a:xfrm>
                <a:off x="6206533" y="2255846"/>
                <a:ext cx="365512" cy="813077"/>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0070C0"/>
                    </a:solidFill>
                    <a:effectLst/>
                    <a:uLnTx/>
                    <a:uFillTx/>
                    <a:cs typeface="+mn-ea"/>
                    <a:sym typeface="+mn-lt"/>
                  </a:rPr>
                  <a:t>地铁</a:t>
                </a:r>
                <a:r>
                  <a:rPr kumimoji="0" lang="en-US" altLang="zh-CN" sz="900" b="1" i="0" u="none" strike="noStrike" kern="0" cap="none" spc="0" normalizeH="0" baseline="0" noProof="0" dirty="0">
                    <a:ln>
                      <a:noFill/>
                    </a:ln>
                    <a:solidFill>
                      <a:srgbClr val="0070C0"/>
                    </a:solidFill>
                    <a:effectLst/>
                    <a:uLnTx/>
                    <a:uFillTx/>
                    <a:cs typeface="+mn-ea"/>
                    <a:sym typeface="+mn-lt"/>
                  </a:rPr>
                  <a:t>9</a:t>
                </a:r>
                <a:r>
                  <a:rPr kumimoji="0" lang="zh-CN" altLang="en-US" sz="900" b="1" i="0" u="none" strike="noStrike" kern="0" cap="none" spc="0" normalizeH="0" baseline="0" noProof="0" dirty="0">
                    <a:ln>
                      <a:noFill/>
                    </a:ln>
                    <a:solidFill>
                      <a:srgbClr val="0070C0"/>
                    </a:solidFill>
                    <a:effectLst/>
                    <a:uLnTx/>
                    <a:uFillTx/>
                    <a:cs typeface="+mn-ea"/>
                    <a:sym typeface="+mn-lt"/>
                  </a:rPr>
                  <a:t>号线</a:t>
                </a:r>
              </a:p>
            </p:txBody>
          </p:sp>
          <p:sp>
            <p:nvSpPr>
              <p:cNvPr id="34" name="任意多边形 109">
                <a:extLst>
                  <a:ext uri="{FF2B5EF4-FFF2-40B4-BE49-F238E27FC236}">
                    <a16:creationId xmlns:a16="http://schemas.microsoft.com/office/drawing/2014/main" id="{D24C9118-ECE6-451F-A7AA-0454EDD5C1D5}"/>
                  </a:ext>
                </a:extLst>
              </p:cNvPr>
              <p:cNvSpPr/>
              <p:nvPr/>
            </p:nvSpPr>
            <p:spPr>
              <a:xfrm>
                <a:off x="7986985" y="1863130"/>
                <a:ext cx="1658171" cy="3169210"/>
              </a:xfrm>
              <a:custGeom>
                <a:avLst/>
                <a:gdLst>
                  <a:gd name="connsiteX0" fmla="*/ 1348740 w 1348740"/>
                  <a:gd name="connsiteY0" fmla="*/ 0 h 3810000"/>
                  <a:gd name="connsiteX1" fmla="*/ 800100 w 1348740"/>
                  <a:gd name="connsiteY1" fmla="*/ 685800 h 3810000"/>
                  <a:gd name="connsiteX2" fmla="*/ 495300 w 1348740"/>
                  <a:gd name="connsiteY2" fmla="*/ 914400 h 3810000"/>
                  <a:gd name="connsiteX3" fmla="*/ 38100 w 1348740"/>
                  <a:gd name="connsiteY3" fmla="*/ 1211580 h 3810000"/>
                  <a:gd name="connsiteX4" fmla="*/ 327660 w 1348740"/>
                  <a:gd name="connsiteY4" fmla="*/ 1844040 h 3810000"/>
                  <a:gd name="connsiteX5" fmla="*/ 0 w 1348740"/>
                  <a:gd name="connsiteY5" fmla="*/ 2354580 h 3810000"/>
                  <a:gd name="connsiteX6" fmla="*/ 586740 w 1348740"/>
                  <a:gd name="connsiteY6" fmla="*/ 3413760 h 3810000"/>
                  <a:gd name="connsiteX7" fmla="*/ 876300 w 1348740"/>
                  <a:gd name="connsiteY7" fmla="*/ 3810000 h 3810000"/>
                  <a:gd name="connsiteX0" fmla="*/ 1348740 w 1348740"/>
                  <a:gd name="connsiteY0" fmla="*/ 0 h 3810000"/>
                  <a:gd name="connsiteX1" fmla="*/ 800100 w 1348740"/>
                  <a:gd name="connsiteY1" fmla="*/ 685800 h 3810000"/>
                  <a:gd name="connsiteX2" fmla="*/ 495300 w 1348740"/>
                  <a:gd name="connsiteY2" fmla="*/ 914400 h 3810000"/>
                  <a:gd name="connsiteX3" fmla="*/ 38100 w 1348740"/>
                  <a:gd name="connsiteY3" fmla="*/ 1211580 h 3810000"/>
                  <a:gd name="connsiteX4" fmla="*/ 327660 w 1348740"/>
                  <a:gd name="connsiteY4" fmla="*/ 1844040 h 3810000"/>
                  <a:gd name="connsiteX5" fmla="*/ 0 w 1348740"/>
                  <a:gd name="connsiteY5" fmla="*/ 2354580 h 3810000"/>
                  <a:gd name="connsiteX6" fmla="*/ 876300 w 1348740"/>
                  <a:gd name="connsiteY6" fmla="*/ 3810000 h 3810000"/>
                  <a:gd name="connsiteX0" fmla="*/ 1348740 w 1348740"/>
                  <a:gd name="connsiteY0" fmla="*/ 0 h 2577802"/>
                  <a:gd name="connsiteX1" fmla="*/ 800100 w 1348740"/>
                  <a:gd name="connsiteY1" fmla="*/ 685800 h 2577802"/>
                  <a:gd name="connsiteX2" fmla="*/ 495300 w 1348740"/>
                  <a:gd name="connsiteY2" fmla="*/ 914400 h 2577802"/>
                  <a:gd name="connsiteX3" fmla="*/ 38100 w 1348740"/>
                  <a:gd name="connsiteY3" fmla="*/ 1211580 h 2577802"/>
                  <a:gd name="connsiteX4" fmla="*/ 327660 w 1348740"/>
                  <a:gd name="connsiteY4" fmla="*/ 1844040 h 2577802"/>
                  <a:gd name="connsiteX5" fmla="*/ 0 w 1348740"/>
                  <a:gd name="connsiteY5" fmla="*/ 2354580 h 2577802"/>
                  <a:gd name="connsiteX6" fmla="*/ 119197 w 1348740"/>
                  <a:gd name="connsiteY6" fmla="*/ 2577802 h 257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740" h="2577802">
                    <a:moveTo>
                      <a:pt x="1348740" y="0"/>
                    </a:moveTo>
                    <a:lnTo>
                      <a:pt x="800100" y="685800"/>
                    </a:lnTo>
                    <a:lnTo>
                      <a:pt x="495300" y="914400"/>
                    </a:lnTo>
                    <a:lnTo>
                      <a:pt x="38100" y="1211580"/>
                    </a:lnTo>
                    <a:lnTo>
                      <a:pt x="327660" y="1844040"/>
                    </a:lnTo>
                    <a:lnTo>
                      <a:pt x="0" y="2354580"/>
                    </a:lnTo>
                    <a:lnTo>
                      <a:pt x="119197" y="2577802"/>
                    </a:lnTo>
                  </a:path>
                </a:pathLst>
              </a:custGeom>
              <a:noFill/>
              <a:ln w="25400" cap="flat" cmpd="sng" algn="ctr">
                <a:solidFill>
                  <a:srgbClr val="C0000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cs typeface="+mn-ea"/>
                  <a:sym typeface="+mn-lt"/>
                </a:endParaRPr>
              </a:p>
            </p:txBody>
          </p:sp>
          <p:sp>
            <p:nvSpPr>
              <p:cNvPr id="35" name="TextBox 75">
                <a:extLst>
                  <a:ext uri="{FF2B5EF4-FFF2-40B4-BE49-F238E27FC236}">
                    <a16:creationId xmlns:a16="http://schemas.microsoft.com/office/drawing/2014/main" id="{FBDD1BE6-D99A-44AE-9B0C-CC32319D30B6}"/>
                  </a:ext>
                </a:extLst>
              </p:cNvPr>
              <p:cNvSpPr txBox="1"/>
              <p:nvPr/>
            </p:nvSpPr>
            <p:spPr>
              <a:xfrm>
                <a:off x="7665992" y="3734161"/>
                <a:ext cx="1268021" cy="3100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C00000"/>
                    </a:solidFill>
                    <a:effectLst/>
                    <a:uLnTx/>
                    <a:uFillTx/>
                    <a:cs typeface="+mn-ea"/>
                    <a:sym typeface="+mn-lt"/>
                  </a:rPr>
                  <a:t>轨交</a:t>
                </a:r>
                <a:r>
                  <a:rPr kumimoji="0" lang="en-US" altLang="zh-CN" sz="900" b="1" i="0" u="none" strike="noStrike" kern="0" cap="none" spc="0" normalizeH="0" baseline="0" noProof="0" dirty="0">
                    <a:ln>
                      <a:noFill/>
                    </a:ln>
                    <a:solidFill>
                      <a:srgbClr val="C00000"/>
                    </a:solidFill>
                    <a:effectLst/>
                    <a:uLnTx/>
                    <a:uFillTx/>
                    <a:cs typeface="+mn-ea"/>
                    <a:sym typeface="+mn-lt"/>
                  </a:rPr>
                  <a:t>22</a:t>
                </a:r>
                <a:r>
                  <a:rPr kumimoji="0" lang="zh-CN" altLang="en-US" sz="900" b="1" i="0" u="none" strike="noStrike" kern="0" cap="none" spc="0" normalizeH="0" baseline="0" noProof="0" dirty="0">
                    <a:ln>
                      <a:noFill/>
                    </a:ln>
                    <a:solidFill>
                      <a:srgbClr val="C00000"/>
                    </a:solidFill>
                    <a:effectLst/>
                    <a:uLnTx/>
                    <a:uFillTx/>
                    <a:cs typeface="+mn-ea"/>
                    <a:sym typeface="+mn-lt"/>
                  </a:rPr>
                  <a:t>号线</a:t>
                </a:r>
              </a:p>
            </p:txBody>
          </p:sp>
        </p:grpSp>
        <p:sp>
          <p:nvSpPr>
            <p:cNvPr id="6" name="任意多边形 79">
              <a:extLst>
                <a:ext uri="{FF2B5EF4-FFF2-40B4-BE49-F238E27FC236}">
                  <a16:creationId xmlns:a16="http://schemas.microsoft.com/office/drawing/2014/main" id="{49FCA915-C1D3-4A30-8CF1-F4A4CB20A42F}"/>
                </a:ext>
              </a:extLst>
            </p:cNvPr>
            <p:cNvSpPr/>
            <p:nvPr/>
          </p:nvSpPr>
          <p:spPr>
            <a:xfrm>
              <a:off x="449481" y="3625670"/>
              <a:ext cx="5328618" cy="1105466"/>
            </a:xfrm>
            <a:custGeom>
              <a:avLst/>
              <a:gdLst>
                <a:gd name="connsiteX0" fmla="*/ 0 w 3848100"/>
                <a:gd name="connsiteY0" fmla="*/ 939800 h 939800"/>
                <a:gd name="connsiteX1" fmla="*/ 3848100 w 3848100"/>
                <a:gd name="connsiteY1" fmla="*/ 0 h 939800"/>
              </a:gdLst>
              <a:ahLst/>
              <a:cxnLst>
                <a:cxn ang="0">
                  <a:pos x="connsiteX0" y="connsiteY0"/>
                </a:cxn>
                <a:cxn ang="0">
                  <a:pos x="connsiteX1" y="connsiteY1"/>
                </a:cxn>
              </a:cxnLst>
              <a:rect l="l" t="t" r="r" b="b"/>
              <a:pathLst>
                <a:path w="3848100" h="939800">
                  <a:moveTo>
                    <a:pt x="0" y="939800"/>
                  </a:moveTo>
                  <a:lnTo>
                    <a:pt x="3848100" y="0"/>
                  </a:lnTo>
                </a:path>
              </a:pathLst>
            </a:custGeom>
            <a:noFill/>
            <a:ln w="12700" cap="flat" cmpd="sng" algn="ctr">
              <a:solidFill>
                <a:srgbClr val="E7E6E6"/>
              </a:solidFill>
              <a:prstDash val="dash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cs typeface="+mn-ea"/>
                <a:sym typeface="+mn-lt"/>
              </a:endParaRPr>
            </a:p>
          </p:txBody>
        </p:sp>
        <p:sp>
          <p:nvSpPr>
            <p:cNvPr id="11" name="矩形 10">
              <a:extLst>
                <a:ext uri="{FF2B5EF4-FFF2-40B4-BE49-F238E27FC236}">
                  <a16:creationId xmlns:a16="http://schemas.microsoft.com/office/drawing/2014/main" id="{C17CA640-AE92-4075-87F3-A542A6B4C97B}"/>
                </a:ext>
              </a:extLst>
            </p:cNvPr>
            <p:cNvSpPr/>
            <p:nvPr/>
          </p:nvSpPr>
          <p:spPr>
            <a:xfrm>
              <a:off x="3910606" y="2179106"/>
              <a:ext cx="1205414"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泗泾</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sp>
          <p:nvSpPr>
            <p:cNvPr id="12" name="矩形 11">
              <a:extLst>
                <a:ext uri="{FF2B5EF4-FFF2-40B4-BE49-F238E27FC236}">
                  <a16:creationId xmlns:a16="http://schemas.microsoft.com/office/drawing/2014/main" id="{147F721A-F28B-45E2-B371-B6DC5C6CB277}"/>
                </a:ext>
              </a:extLst>
            </p:cNvPr>
            <p:cNvSpPr/>
            <p:nvPr/>
          </p:nvSpPr>
          <p:spPr>
            <a:xfrm>
              <a:off x="4074989" y="2675617"/>
              <a:ext cx="93174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洞泾</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sp>
          <p:nvSpPr>
            <p:cNvPr id="13" name="矩形 12">
              <a:extLst>
                <a:ext uri="{FF2B5EF4-FFF2-40B4-BE49-F238E27FC236}">
                  <a16:creationId xmlns:a16="http://schemas.microsoft.com/office/drawing/2014/main" id="{0D7561DC-4435-4924-B729-2FBBD55F9DC2}"/>
                </a:ext>
              </a:extLst>
            </p:cNvPr>
            <p:cNvSpPr/>
            <p:nvPr/>
          </p:nvSpPr>
          <p:spPr>
            <a:xfrm>
              <a:off x="4777015" y="2114619"/>
              <a:ext cx="1143183"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松江九亭</a:t>
              </a:r>
              <a:r>
                <a:rPr lang="zh-CN" altLang="en-US" sz="1100" b="1" kern="0" dirty="0">
                  <a:solidFill>
                    <a:srgbClr val="000000"/>
                  </a:solidFill>
                  <a:effectLst>
                    <a:outerShdw blurRad="38100" dist="38100" dir="2700000" algn="tl">
                      <a:srgbClr val="000000">
                        <a:alpha val="43137"/>
                      </a:srgbClr>
                    </a:outerShdw>
                  </a:effectLst>
                  <a:cs typeface="+mn-ea"/>
                  <a:sym typeface="+mn-lt"/>
                </a:rPr>
                <a:t>）</a:t>
              </a:r>
            </a:p>
          </p:txBody>
        </p:sp>
        <p:sp>
          <p:nvSpPr>
            <p:cNvPr id="14" name="矩形 13">
              <a:extLst>
                <a:ext uri="{FF2B5EF4-FFF2-40B4-BE49-F238E27FC236}">
                  <a16:creationId xmlns:a16="http://schemas.microsoft.com/office/drawing/2014/main" id="{625A9294-6058-4BCD-91D4-2DC81777061A}"/>
                </a:ext>
              </a:extLst>
            </p:cNvPr>
            <p:cNvSpPr/>
            <p:nvPr/>
          </p:nvSpPr>
          <p:spPr>
            <a:xfrm>
              <a:off x="5099550" y="2743480"/>
              <a:ext cx="1297739"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新桥</a:t>
              </a:r>
              <a:endParaRPr lang="en-US" altLang="zh-CN" sz="1000" b="1" kern="0" dirty="0">
                <a:solidFill>
                  <a:srgbClr val="000000"/>
                </a:solidFill>
                <a:effectLst>
                  <a:outerShdw blurRad="38100" dist="38100" dir="2700000" algn="tl">
                    <a:srgbClr val="000000">
                      <a:alpha val="43137"/>
                    </a:srgbClr>
                  </a:outerShdw>
                </a:effectLst>
                <a:cs typeface="+mn-ea"/>
                <a:sym typeface="+mn-lt"/>
              </a:endParaRPr>
            </a:p>
          </p:txBody>
        </p:sp>
        <p:sp>
          <p:nvSpPr>
            <p:cNvPr id="15" name="矩形 14">
              <a:extLst>
                <a:ext uri="{FF2B5EF4-FFF2-40B4-BE49-F238E27FC236}">
                  <a16:creationId xmlns:a16="http://schemas.microsoft.com/office/drawing/2014/main" id="{07923221-4F04-486C-910E-C6AA66F44A65}"/>
                </a:ext>
              </a:extLst>
            </p:cNvPr>
            <p:cNvSpPr/>
            <p:nvPr/>
          </p:nvSpPr>
          <p:spPr>
            <a:xfrm>
              <a:off x="4260668" y="4174153"/>
              <a:ext cx="905834"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车墩</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sp>
          <p:nvSpPr>
            <p:cNvPr id="17" name="矩形 16">
              <a:extLst>
                <a:ext uri="{FF2B5EF4-FFF2-40B4-BE49-F238E27FC236}">
                  <a16:creationId xmlns:a16="http://schemas.microsoft.com/office/drawing/2014/main" id="{66B13500-8207-4DF3-8B81-76A3B4CE09FB}"/>
                </a:ext>
              </a:extLst>
            </p:cNvPr>
            <p:cNvSpPr/>
            <p:nvPr/>
          </p:nvSpPr>
          <p:spPr>
            <a:xfrm>
              <a:off x="2830737" y="3322319"/>
              <a:ext cx="109068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松江新城</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sp>
          <p:nvSpPr>
            <p:cNvPr id="18" name="矩形 17">
              <a:extLst>
                <a:ext uri="{FF2B5EF4-FFF2-40B4-BE49-F238E27FC236}">
                  <a16:creationId xmlns:a16="http://schemas.microsoft.com/office/drawing/2014/main" id="{7CA3AC7A-9051-4108-B240-29D98573BAAB}"/>
                </a:ext>
              </a:extLst>
            </p:cNvPr>
            <p:cNvSpPr/>
            <p:nvPr/>
          </p:nvSpPr>
          <p:spPr>
            <a:xfrm>
              <a:off x="3105759" y="4032431"/>
              <a:ext cx="109068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rPr>
                <a:t>松江老城</a:t>
              </a:r>
              <a:endParaRPr kumimoji="0" lang="en-US" altLang="zh-CN" sz="11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cs typeface="+mn-ea"/>
                <a:sym typeface="+mn-lt"/>
              </a:endParaRPr>
            </a:p>
          </p:txBody>
        </p:sp>
        <p:pic>
          <p:nvPicPr>
            <p:cNvPr id="36" name="Picture 27" descr="f13">
              <a:extLst>
                <a:ext uri="{FF2B5EF4-FFF2-40B4-BE49-F238E27FC236}">
                  <a16:creationId xmlns:a16="http://schemas.microsoft.com/office/drawing/2014/main" id="{A4504265-1938-4195-A14D-5EE164916951}"/>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3380" y="2093126"/>
              <a:ext cx="346134" cy="2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07F05C37-E17C-4671-9F11-190835EDB518}"/>
                </a:ext>
              </a:extLst>
            </p:cNvPr>
            <p:cNvSpPr txBox="1"/>
            <p:nvPr/>
          </p:nvSpPr>
          <p:spPr>
            <a:xfrm>
              <a:off x="2608046" y="1046906"/>
              <a:ext cx="4005298" cy="257369"/>
            </a:xfrm>
            <a:prstGeom prst="rect">
              <a:avLst/>
            </a:prstGeom>
            <a:solidFill>
              <a:sysClr val="window" lastClr="FFFFFF">
                <a:lumMod val="85000"/>
              </a:sysClr>
            </a:solidFill>
          </p:spPr>
          <p:txBody>
            <a:bodyPr wrap="square" lIns="36000" tIns="36000" rIns="36000" bIns="36000">
              <a:spAutoFit/>
            </a:bodyPr>
            <a:lstStyle>
              <a:defPPr>
                <a:defRPr lang="zh-CN"/>
              </a:defPPr>
              <a:lvl1pPr marR="0" lvl="0" indent="0" algn="ctr" eaLnBrk="0" fontAlgn="base" hangingPunct="0">
                <a:lnSpc>
                  <a:spcPct val="100000"/>
                </a:lnSpc>
                <a:spcBef>
                  <a:spcPct val="0"/>
                </a:spcBef>
                <a:spcAft>
                  <a:spcPct val="0"/>
                </a:spcAft>
                <a:buClrTx/>
                <a:buSzTx/>
                <a:buFontTx/>
                <a:buNone/>
                <a:defRPr sz="1050" kern="0">
                  <a:solidFill>
                    <a:prstClr val="black"/>
                  </a:solidFill>
                  <a:latin typeface="Arial" panose="020B0604020202020204"/>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mn-lt"/>
                  <a:ea typeface="+mn-ea"/>
                  <a:cs typeface="+mn-ea"/>
                  <a:sym typeface="+mn-lt"/>
                </a:rPr>
                <a:t>2025</a:t>
              </a:r>
              <a:r>
                <a:rPr kumimoji="0" lang="zh-CN" altLang="en-US" sz="1200" b="1" i="0" u="none" strike="noStrike" kern="0" cap="none" spc="0" normalizeH="0" baseline="0" noProof="0" dirty="0">
                  <a:ln>
                    <a:noFill/>
                  </a:ln>
                  <a:solidFill>
                    <a:prstClr val="black"/>
                  </a:solidFill>
                  <a:effectLst/>
                  <a:uLnTx/>
                  <a:uFillTx/>
                  <a:latin typeface="+mn-lt"/>
                  <a:ea typeface="+mn-ea"/>
                  <a:cs typeface="+mn-ea"/>
                  <a:sym typeface="+mn-lt"/>
                </a:rPr>
                <a:t>年松江、闵行各板块二手次新房、新房代表项目均价</a:t>
              </a:r>
            </a:p>
          </p:txBody>
        </p:sp>
        <p:grpSp>
          <p:nvGrpSpPr>
            <p:cNvPr id="44" name="组合 43">
              <a:extLst>
                <a:ext uri="{FF2B5EF4-FFF2-40B4-BE49-F238E27FC236}">
                  <a16:creationId xmlns:a16="http://schemas.microsoft.com/office/drawing/2014/main" id="{8C76BA97-A808-4092-B7B9-57751402C184}"/>
                </a:ext>
              </a:extLst>
            </p:cNvPr>
            <p:cNvGrpSpPr/>
            <p:nvPr/>
          </p:nvGrpSpPr>
          <p:grpSpPr>
            <a:xfrm>
              <a:off x="5253021" y="1251029"/>
              <a:ext cx="1909343" cy="2336046"/>
              <a:chOff x="9186391" y="2033009"/>
              <a:chExt cx="1181178" cy="1445149"/>
            </a:xfrm>
          </p:grpSpPr>
          <p:sp>
            <p:nvSpPr>
              <p:cNvPr id="42" name="任意多边形 63">
                <a:extLst>
                  <a:ext uri="{FF2B5EF4-FFF2-40B4-BE49-F238E27FC236}">
                    <a16:creationId xmlns:a16="http://schemas.microsoft.com/office/drawing/2014/main" id="{FF475389-D356-4229-B4E0-45F6219B2CCE}"/>
                  </a:ext>
                </a:extLst>
              </p:cNvPr>
              <p:cNvSpPr/>
              <p:nvPr/>
            </p:nvSpPr>
            <p:spPr>
              <a:xfrm>
                <a:off x="9186391" y="2033009"/>
                <a:ext cx="900777" cy="806694"/>
              </a:xfrm>
              <a:custGeom>
                <a:avLst/>
                <a:gdLst>
                  <a:gd name="connsiteX0" fmla="*/ 0 w 895350"/>
                  <a:gd name="connsiteY0" fmla="*/ 66675 h 890588"/>
                  <a:gd name="connsiteX1" fmla="*/ 209550 w 895350"/>
                  <a:gd name="connsiteY1" fmla="*/ 119063 h 890588"/>
                  <a:gd name="connsiteX2" fmla="*/ 395287 w 895350"/>
                  <a:gd name="connsiteY2" fmla="*/ 0 h 890588"/>
                  <a:gd name="connsiteX3" fmla="*/ 509587 w 895350"/>
                  <a:gd name="connsiteY3" fmla="*/ 171450 h 890588"/>
                  <a:gd name="connsiteX4" fmla="*/ 647700 w 895350"/>
                  <a:gd name="connsiteY4" fmla="*/ 133350 h 890588"/>
                  <a:gd name="connsiteX5" fmla="*/ 895350 w 895350"/>
                  <a:gd name="connsiteY5" fmla="*/ 690563 h 890588"/>
                  <a:gd name="connsiteX6" fmla="*/ 414337 w 895350"/>
                  <a:gd name="connsiteY6" fmla="*/ 890588 h 890588"/>
                  <a:gd name="connsiteX7" fmla="*/ 357187 w 895350"/>
                  <a:gd name="connsiteY7" fmla="*/ 733425 h 890588"/>
                  <a:gd name="connsiteX8" fmla="*/ 266700 w 895350"/>
                  <a:gd name="connsiteY8" fmla="*/ 695325 h 890588"/>
                  <a:gd name="connsiteX9" fmla="*/ 133350 w 895350"/>
                  <a:gd name="connsiteY9" fmla="*/ 357188 h 890588"/>
                  <a:gd name="connsiteX10" fmla="*/ 28575 w 895350"/>
                  <a:gd name="connsiteY10" fmla="*/ 323850 h 890588"/>
                  <a:gd name="connsiteX11" fmla="*/ 23812 w 895350"/>
                  <a:gd name="connsiteY11" fmla="*/ 161925 h 890588"/>
                  <a:gd name="connsiteX12" fmla="*/ 0 w 895350"/>
                  <a:gd name="connsiteY12" fmla="*/ 66675 h 890588"/>
                  <a:gd name="connsiteX0-1" fmla="*/ 81338 w 976688"/>
                  <a:gd name="connsiteY0-2" fmla="*/ 66675 h 890588"/>
                  <a:gd name="connsiteX1-3" fmla="*/ 290888 w 976688"/>
                  <a:gd name="connsiteY1-4" fmla="*/ 119063 h 890588"/>
                  <a:gd name="connsiteX2-5" fmla="*/ 476625 w 976688"/>
                  <a:gd name="connsiteY2-6" fmla="*/ 0 h 890588"/>
                  <a:gd name="connsiteX3-7" fmla="*/ 590925 w 976688"/>
                  <a:gd name="connsiteY3-8" fmla="*/ 171450 h 890588"/>
                  <a:gd name="connsiteX4-9" fmla="*/ 729038 w 976688"/>
                  <a:gd name="connsiteY4-10" fmla="*/ 133350 h 890588"/>
                  <a:gd name="connsiteX5-11" fmla="*/ 976688 w 976688"/>
                  <a:gd name="connsiteY5-12" fmla="*/ 690563 h 890588"/>
                  <a:gd name="connsiteX6-13" fmla="*/ 495675 w 976688"/>
                  <a:gd name="connsiteY6-14" fmla="*/ 890588 h 890588"/>
                  <a:gd name="connsiteX7-15" fmla="*/ 438525 w 976688"/>
                  <a:gd name="connsiteY7-16" fmla="*/ 733425 h 890588"/>
                  <a:gd name="connsiteX8-17" fmla="*/ 348038 w 976688"/>
                  <a:gd name="connsiteY8-18" fmla="*/ 695325 h 890588"/>
                  <a:gd name="connsiteX9-19" fmla="*/ 214688 w 976688"/>
                  <a:gd name="connsiteY9-20" fmla="*/ 357188 h 890588"/>
                  <a:gd name="connsiteX10-21" fmla="*/ 109913 w 976688"/>
                  <a:gd name="connsiteY10-22" fmla="*/ 323850 h 890588"/>
                  <a:gd name="connsiteX11-23" fmla="*/ 0 w 976688"/>
                  <a:gd name="connsiteY11-24" fmla="*/ 184457 h 890588"/>
                  <a:gd name="connsiteX12-25" fmla="*/ 81338 w 976688"/>
                  <a:gd name="connsiteY12-26" fmla="*/ 66675 h 890588"/>
                  <a:gd name="connsiteX0-27" fmla="*/ 99106 w 994456"/>
                  <a:gd name="connsiteY0-28" fmla="*/ 66675 h 890588"/>
                  <a:gd name="connsiteX1-29" fmla="*/ 308656 w 994456"/>
                  <a:gd name="connsiteY1-30" fmla="*/ 119063 h 890588"/>
                  <a:gd name="connsiteX2-31" fmla="*/ 494393 w 994456"/>
                  <a:gd name="connsiteY2-32" fmla="*/ 0 h 890588"/>
                  <a:gd name="connsiteX3-33" fmla="*/ 608693 w 994456"/>
                  <a:gd name="connsiteY3-34" fmla="*/ 171450 h 890588"/>
                  <a:gd name="connsiteX4-35" fmla="*/ 746806 w 994456"/>
                  <a:gd name="connsiteY4-36" fmla="*/ 133350 h 890588"/>
                  <a:gd name="connsiteX5-37" fmla="*/ 994456 w 994456"/>
                  <a:gd name="connsiteY5-38" fmla="*/ 690563 h 890588"/>
                  <a:gd name="connsiteX6-39" fmla="*/ 513443 w 994456"/>
                  <a:gd name="connsiteY6-40" fmla="*/ 890588 h 890588"/>
                  <a:gd name="connsiteX7-41" fmla="*/ 456293 w 994456"/>
                  <a:gd name="connsiteY7-42" fmla="*/ 733425 h 890588"/>
                  <a:gd name="connsiteX8-43" fmla="*/ 365806 w 994456"/>
                  <a:gd name="connsiteY8-44" fmla="*/ 695325 h 890588"/>
                  <a:gd name="connsiteX9-45" fmla="*/ 232456 w 994456"/>
                  <a:gd name="connsiteY9-46" fmla="*/ 357188 h 890588"/>
                  <a:gd name="connsiteX10-47" fmla="*/ 0 w 994456"/>
                  <a:gd name="connsiteY10-48" fmla="*/ 361404 h 890588"/>
                  <a:gd name="connsiteX11-49" fmla="*/ 17768 w 994456"/>
                  <a:gd name="connsiteY11-50" fmla="*/ 184457 h 890588"/>
                  <a:gd name="connsiteX12-51" fmla="*/ 99106 w 994456"/>
                  <a:gd name="connsiteY12-52" fmla="*/ 66675 h 8905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994456" h="890588">
                    <a:moveTo>
                      <a:pt x="99106" y="66675"/>
                    </a:moveTo>
                    <a:lnTo>
                      <a:pt x="308656" y="119063"/>
                    </a:lnTo>
                    <a:lnTo>
                      <a:pt x="494393" y="0"/>
                    </a:lnTo>
                    <a:lnTo>
                      <a:pt x="608693" y="171450"/>
                    </a:lnTo>
                    <a:lnTo>
                      <a:pt x="746806" y="133350"/>
                    </a:lnTo>
                    <a:lnTo>
                      <a:pt x="994456" y="690563"/>
                    </a:lnTo>
                    <a:lnTo>
                      <a:pt x="513443" y="890588"/>
                    </a:lnTo>
                    <a:lnTo>
                      <a:pt x="456293" y="733425"/>
                    </a:lnTo>
                    <a:lnTo>
                      <a:pt x="365806" y="695325"/>
                    </a:lnTo>
                    <a:lnTo>
                      <a:pt x="232456" y="357188"/>
                    </a:lnTo>
                    <a:lnTo>
                      <a:pt x="0" y="361404"/>
                    </a:lnTo>
                    <a:lnTo>
                      <a:pt x="17768" y="184457"/>
                    </a:lnTo>
                    <a:lnTo>
                      <a:pt x="99106" y="66675"/>
                    </a:lnTo>
                    <a:close/>
                  </a:path>
                </a:pathLst>
              </a:custGeom>
              <a:solidFill>
                <a:schemeClr val="accent1">
                  <a:lumMod val="40000"/>
                  <a:lumOff val="60000"/>
                  <a:alpha val="54901"/>
                </a:schemeClr>
              </a:solidFill>
              <a:ln>
                <a:solidFill>
                  <a:schemeClr val="bg1">
                    <a:lumMod val="50000"/>
                  </a:schemeClr>
                </a:solidFill>
              </a:ln>
            </p:spPr>
            <p:txBody>
              <a:bodyPr/>
              <a:lstStyle/>
              <a:p>
                <a:pPr defTabSz="1306195" fontAlgn="base">
                  <a:spcBef>
                    <a:spcPct val="0"/>
                  </a:spcBef>
                  <a:spcAft>
                    <a:spcPct val="0"/>
                  </a:spcAft>
                </a:pPr>
                <a:endParaRPr lang="zh-CN" altLang="en-US" sz="1000" b="1">
                  <a:cs typeface="+mn-ea"/>
                  <a:sym typeface="+mn-lt"/>
                </a:endParaRPr>
              </a:p>
            </p:txBody>
          </p:sp>
          <p:sp>
            <p:nvSpPr>
              <p:cNvPr id="43" name="任意多边形 65">
                <a:extLst>
                  <a:ext uri="{FF2B5EF4-FFF2-40B4-BE49-F238E27FC236}">
                    <a16:creationId xmlns:a16="http://schemas.microsoft.com/office/drawing/2014/main" id="{87247417-E3F5-40C3-AC26-72613696F5D6}"/>
                  </a:ext>
                </a:extLst>
              </p:cNvPr>
              <p:cNvSpPr/>
              <p:nvPr/>
            </p:nvSpPr>
            <p:spPr>
              <a:xfrm>
                <a:off x="9655781" y="2658522"/>
                <a:ext cx="711788" cy="819636"/>
              </a:xfrm>
              <a:custGeom>
                <a:avLst/>
                <a:gdLst>
                  <a:gd name="connsiteX0" fmla="*/ 0 w 785812"/>
                  <a:gd name="connsiteY0" fmla="*/ 200025 h 904875"/>
                  <a:gd name="connsiteX1" fmla="*/ 481012 w 785812"/>
                  <a:gd name="connsiteY1" fmla="*/ 0 h 904875"/>
                  <a:gd name="connsiteX2" fmla="*/ 652462 w 785812"/>
                  <a:gd name="connsiteY2" fmla="*/ 338137 h 904875"/>
                  <a:gd name="connsiteX3" fmla="*/ 785812 w 785812"/>
                  <a:gd name="connsiteY3" fmla="*/ 681037 h 904875"/>
                  <a:gd name="connsiteX4" fmla="*/ 342900 w 785812"/>
                  <a:gd name="connsiteY4" fmla="*/ 904875 h 904875"/>
                  <a:gd name="connsiteX5" fmla="*/ 280987 w 785812"/>
                  <a:gd name="connsiteY5" fmla="*/ 776287 h 904875"/>
                  <a:gd name="connsiteX6" fmla="*/ 257175 w 785812"/>
                  <a:gd name="connsiteY6" fmla="*/ 633412 h 904875"/>
                  <a:gd name="connsiteX7" fmla="*/ 171450 w 785812"/>
                  <a:gd name="connsiteY7" fmla="*/ 652462 h 904875"/>
                  <a:gd name="connsiteX8" fmla="*/ 80962 w 785812"/>
                  <a:gd name="connsiteY8" fmla="*/ 528637 h 904875"/>
                  <a:gd name="connsiteX9" fmla="*/ 171450 w 785812"/>
                  <a:gd name="connsiteY9" fmla="*/ 490537 h 904875"/>
                  <a:gd name="connsiteX10" fmla="*/ 66675 w 785812"/>
                  <a:gd name="connsiteY10" fmla="*/ 390525 h 904875"/>
                  <a:gd name="connsiteX11" fmla="*/ 76200 w 785812"/>
                  <a:gd name="connsiteY11" fmla="*/ 290512 h 904875"/>
                  <a:gd name="connsiteX12" fmla="*/ 0 w 785812"/>
                  <a:gd name="connsiteY12" fmla="*/ 2000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5812" h="904875">
                    <a:moveTo>
                      <a:pt x="0" y="200025"/>
                    </a:moveTo>
                    <a:lnTo>
                      <a:pt x="481012" y="0"/>
                    </a:lnTo>
                    <a:lnTo>
                      <a:pt x="652462" y="338137"/>
                    </a:lnTo>
                    <a:lnTo>
                      <a:pt x="785812" y="681037"/>
                    </a:lnTo>
                    <a:lnTo>
                      <a:pt x="342900" y="904875"/>
                    </a:lnTo>
                    <a:lnTo>
                      <a:pt x="280987" y="776287"/>
                    </a:lnTo>
                    <a:lnTo>
                      <a:pt x="257175" y="633412"/>
                    </a:lnTo>
                    <a:lnTo>
                      <a:pt x="171450" y="652462"/>
                    </a:lnTo>
                    <a:lnTo>
                      <a:pt x="80962" y="528637"/>
                    </a:lnTo>
                    <a:lnTo>
                      <a:pt x="171450" y="490537"/>
                    </a:lnTo>
                    <a:lnTo>
                      <a:pt x="66675" y="390525"/>
                    </a:lnTo>
                    <a:lnTo>
                      <a:pt x="76200" y="290512"/>
                    </a:lnTo>
                    <a:lnTo>
                      <a:pt x="0" y="200025"/>
                    </a:lnTo>
                    <a:close/>
                  </a:path>
                </a:pathLst>
              </a:custGeom>
              <a:solidFill>
                <a:schemeClr val="accent1">
                  <a:lumMod val="40000"/>
                  <a:lumOff val="60000"/>
                  <a:alpha val="54901"/>
                </a:schemeClr>
              </a:solidFill>
              <a:ln>
                <a:solidFill>
                  <a:schemeClr val="bg1">
                    <a:lumMod val="50000"/>
                  </a:schemeClr>
                </a:solidFill>
              </a:ln>
            </p:spPr>
            <p:txBody>
              <a:bodyPr/>
              <a:lstStyle/>
              <a:p>
                <a:pPr defTabSz="1306195" fontAlgn="base">
                  <a:spcBef>
                    <a:spcPct val="0"/>
                  </a:spcBef>
                  <a:spcAft>
                    <a:spcPct val="0"/>
                  </a:spcAft>
                </a:pPr>
                <a:endParaRPr lang="zh-CN" altLang="en-US" sz="1000" b="1">
                  <a:cs typeface="+mn-ea"/>
                  <a:sym typeface="+mn-lt"/>
                </a:endParaRPr>
              </a:p>
            </p:txBody>
          </p:sp>
        </p:grpSp>
        <p:sp>
          <p:nvSpPr>
            <p:cNvPr id="45" name="矩形 44">
              <a:extLst>
                <a:ext uri="{FF2B5EF4-FFF2-40B4-BE49-F238E27FC236}">
                  <a16:creationId xmlns:a16="http://schemas.microsoft.com/office/drawing/2014/main" id="{8F1982C4-C08F-42E4-8ACB-9B9BD358366F}"/>
                </a:ext>
              </a:extLst>
            </p:cNvPr>
            <p:cNvSpPr/>
            <p:nvPr/>
          </p:nvSpPr>
          <p:spPr>
            <a:xfrm>
              <a:off x="5677531" y="1790770"/>
              <a:ext cx="800219" cy="276999"/>
            </a:xfrm>
            <a:prstGeom prst="rect">
              <a:avLst/>
            </a:prstGeom>
          </p:spPr>
          <p:txBody>
            <a:bodyPr wrap="none">
              <a:spAutoFit/>
            </a:bodyPr>
            <a:lstStyle/>
            <a:p>
              <a:pPr lvl="0" algn="ctr">
                <a:defRPr/>
              </a:pPr>
              <a:r>
                <a:rPr lang="zh-CN" altLang="en-US" sz="1200" b="1" kern="0" dirty="0">
                  <a:solidFill>
                    <a:srgbClr val="000000"/>
                  </a:solidFill>
                  <a:effectLst>
                    <a:outerShdw blurRad="38100" dist="38100" dir="2700000" algn="tl">
                      <a:srgbClr val="000000">
                        <a:alpha val="43137"/>
                      </a:srgbClr>
                    </a:outerShdw>
                  </a:effectLst>
                  <a:cs typeface="+mn-ea"/>
                  <a:sym typeface="+mn-lt"/>
                </a:rPr>
                <a:t>闵行七宝</a:t>
              </a:r>
              <a:endParaRPr lang="en-US" altLang="zh-CN" sz="1200" b="1" kern="0" dirty="0">
                <a:solidFill>
                  <a:srgbClr val="000000"/>
                </a:solidFill>
                <a:effectLst>
                  <a:outerShdw blurRad="38100" dist="38100" dir="2700000" algn="tl">
                    <a:srgbClr val="000000">
                      <a:alpha val="43137"/>
                    </a:srgbClr>
                  </a:outerShdw>
                </a:effectLst>
                <a:cs typeface="+mn-ea"/>
                <a:sym typeface="+mn-lt"/>
              </a:endParaRPr>
            </a:p>
          </p:txBody>
        </p:sp>
        <p:sp>
          <p:nvSpPr>
            <p:cNvPr id="46" name="矩形 45">
              <a:extLst>
                <a:ext uri="{FF2B5EF4-FFF2-40B4-BE49-F238E27FC236}">
                  <a16:creationId xmlns:a16="http://schemas.microsoft.com/office/drawing/2014/main" id="{3238BB6E-7D58-443E-8203-BD224F72D062}"/>
                </a:ext>
              </a:extLst>
            </p:cNvPr>
            <p:cNvSpPr/>
            <p:nvPr/>
          </p:nvSpPr>
          <p:spPr>
            <a:xfrm>
              <a:off x="6186614" y="2694897"/>
              <a:ext cx="800219" cy="276999"/>
            </a:xfrm>
            <a:prstGeom prst="rect">
              <a:avLst/>
            </a:prstGeom>
          </p:spPr>
          <p:txBody>
            <a:bodyPr wrap="none">
              <a:spAutoFit/>
            </a:bodyPr>
            <a:lstStyle/>
            <a:p>
              <a:pPr lvl="0" algn="ctr">
                <a:defRPr/>
              </a:pPr>
              <a:r>
                <a:rPr lang="zh-CN" altLang="en-US" sz="1200" b="1" kern="0" dirty="0">
                  <a:solidFill>
                    <a:srgbClr val="000000"/>
                  </a:solidFill>
                  <a:effectLst>
                    <a:outerShdw blurRad="38100" dist="38100" dir="2700000" algn="tl">
                      <a:srgbClr val="000000">
                        <a:alpha val="43137"/>
                      </a:srgbClr>
                    </a:outerShdw>
                  </a:effectLst>
                  <a:cs typeface="+mn-ea"/>
                  <a:sym typeface="+mn-lt"/>
                </a:rPr>
                <a:t>闵行莘庄</a:t>
              </a:r>
              <a:endParaRPr lang="en-US" altLang="zh-CN" sz="1200" b="1" kern="0" dirty="0">
                <a:solidFill>
                  <a:srgbClr val="000000"/>
                </a:solidFill>
                <a:effectLst>
                  <a:outerShdw blurRad="38100" dist="38100" dir="2700000" algn="tl">
                    <a:srgbClr val="000000">
                      <a:alpha val="43137"/>
                    </a:srgbClr>
                  </a:outerShdw>
                </a:effectLst>
                <a:cs typeface="+mn-ea"/>
                <a:sym typeface="+mn-lt"/>
              </a:endParaRPr>
            </a:p>
          </p:txBody>
        </p:sp>
      </p:grpSp>
      <p:graphicFrame>
        <p:nvGraphicFramePr>
          <p:cNvPr id="51" name="表格 50">
            <a:extLst>
              <a:ext uri="{FF2B5EF4-FFF2-40B4-BE49-F238E27FC236}">
                <a16:creationId xmlns:a16="http://schemas.microsoft.com/office/drawing/2014/main" id="{D7A5D339-6BE3-40E2-8813-233D5056ED35}"/>
              </a:ext>
            </a:extLst>
          </p:cNvPr>
          <p:cNvGraphicFramePr>
            <a:graphicFrameLocks noGrp="1"/>
          </p:cNvGraphicFramePr>
          <p:nvPr/>
        </p:nvGraphicFramePr>
        <p:xfrm>
          <a:off x="5027738" y="1849381"/>
          <a:ext cx="6951800" cy="3763672"/>
        </p:xfrm>
        <a:graphic>
          <a:graphicData uri="http://schemas.openxmlformats.org/drawingml/2006/table">
            <a:tbl>
              <a:tblPr/>
              <a:tblGrid>
                <a:gridCol w="336115">
                  <a:extLst>
                    <a:ext uri="{9D8B030D-6E8A-4147-A177-3AD203B41FA5}">
                      <a16:colId xmlns:a16="http://schemas.microsoft.com/office/drawing/2014/main" val="507052280"/>
                    </a:ext>
                  </a:extLst>
                </a:gridCol>
                <a:gridCol w="636608">
                  <a:extLst>
                    <a:ext uri="{9D8B030D-6E8A-4147-A177-3AD203B41FA5}">
                      <a16:colId xmlns:a16="http://schemas.microsoft.com/office/drawing/2014/main" val="2291846918"/>
                    </a:ext>
                  </a:extLst>
                </a:gridCol>
                <a:gridCol w="856526">
                  <a:extLst>
                    <a:ext uri="{9D8B030D-6E8A-4147-A177-3AD203B41FA5}">
                      <a16:colId xmlns:a16="http://schemas.microsoft.com/office/drawing/2014/main" val="1379878263"/>
                    </a:ext>
                  </a:extLst>
                </a:gridCol>
                <a:gridCol w="659757">
                  <a:extLst>
                    <a:ext uri="{9D8B030D-6E8A-4147-A177-3AD203B41FA5}">
                      <a16:colId xmlns:a16="http://schemas.microsoft.com/office/drawing/2014/main" val="2417162857"/>
                    </a:ext>
                  </a:extLst>
                </a:gridCol>
                <a:gridCol w="740780">
                  <a:extLst>
                    <a:ext uri="{9D8B030D-6E8A-4147-A177-3AD203B41FA5}">
                      <a16:colId xmlns:a16="http://schemas.microsoft.com/office/drawing/2014/main" val="584020795"/>
                    </a:ext>
                  </a:extLst>
                </a:gridCol>
                <a:gridCol w="578734">
                  <a:extLst>
                    <a:ext uri="{9D8B030D-6E8A-4147-A177-3AD203B41FA5}">
                      <a16:colId xmlns:a16="http://schemas.microsoft.com/office/drawing/2014/main" val="1302241054"/>
                    </a:ext>
                  </a:extLst>
                </a:gridCol>
                <a:gridCol w="671332">
                  <a:extLst>
                    <a:ext uri="{9D8B030D-6E8A-4147-A177-3AD203B41FA5}">
                      <a16:colId xmlns:a16="http://schemas.microsoft.com/office/drawing/2014/main" val="643727267"/>
                    </a:ext>
                  </a:extLst>
                </a:gridCol>
                <a:gridCol w="601883">
                  <a:extLst>
                    <a:ext uri="{9D8B030D-6E8A-4147-A177-3AD203B41FA5}">
                      <a16:colId xmlns:a16="http://schemas.microsoft.com/office/drawing/2014/main" val="3667300564"/>
                    </a:ext>
                  </a:extLst>
                </a:gridCol>
                <a:gridCol w="544010">
                  <a:extLst>
                    <a:ext uri="{9D8B030D-6E8A-4147-A177-3AD203B41FA5}">
                      <a16:colId xmlns:a16="http://schemas.microsoft.com/office/drawing/2014/main" val="390061981"/>
                    </a:ext>
                  </a:extLst>
                </a:gridCol>
                <a:gridCol w="474562">
                  <a:extLst>
                    <a:ext uri="{9D8B030D-6E8A-4147-A177-3AD203B41FA5}">
                      <a16:colId xmlns:a16="http://schemas.microsoft.com/office/drawing/2014/main" val="3645466301"/>
                    </a:ext>
                  </a:extLst>
                </a:gridCol>
                <a:gridCol w="551092">
                  <a:extLst>
                    <a:ext uri="{9D8B030D-6E8A-4147-A177-3AD203B41FA5}">
                      <a16:colId xmlns:a16="http://schemas.microsoft.com/office/drawing/2014/main" val="2632498320"/>
                    </a:ext>
                  </a:extLst>
                </a:gridCol>
                <a:gridCol w="300401">
                  <a:extLst>
                    <a:ext uri="{9D8B030D-6E8A-4147-A177-3AD203B41FA5}">
                      <a16:colId xmlns:a16="http://schemas.microsoft.com/office/drawing/2014/main" val="2981068217"/>
                    </a:ext>
                  </a:extLst>
                </a:gridCol>
              </a:tblGrid>
              <a:tr h="123176">
                <a:tc rowSpan="2">
                  <a:txBody>
                    <a:bodyPr/>
                    <a:lstStyle/>
                    <a:p>
                      <a:pPr algn="ctr" fontAlgn="ctr"/>
                      <a:r>
                        <a:rPr lang="zh-CN" altLang="en-US" sz="1100" b="1" i="0" u="none" strike="noStrike" dirty="0">
                          <a:solidFill>
                            <a:srgbClr val="000000"/>
                          </a:solidFill>
                          <a:effectLst/>
                          <a:latin typeface="+mn-lt"/>
                          <a:ea typeface="+mn-ea"/>
                          <a:cs typeface="+mn-ea"/>
                          <a:sym typeface="+mn-lt"/>
                        </a:rPr>
                        <a:t>行政区</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rowSpan="2">
                  <a:txBody>
                    <a:bodyPr/>
                    <a:lstStyle/>
                    <a:p>
                      <a:pPr algn="ctr" fontAlgn="ctr"/>
                      <a:r>
                        <a:rPr lang="zh-CN" altLang="en-US" sz="1100" b="1" i="0" u="none" strike="noStrike" dirty="0">
                          <a:solidFill>
                            <a:srgbClr val="000000"/>
                          </a:solidFill>
                          <a:effectLst/>
                          <a:latin typeface="+mn-lt"/>
                          <a:ea typeface="+mn-ea"/>
                          <a:cs typeface="+mn-ea"/>
                          <a:sym typeface="+mn-lt"/>
                        </a:rPr>
                        <a:t>上游板块</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gridSpan="6">
                  <a:txBody>
                    <a:bodyPr/>
                    <a:lstStyle/>
                    <a:p>
                      <a:pPr algn="ctr" fontAlgn="ctr"/>
                      <a:r>
                        <a:rPr lang="zh-CN" altLang="en-US" sz="1100" b="1" i="0" u="none" strike="noStrike" dirty="0">
                          <a:solidFill>
                            <a:srgbClr val="000000"/>
                          </a:solidFill>
                          <a:effectLst/>
                          <a:latin typeface="+mn-lt"/>
                          <a:ea typeface="+mn-ea"/>
                          <a:cs typeface="+mn-ea"/>
                          <a:sym typeface="+mn-lt"/>
                        </a:rPr>
                        <a:t>二手次新房代表</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ctr"/>
                      <a:endParaRPr lang="zh-CN" altLang="en-US" sz="1100" b="1" i="0" u="none" strike="noStrike" dirty="0">
                        <a:solidFill>
                          <a:srgbClr val="000000"/>
                        </a:solidFill>
                        <a:effectLst/>
                        <a:latin typeface="楷体" panose="02010609060101010101" pitchFamily="49" charset="-122"/>
                        <a:ea typeface="楷体" panose="02010609060101010101" pitchFamily="49" charset="-122"/>
                      </a:endParaRP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gridSpan="4">
                  <a:txBody>
                    <a:bodyPr/>
                    <a:lstStyle/>
                    <a:p>
                      <a:pPr algn="ctr" fontAlgn="ctr"/>
                      <a:r>
                        <a:rPr lang="zh-CN" altLang="en-US" sz="1100" b="1" i="0" u="none" strike="noStrike" dirty="0">
                          <a:solidFill>
                            <a:srgbClr val="000000"/>
                          </a:solidFill>
                          <a:effectLst/>
                          <a:latin typeface="+mn-lt"/>
                          <a:ea typeface="+mn-ea"/>
                          <a:cs typeface="+mn-ea"/>
                          <a:sym typeface="+mn-lt"/>
                        </a:rPr>
                        <a:t>一手新房公寓均价</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68309032"/>
                  </a:ext>
                </a:extLst>
              </a:tr>
              <a:tr h="736106">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1" i="0" u="none" strike="noStrike" dirty="0">
                          <a:solidFill>
                            <a:srgbClr val="000000"/>
                          </a:solidFill>
                          <a:effectLst/>
                          <a:latin typeface="+mn-lt"/>
                          <a:ea typeface="+mn-ea"/>
                          <a:cs typeface="+mn-ea"/>
                          <a:sym typeface="+mn-lt"/>
                        </a:rPr>
                        <a:t>小区</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1100" b="1" i="0" u="none" strike="noStrike" dirty="0">
                          <a:solidFill>
                            <a:srgbClr val="000000"/>
                          </a:solidFill>
                          <a:effectLst/>
                          <a:latin typeface="+mn-lt"/>
                          <a:ea typeface="+mn-ea"/>
                          <a:cs typeface="+mn-ea"/>
                          <a:sym typeface="+mn-lt"/>
                        </a:rPr>
                        <a:t>交付年份</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1100" b="1" i="0" u="none" strike="noStrike">
                          <a:solidFill>
                            <a:srgbClr val="000000"/>
                          </a:solidFill>
                          <a:effectLst/>
                          <a:latin typeface="+mn-lt"/>
                          <a:ea typeface="+mn-ea"/>
                          <a:cs typeface="+mn-ea"/>
                          <a:sym typeface="+mn-lt"/>
                        </a:rPr>
                        <a:t>户型</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1100" b="1" i="0" u="none" strike="noStrike" dirty="0">
                          <a:solidFill>
                            <a:srgbClr val="000000"/>
                          </a:solidFill>
                          <a:effectLst/>
                          <a:latin typeface="+mn-lt"/>
                          <a:ea typeface="+mn-ea"/>
                          <a:cs typeface="+mn-ea"/>
                          <a:sym typeface="+mn-lt"/>
                        </a:rPr>
                        <a:t>2022</a:t>
                      </a:r>
                      <a:r>
                        <a:rPr lang="zh-CN" altLang="en-US" sz="1100" b="1" i="0" u="none" strike="noStrike" dirty="0">
                          <a:solidFill>
                            <a:srgbClr val="000000"/>
                          </a:solidFill>
                          <a:effectLst/>
                          <a:latin typeface="+mn-lt"/>
                          <a:ea typeface="+mn-ea"/>
                          <a:cs typeface="+mn-ea"/>
                          <a:sym typeface="+mn-lt"/>
                        </a:rPr>
                        <a:t>年成交价（万</a:t>
                      </a:r>
                      <a:r>
                        <a:rPr lang="en-US" altLang="zh-CN" sz="1100" b="1" i="0" u="none" strike="noStrike" dirty="0">
                          <a:solidFill>
                            <a:srgbClr val="000000"/>
                          </a:solidFill>
                          <a:effectLst/>
                          <a:latin typeface="+mn-lt"/>
                          <a:ea typeface="+mn-ea"/>
                          <a:cs typeface="+mn-ea"/>
                          <a:sym typeface="+mn-lt"/>
                        </a:rPr>
                        <a:t>/㎡</a:t>
                      </a:r>
                      <a:r>
                        <a:rPr lang="zh-CN" altLang="en-US" sz="1100" b="1" i="0" u="none" strike="noStrike" dirty="0">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1100" b="1" i="0" u="none" strike="noStrike" dirty="0">
                          <a:solidFill>
                            <a:srgbClr val="000000"/>
                          </a:solidFill>
                          <a:effectLst/>
                          <a:latin typeface="+mn-lt"/>
                          <a:ea typeface="+mn-ea"/>
                          <a:cs typeface="+mn-ea"/>
                          <a:sym typeface="+mn-lt"/>
                        </a:rPr>
                        <a:t>2025</a:t>
                      </a:r>
                      <a:r>
                        <a:rPr lang="zh-CN" altLang="en-US" sz="1100" b="1" i="0" u="none" strike="noStrike" dirty="0">
                          <a:solidFill>
                            <a:srgbClr val="000000"/>
                          </a:solidFill>
                          <a:effectLst/>
                          <a:latin typeface="+mn-lt"/>
                          <a:ea typeface="+mn-ea"/>
                          <a:cs typeface="+mn-ea"/>
                          <a:sym typeface="+mn-lt"/>
                        </a:rPr>
                        <a:t>年成交单价（万</a:t>
                      </a:r>
                      <a:r>
                        <a:rPr lang="en-US" altLang="zh-CN" sz="1100" b="1" i="0" u="none" strike="noStrike" dirty="0">
                          <a:solidFill>
                            <a:srgbClr val="000000"/>
                          </a:solidFill>
                          <a:effectLst/>
                          <a:latin typeface="+mn-lt"/>
                          <a:ea typeface="+mn-ea"/>
                          <a:cs typeface="+mn-ea"/>
                          <a:sym typeface="+mn-lt"/>
                        </a:rPr>
                        <a:t>/㎡</a:t>
                      </a:r>
                      <a:r>
                        <a:rPr lang="zh-CN" altLang="en-US" sz="1100" b="1" i="0" u="none" strike="noStrike" dirty="0">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1100" b="1" i="0" u="none" strike="noStrike">
                          <a:solidFill>
                            <a:srgbClr val="000000"/>
                          </a:solidFill>
                          <a:effectLst/>
                          <a:latin typeface="+mn-lt"/>
                          <a:ea typeface="+mn-ea"/>
                          <a:cs typeface="+mn-ea"/>
                          <a:sym typeface="+mn-lt"/>
                        </a:rPr>
                        <a:t>2025</a:t>
                      </a:r>
                      <a:r>
                        <a:rPr lang="zh-CN" altLang="en-US" sz="1100" b="1" i="0" u="none" strike="noStrike">
                          <a:solidFill>
                            <a:srgbClr val="000000"/>
                          </a:solidFill>
                          <a:effectLst/>
                          <a:latin typeface="+mn-lt"/>
                          <a:ea typeface="+mn-ea"/>
                          <a:cs typeface="+mn-ea"/>
                          <a:sym typeface="+mn-lt"/>
                        </a:rPr>
                        <a:t>年成交总价（万）</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1100" b="1" i="0" u="none" strike="noStrike" dirty="0">
                          <a:solidFill>
                            <a:srgbClr val="000000"/>
                          </a:solidFill>
                          <a:effectLst/>
                          <a:latin typeface="+mn-lt"/>
                          <a:ea typeface="+mn-ea"/>
                          <a:cs typeface="+mn-ea"/>
                          <a:sym typeface="+mn-lt"/>
                        </a:rPr>
                        <a:t>小区</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zh-CN" altLang="en-US" sz="1100" b="1" i="0" u="none" strike="noStrike">
                          <a:solidFill>
                            <a:srgbClr val="000000"/>
                          </a:solidFill>
                          <a:effectLst/>
                          <a:latin typeface="+mn-lt"/>
                          <a:ea typeface="+mn-ea"/>
                          <a:cs typeface="+mn-ea"/>
                          <a:sym typeface="+mn-lt"/>
                        </a:rPr>
                        <a:t>户型</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1100" b="1" i="0" u="none" strike="noStrike">
                          <a:solidFill>
                            <a:srgbClr val="000000"/>
                          </a:solidFill>
                          <a:effectLst/>
                          <a:latin typeface="+mn-lt"/>
                          <a:ea typeface="+mn-ea"/>
                          <a:cs typeface="+mn-ea"/>
                          <a:sym typeface="+mn-lt"/>
                        </a:rPr>
                        <a:t>2025</a:t>
                      </a:r>
                      <a:r>
                        <a:rPr lang="zh-CN" altLang="en-US" sz="1100" b="1" i="0" u="none" strike="noStrike">
                          <a:solidFill>
                            <a:srgbClr val="000000"/>
                          </a:solidFill>
                          <a:effectLst/>
                          <a:latin typeface="+mn-lt"/>
                          <a:ea typeface="+mn-ea"/>
                          <a:cs typeface="+mn-ea"/>
                          <a:sym typeface="+mn-lt"/>
                        </a:rPr>
                        <a:t>年成交单价（万</a:t>
                      </a:r>
                      <a:r>
                        <a:rPr lang="en-US" altLang="zh-CN" sz="1100" b="1" i="0" u="none" strike="noStrike">
                          <a:solidFill>
                            <a:srgbClr val="000000"/>
                          </a:solidFill>
                          <a:effectLst/>
                          <a:latin typeface="+mn-lt"/>
                          <a:ea typeface="+mn-ea"/>
                          <a:cs typeface="+mn-ea"/>
                          <a:sym typeface="+mn-lt"/>
                        </a:rPr>
                        <a:t>/㎡</a:t>
                      </a:r>
                      <a:r>
                        <a:rPr lang="zh-CN" altLang="en-US" sz="1100" b="1" i="0" u="none" strike="noStrike">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altLang="zh-CN" sz="1100" b="1" i="0" u="none" strike="noStrike" dirty="0">
                          <a:solidFill>
                            <a:srgbClr val="000000"/>
                          </a:solidFill>
                          <a:effectLst/>
                          <a:latin typeface="+mn-lt"/>
                          <a:ea typeface="+mn-ea"/>
                          <a:cs typeface="+mn-ea"/>
                          <a:sym typeface="+mn-lt"/>
                        </a:rPr>
                        <a:t>2025</a:t>
                      </a:r>
                      <a:r>
                        <a:rPr lang="zh-CN" altLang="en-US" sz="1100" b="1" i="0" u="none" strike="noStrike" dirty="0">
                          <a:solidFill>
                            <a:srgbClr val="000000"/>
                          </a:solidFill>
                          <a:effectLst/>
                          <a:latin typeface="+mn-lt"/>
                          <a:ea typeface="+mn-ea"/>
                          <a:cs typeface="+mn-ea"/>
                          <a:sym typeface="+mn-lt"/>
                        </a:rPr>
                        <a:t>年成交总价（万）</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922525712"/>
                  </a:ext>
                </a:extLst>
              </a:tr>
              <a:tr h="123176">
                <a:tc rowSpan="7">
                  <a:txBody>
                    <a:bodyPr/>
                    <a:lstStyle/>
                    <a:p>
                      <a:pPr algn="ctr" fontAlgn="ctr"/>
                      <a:r>
                        <a:rPr lang="zh-CN" altLang="en-US" sz="1100" b="0" i="0" u="none" strike="noStrike">
                          <a:solidFill>
                            <a:srgbClr val="000000"/>
                          </a:solidFill>
                          <a:effectLst/>
                          <a:latin typeface="+mn-lt"/>
                          <a:ea typeface="+mn-ea"/>
                          <a:cs typeface="+mn-ea"/>
                          <a:sym typeface="+mn-lt"/>
                        </a:rPr>
                        <a:t>闵行</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zh-CN" altLang="en-US" sz="1100" b="1" i="0" u="none" strike="noStrike" dirty="0">
                          <a:solidFill>
                            <a:srgbClr val="C00000"/>
                          </a:solidFill>
                          <a:effectLst/>
                          <a:latin typeface="+mn-lt"/>
                          <a:ea typeface="+mn-ea"/>
                          <a:cs typeface="+mn-ea"/>
                          <a:sym typeface="+mn-lt"/>
                        </a:rPr>
                        <a:t>上游莘庄 </a:t>
                      </a:r>
                      <a:br>
                        <a:rPr lang="zh-CN" altLang="en-US" sz="1100" b="1" i="0" u="none" strike="noStrike" dirty="0">
                          <a:solidFill>
                            <a:srgbClr val="C00000"/>
                          </a:solidFill>
                          <a:effectLst/>
                          <a:latin typeface="+mn-lt"/>
                          <a:ea typeface="+mn-ea"/>
                          <a:cs typeface="+mn-ea"/>
                          <a:sym typeface="+mn-lt"/>
                        </a:rPr>
                      </a:br>
                      <a:r>
                        <a:rPr lang="zh-CN" altLang="en-US" sz="1100" b="1" i="0" u="none" strike="noStrike" dirty="0">
                          <a:solidFill>
                            <a:srgbClr val="C00000"/>
                          </a:solidFill>
                          <a:effectLst/>
                          <a:latin typeface="+mn-lt"/>
                          <a:ea typeface="+mn-ea"/>
                          <a:cs typeface="+mn-ea"/>
                          <a:sym typeface="+mn-lt"/>
                        </a:rPr>
                        <a:t>挂牌均价</a:t>
                      </a:r>
                      <a:r>
                        <a:rPr lang="en-US" altLang="zh-CN" sz="1100" b="1" i="0" u="none" strike="noStrike" dirty="0">
                          <a:solidFill>
                            <a:srgbClr val="C00000"/>
                          </a:solidFill>
                          <a:effectLst/>
                          <a:latin typeface="+mn-lt"/>
                          <a:ea typeface="+mn-ea"/>
                          <a:cs typeface="+mn-ea"/>
                          <a:sym typeface="+mn-lt"/>
                        </a:rPr>
                        <a:t>5</a:t>
                      </a:r>
                      <a:r>
                        <a:rPr lang="zh-CN" altLang="en-US" sz="1100" b="1" i="0" u="none" strike="noStrike" dirty="0">
                          <a:solidFill>
                            <a:srgbClr val="C00000"/>
                          </a:solidFill>
                          <a:effectLst/>
                          <a:latin typeface="+mn-lt"/>
                          <a:ea typeface="+mn-ea"/>
                          <a:cs typeface="+mn-ea"/>
                          <a:sym typeface="+mn-lt"/>
                        </a:rPr>
                        <a:t>万</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mn-lt"/>
                          <a:ea typeface="+mn-ea"/>
                          <a:cs typeface="+mn-ea"/>
                          <a:sym typeface="+mn-lt"/>
                        </a:rPr>
                        <a:t>好世鹿鸣苑</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2000-2009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100㎡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11.1</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6.7</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670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4">
                  <a:txBody>
                    <a:bodyPr/>
                    <a:lstStyle/>
                    <a:p>
                      <a:pPr algn="ctr" fontAlgn="ctr"/>
                      <a:r>
                        <a:rPr lang="zh-CN" altLang="en-US" sz="1100" b="0" i="0" u="none" strike="noStrike" dirty="0">
                          <a:solidFill>
                            <a:srgbClr val="000000"/>
                          </a:solidFill>
                          <a:effectLst/>
                          <a:latin typeface="+mn-lt"/>
                          <a:ea typeface="+mn-ea"/>
                          <a:cs typeface="+mn-ea"/>
                          <a:sym typeface="+mn-lt"/>
                        </a:rPr>
                        <a:t>安高</a:t>
                      </a:r>
                      <a:r>
                        <a:rPr lang="en-US" altLang="zh-CN" sz="1100" b="0" i="0" u="none" strike="noStrike" dirty="0">
                          <a:solidFill>
                            <a:srgbClr val="000000"/>
                          </a:solidFill>
                          <a:effectLst/>
                          <a:latin typeface="+mn-lt"/>
                          <a:ea typeface="+mn-ea"/>
                          <a:cs typeface="+mn-ea"/>
                          <a:sym typeface="+mn-lt"/>
                        </a:rPr>
                        <a:t>·</a:t>
                      </a:r>
                      <a:r>
                        <a:rPr lang="zh-CN" altLang="en-US" sz="1100" b="0" i="0" u="none" strike="noStrike" dirty="0">
                          <a:solidFill>
                            <a:srgbClr val="000000"/>
                          </a:solidFill>
                          <a:effectLst/>
                          <a:latin typeface="+mn-lt"/>
                          <a:ea typeface="+mn-ea"/>
                          <a:cs typeface="+mn-ea"/>
                          <a:sym typeface="+mn-lt"/>
                        </a:rPr>
                        <a:t>海印华庭</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4">
                  <a:txBody>
                    <a:bodyPr/>
                    <a:lstStyle/>
                    <a:p>
                      <a:pPr algn="ctr" fontAlgn="ctr"/>
                      <a:r>
                        <a:rPr lang="en-US" altLang="zh-CN" sz="1100" b="0" i="0" u="none" strike="noStrike" dirty="0">
                          <a:solidFill>
                            <a:srgbClr val="000000"/>
                          </a:solidFill>
                          <a:effectLst/>
                          <a:latin typeface="+mn-lt"/>
                          <a:ea typeface="+mn-ea"/>
                          <a:cs typeface="+mn-ea"/>
                          <a:sym typeface="+mn-lt"/>
                        </a:rPr>
                        <a:t>119-143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4">
                  <a:txBody>
                    <a:bodyPr/>
                    <a:lstStyle/>
                    <a:p>
                      <a:pPr algn="ctr" fontAlgn="ctr"/>
                      <a:r>
                        <a:rPr lang="zh-CN" altLang="en-US" sz="1100" b="0" i="0" u="none" strike="noStrike" dirty="0">
                          <a:solidFill>
                            <a:srgbClr val="000000"/>
                          </a:solidFill>
                          <a:effectLst/>
                          <a:latin typeface="+mn-lt"/>
                          <a:ea typeface="+mn-ea"/>
                          <a:cs typeface="+mn-ea"/>
                          <a:sym typeface="+mn-lt"/>
                        </a:rPr>
                        <a:t>预计</a:t>
                      </a:r>
                      <a:r>
                        <a:rPr lang="en-US" altLang="zh-CN" sz="1100" b="0" i="0" u="none" strike="noStrike" dirty="0">
                          <a:solidFill>
                            <a:srgbClr val="000000"/>
                          </a:solidFill>
                          <a:effectLst/>
                          <a:latin typeface="+mn-lt"/>
                          <a:ea typeface="+mn-ea"/>
                          <a:cs typeface="+mn-ea"/>
                          <a:sym typeface="+mn-lt"/>
                        </a:rPr>
                        <a:t>8.25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4">
                  <a:txBody>
                    <a:bodyPr/>
                    <a:lstStyle/>
                    <a:p>
                      <a:pPr algn="ctr" fontAlgn="ctr"/>
                      <a:r>
                        <a:rPr lang="en-US" altLang="zh-CN" sz="1100" b="0" i="0" u="none" strike="noStrike" dirty="0">
                          <a:solidFill>
                            <a:srgbClr val="000000"/>
                          </a:solidFill>
                          <a:effectLst/>
                          <a:latin typeface="+mn-lt"/>
                          <a:ea typeface="+mn-ea"/>
                          <a:cs typeface="+mn-ea"/>
                          <a:sym typeface="+mn-lt"/>
                        </a:rPr>
                        <a:t>980-1200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934483569"/>
                  </a:ext>
                </a:extLst>
              </a:tr>
              <a:tr h="245762">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mn-lt"/>
                          <a:ea typeface="+mn-ea"/>
                          <a:cs typeface="+mn-ea"/>
                          <a:sym typeface="+mn-lt"/>
                        </a:rPr>
                        <a:t>名都新城四期</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2005-2006</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90㎡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8.5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4.6-5.4</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400-500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205578083"/>
                  </a:ext>
                </a:extLst>
              </a:tr>
              <a:tr h="123176">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中祥哥德堡</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2004</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119㎡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5.3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630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035458317"/>
                  </a:ext>
                </a:extLst>
              </a:tr>
              <a:tr h="245762">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莘松</a:t>
                      </a:r>
                      <a:r>
                        <a:rPr lang="en-US" altLang="zh-CN" sz="1100" b="0" i="0" u="none" strike="noStrike">
                          <a:solidFill>
                            <a:srgbClr val="000000"/>
                          </a:solidFill>
                          <a:effectLst/>
                          <a:latin typeface="+mn-lt"/>
                          <a:ea typeface="+mn-ea"/>
                          <a:cs typeface="+mn-ea"/>
                          <a:sym typeface="+mn-lt"/>
                        </a:rPr>
                        <a:t>1-9</a:t>
                      </a:r>
                      <a:r>
                        <a:rPr lang="zh-CN" altLang="en-US" sz="1100" b="0" i="0" u="none" strike="noStrike">
                          <a:solidFill>
                            <a:srgbClr val="000000"/>
                          </a:solidFill>
                          <a:effectLst/>
                          <a:latin typeface="+mn-lt"/>
                          <a:ea typeface="+mn-ea"/>
                          <a:cs typeface="+mn-ea"/>
                          <a:sym typeface="+mn-lt"/>
                        </a:rPr>
                        <a:t>村</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1983-1993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30-60㎡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4.5-5.5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130-350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256918353"/>
                  </a:ext>
                </a:extLst>
              </a:tr>
              <a:tr h="245762">
                <a:tc vMerge="1">
                  <a:txBody>
                    <a:bodyPr/>
                    <a:lstStyle/>
                    <a:p>
                      <a:endParaRPr lang="zh-CN" altLang="en-US"/>
                    </a:p>
                  </a:txBody>
                  <a:tcPr/>
                </a:tc>
                <a:tc rowSpan="3">
                  <a:txBody>
                    <a:bodyPr/>
                    <a:lstStyle/>
                    <a:p>
                      <a:pPr algn="ctr" fontAlgn="ctr"/>
                      <a:r>
                        <a:rPr lang="zh-CN" altLang="en-US" sz="1100" b="1" i="0" u="none" strike="noStrike" dirty="0">
                          <a:solidFill>
                            <a:srgbClr val="C00000"/>
                          </a:solidFill>
                          <a:effectLst/>
                          <a:latin typeface="+mn-lt"/>
                          <a:ea typeface="+mn-ea"/>
                          <a:cs typeface="+mn-ea"/>
                          <a:sym typeface="+mn-lt"/>
                        </a:rPr>
                        <a:t>上游七宝</a:t>
                      </a:r>
                      <a:br>
                        <a:rPr lang="zh-CN" altLang="en-US" sz="1100" b="1" i="0" u="none" strike="noStrike" dirty="0">
                          <a:solidFill>
                            <a:srgbClr val="C00000"/>
                          </a:solidFill>
                          <a:effectLst/>
                          <a:latin typeface="+mn-lt"/>
                          <a:ea typeface="+mn-ea"/>
                          <a:cs typeface="+mn-ea"/>
                          <a:sym typeface="+mn-lt"/>
                        </a:rPr>
                      </a:br>
                      <a:r>
                        <a:rPr lang="zh-CN" altLang="en-US" sz="1100" b="1" i="0" u="none" strike="noStrike" dirty="0">
                          <a:solidFill>
                            <a:srgbClr val="C00000"/>
                          </a:solidFill>
                          <a:effectLst/>
                          <a:latin typeface="+mn-lt"/>
                          <a:ea typeface="+mn-ea"/>
                          <a:cs typeface="+mn-ea"/>
                          <a:sym typeface="+mn-lt"/>
                        </a:rPr>
                        <a:t>挂牌均价</a:t>
                      </a:r>
                      <a:r>
                        <a:rPr lang="en-US" altLang="zh-CN" sz="1100" b="1" i="0" u="none" strike="noStrike" dirty="0">
                          <a:solidFill>
                            <a:srgbClr val="C00000"/>
                          </a:solidFill>
                          <a:effectLst/>
                          <a:latin typeface="+mn-lt"/>
                          <a:ea typeface="+mn-ea"/>
                          <a:cs typeface="+mn-ea"/>
                          <a:sym typeface="+mn-lt"/>
                        </a:rPr>
                        <a:t>6.23</a:t>
                      </a:r>
                      <a:r>
                        <a:rPr lang="zh-CN" altLang="en-US" sz="1100" b="1" i="0" u="none" strike="noStrike" dirty="0">
                          <a:solidFill>
                            <a:srgbClr val="C00000"/>
                          </a:solidFill>
                          <a:effectLst/>
                          <a:latin typeface="+mn-lt"/>
                          <a:ea typeface="+mn-ea"/>
                          <a:cs typeface="+mn-ea"/>
                          <a:sym typeface="+mn-lt"/>
                        </a:rPr>
                        <a:t>万</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mn-lt"/>
                          <a:ea typeface="+mn-ea"/>
                          <a:cs typeface="+mn-ea"/>
                          <a:sym typeface="+mn-lt"/>
                        </a:rPr>
                        <a:t>万科城市花园</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1994-1998</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73-102㎡</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4.7-5.3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350-550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3">
                  <a:txBody>
                    <a:bodyPr/>
                    <a:lstStyle/>
                    <a:p>
                      <a:pPr algn="ctr" fontAlgn="ctr"/>
                      <a:r>
                        <a:rPr lang="zh-CN" altLang="en-US" sz="1100" b="0" i="0" u="none" strike="noStrike">
                          <a:solidFill>
                            <a:srgbClr val="000000"/>
                          </a:solidFill>
                          <a:effectLst/>
                          <a:latin typeface="+mn-lt"/>
                          <a:ea typeface="+mn-ea"/>
                          <a:cs typeface="+mn-ea"/>
                          <a:sym typeface="+mn-lt"/>
                        </a:rPr>
                        <a:t>皇都花园</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3">
                  <a:txBody>
                    <a:bodyPr/>
                    <a:lstStyle/>
                    <a:p>
                      <a:pPr algn="ctr" fontAlgn="ctr"/>
                      <a:r>
                        <a:rPr lang="en-US" altLang="zh-CN" sz="1100" b="0" i="0" u="none" strike="noStrike">
                          <a:solidFill>
                            <a:srgbClr val="000000"/>
                          </a:solidFill>
                          <a:effectLst/>
                          <a:latin typeface="+mn-lt"/>
                          <a:ea typeface="+mn-ea"/>
                          <a:cs typeface="+mn-ea"/>
                          <a:sym typeface="+mn-lt"/>
                        </a:rPr>
                        <a:t>97-160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3">
                  <a:txBody>
                    <a:bodyPr/>
                    <a:lstStyle/>
                    <a:p>
                      <a:pPr algn="ctr" fontAlgn="ctr"/>
                      <a:r>
                        <a:rPr lang="en-US" altLang="zh-CN" sz="1100" b="0" i="0" u="none" strike="noStrike" dirty="0">
                          <a:solidFill>
                            <a:srgbClr val="000000"/>
                          </a:solidFill>
                          <a:effectLst/>
                          <a:latin typeface="+mn-lt"/>
                          <a:ea typeface="+mn-ea"/>
                          <a:cs typeface="+mn-ea"/>
                          <a:sym typeface="+mn-lt"/>
                        </a:rPr>
                        <a:t>7.8-8.2</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3">
                  <a:txBody>
                    <a:bodyPr/>
                    <a:lstStyle/>
                    <a:p>
                      <a:pPr algn="ctr" fontAlgn="ctr"/>
                      <a:r>
                        <a:rPr lang="en-US" altLang="zh-CN" sz="1100" b="0" i="0" u="none" strike="noStrike" dirty="0">
                          <a:solidFill>
                            <a:srgbClr val="000000"/>
                          </a:solidFill>
                          <a:effectLst/>
                          <a:latin typeface="+mn-lt"/>
                          <a:ea typeface="+mn-ea"/>
                          <a:cs typeface="+mn-ea"/>
                          <a:sym typeface="+mn-lt"/>
                        </a:rPr>
                        <a:t>700-1300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894709434"/>
                  </a:ext>
                </a:extLst>
              </a:tr>
              <a:tr h="16139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东方花园二期</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2003-2006</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96-133㎡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8</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5.7</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500-750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77304634"/>
                  </a:ext>
                </a:extLst>
              </a:tr>
              <a:tr h="368348">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白雪公主（对口七宝文来学校）</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2004</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82-115㎡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9.7</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5.2</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400-600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163430556"/>
                  </a:ext>
                </a:extLst>
              </a:tr>
              <a:tr h="245762">
                <a:tc rowSpan="5">
                  <a:txBody>
                    <a:bodyPr/>
                    <a:lstStyle/>
                    <a:p>
                      <a:pPr algn="ctr" fontAlgn="ctr"/>
                      <a:r>
                        <a:rPr lang="zh-CN" altLang="en-US" sz="1100" b="0" i="0" u="none" strike="noStrike">
                          <a:solidFill>
                            <a:srgbClr val="000000"/>
                          </a:solidFill>
                          <a:effectLst/>
                          <a:latin typeface="+mn-lt"/>
                          <a:ea typeface="+mn-ea"/>
                          <a:cs typeface="+mn-ea"/>
                          <a:sym typeface="+mn-lt"/>
                        </a:rPr>
                        <a:t>松江</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zh-CN" altLang="en-US" sz="1100" b="1" i="0" u="none" strike="noStrike" dirty="0">
                          <a:solidFill>
                            <a:srgbClr val="C00000"/>
                          </a:solidFill>
                          <a:effectLst/>
                          <a:latin typeface="+mn-lt"/>
                          <a:ea typeface="+mn-ea"/>
                          <a:cs typeface="+mn-ea"/>
                          <a:sym typeface="+mn-lt"/>
                        </a:rPr>
                        <a:t>上游九亭</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mn-lt"/>
                          <a:ea typeface="+mn-ea"/>
                          <a:cs typeface="+mn-ea"/>
                          <a:sym typeface="+mn-lt"/>
                        </a:rPr>
                        <a:t>贝尚湾（标杆小区）</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2008-2012</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89-119㎡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7.63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5.0-5.3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440-630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5" gridSpan="4">
                  <a:txBody>
                    <a:bodyPr/>
                    <a:lstStyle/>
                    <a:p>
                      <a:pPr algn="ctr" fontAlgn="ctr"/>
                      <a:r>
                        <a:rPr lang="en-US" altLang="zh-CN" sz="1100" b="0" i="0" u="none" strike="noStrike" dirty="0">
                          <a:solidFill>
                            <a:srgbClr val="000000"/>
                          </a:solidFill>
                          <a:effectLst/>
                          <a:latin typeface="+mn-lt"/>
                          <a:ea typeface="+mn-ea"/>
                          <a:cs typeface="+mn-ea"/>
                          <a:sym typeface="+mn-lt"/>
                        </a:rPr>
                        <a:t>——</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rowSpan="5" hMerge="1">
                  <a:txBody>
                    <a:bodyPr/>
                    <a:lstStyle/>
                    <a:p>
                      <a:endParaRPr lang="zh-CN" altLang="en-US"/>
                    </a:p>
                  </a:txBody>
                  <a:tcPr/>
                </a:tc>
                <a:tc rowSpan="5" hMerge="1">
                  <a:txBody>
                    <a:bodyPr/>
                    <a:lstStyle/>
                    <a:p>
                      <a:endParaRPr lang="zh-CN" altLang="en-US"/>
                    </a:p>
                  </a:txBody>
                  <a:tcPr/>
                </a:tc>
                <a:tc rowSpan="5" hMerge="1">
                  <a:txBody>
                    <a:bodyPr/>
                    <a:lstStyle/>
                    <a:p>
                      <a:endParaRPr lang="zh-CN" altLang="en-US"/>
                    </a:p>
                  </a:txBody>
                  <a:tcPr/>
                </a:tc>
                <a:extLst>
                  <a:ext uri="{0D108BD9-81ED-4DB2-BD59-A6C34878D82A}">
                    <a16:rowId xmlns:a16="http://schemas.microsoft.com/office/drawing/2014/main" val="896483195"/>
                  </a:ext>
                </a:extLst>
              </a:tr>
              <a:tr h="16139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九城湖滨国际</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2007-2009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85㎡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6.7</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4.6</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390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998291855"/>
                  </a:ext>
                </a:extLst>
              </a:tr>
              <a:tr h="123176">
                <a:tc vMerge="1">
                  <a:txBody>
                    <a:bodyPr/>
                    <a:lstStyle/>
                    <a:p>
                      <a:endParaRPr lang="zh-CN" altLang="en-US"/>
                    </a:p>
                  </a:txBody>
                  <a:tcPr/>
                </a:tc>
                <a:tc vMerge="1">
                  <a:txBody>
                    <a:bodyPr/>
                    <a:lstStyle/>
                    <a:p>
                      <a:endParaRPr lang="zh-CN" altLang="en-US"/>
                    </a:p>
                  </a:txBody>
                  <a:tcPr/>
                </a:tc>
                <a:tc rowSpan="2">
                  <a:txBody>
                    <a:bodyPr/>
                    <a:lstStyle/>
                    <a:p>
                      <a:pPr algn="ctr" fontAlgn="ctr"/>
                      <a:r>
                        <a:rPr lang="zh-CN" altLang="en-US" sz="1100" b="0" i="0" u="none" strike="noStrike">
                          <a:solidFill>
                            <a:srgbClr val="000000"/>
                          </a:solidFill>
                          <a:effectLst/>
                          <a:latin typeface="+mn-lt"/>
                          <a:ea typeface="+mn-ea"/>
                          <a:cs typeface="+mn-ea"/>
                          <a:sym typeface="+mn-lt"/>
                        </a:rPr>
                        <a:t>象屿都城</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2">
                  <a:txBody>
                    <a:bodyPr/>
                    <a:lstStyle/>
                    <a:p>
                      <a:pPr algn="ctr" fontAlgn="ctr"/>
                      <a:r>
                        <a:rPr lang="en-US" altLang="zh-CN" sz="1100" b="0" i="0" u="none" strike="noStrike">
                          <a:solidFill>
                            <a:srgbClr val="000000"/>
                          </a:solidFill>
                          <a:effectLst/>
                          <a:latin typeface="+mn-lt"/>
                          <a:ea typeface="+mn-ea"/>
                          <a:cs typeface="+mn-ea"/>
                          <a:sym typeface="+mn-lt"/>
                        </a:rPr>
                        <a:t>2008-2013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93㎡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5.4</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3.7</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344</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273425189"/>
                  </a:ext>
                </a:extLst>
              </a:tr>
              <a:tr h="12317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1100" b="0" i="0" u="none" strike="noStrike">
                          <a:solidFill>
                            <a:srgbClr val="000000"/>
                          </a:solidFill>
                          <a:effectLst/>
                          <a:latin typeface="+mn-lt"/>
                          <a:ea typeface="+mn-ea"/>
                          <a:cs typeface="+mn-ea"/>
                          <a:sym typeface="+mn-lt"/>
                        </a:rPr>
                        <a:t>119㎡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4.43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3.6</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428</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4205358939"/>
                  </a:ext>
                </a:extLst>
              </a:tr>
              <a:tr h="16139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mn-lt"/>
                          <a:ea typeface="+mn-ea"/>
                          <a:cs typeface="+mn-ea"/>
                          <a:sym typeface="+mn-lt"/>
                        </a:rPr>
                        <a:t>象屿虹桥悦府</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2019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93㎡</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a:solidFill>
                            <a:srgbClr val="000000"/>
                          </a:solidFill>
                          <a:effectLst/>
                          <a:latin typeface="+mn-lt"/>
                          <a:ea typeface="+mn-ea"/>
                          <a:cs typeface="+mn-ea"/>
                          <a:sym typeface="+mn-lt"/>
                        </a:rPr>
                        <a:t>6.95</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4.9</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mn-lt"/>
                          <a:ea typeface="+mn-ea"/>
                          <a:cs typeface="+mn-ea"/>
                          <a:sym typeface="+mn-lt"/>
                        </a:rPr>
                        <a:t>460</a:t>
                      </a:r>
                    </a:p>
                  </a:txBody>
                  <a:tcPr marL="806" marR="806" marT="8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925660201"/>
                  </a:ext>
                </a:extLst>
              </a:tr>
            </a:tbl>
          </a:graphicData>
        </a:graphic>
      </p:graphicFrame>
      <p:sp>
        <p:nvSpPr>
          <p:cNvPr id="52" name="矩形 51">
            <a:extLst>
              <a:ext uri="{FF2B5EF4-FFF2-40B4-BE49-F238E27FC236}">
                <a16:creationId xmlns:a16="http://schemas.microsoft.com/office/drawing/2014/main" id="{2AB1086E-9BAB-4F95-B52F-13BEED13A6F9}"/>
              </a:ext>
            </a:extLst>
          </p:cNvPr>
          <p:cNvSpPr/>
          <p:nvPr/>
        </p:nvSpPr>
        <p:spPr>
          <a:xfrm>
            <a:off x="6096000" y="5915749"/>
            <a:ext cx="3935233" cy="641122"/>
          </a:xfrm>
          <a:prstGeom prst="rect">
            <a:avLst/>
          </a:prstGeom>
          <a:solidFill>
            <a:schemeClr val="accent4">
              <a:lumMod val="60000"/>
              <a:lumOff val="40000"/>
              <a:alpha val="25098"/>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C00000"/>
                </a:solidFill>
                <a:cs typeface="+mn-ea"/>
                <a:sym typeface="+mn-lt"/>
              </a:rPr>
              <a:t>600</a:t>
            </a:r>
            <a:r>
              <a:rPr lang="zh-CN" altLang="en-US" sz="1200" dirty="0">
                <a:solidFill>
                  <a:srgbClr val="C00000"/>
                </a:solidFill>
                <a:cs typeface="+mn-ea"/>
                <a:sym typeface="+mn-lt"/>
              </a:rPr>
              <a:t>万以内同总价泗泾新房公寓与上游二手房公寓地段升级置换竞争</a:t>
            </a:r>
          </a:p>
        </p:txBody>
      </p:sp>
      <p:sp>
        <p:nvSpPr>
          <p:cNvPr id="53" name="矩形 52">
            <a:extLst>
              <a:ext uri="{FF2B5EF4-FFF2-40B4-BE49-F238E27FC236}">
                <a16:creationId xmlns:a16="http://schemas.microsoft.com/office/drawing/2014/main" id="{367312B2-F5B0-4B21-B5AF-A2508D0CA3AA}"/>
              </a:ext>
            </a:extLst>
          </p:cNvPr>
          <p:cNvSpPr/>
          <p:nvPr/>
        </p:nvSpPr>
        <p:spPr>
          <a:xfrm>
            <a:off x="10128825" y="5915749"/>
            <a:ext cx="1861044" cy="641122"/>
          </a:xfrm>
          <a:prstGeom prst="rect">
            <a:avLst/>
          </a:prstGeom>
          <a:solidFill>
            <a:srgbClr val="FFC000">
              <a:alpha val="25098"/>
            </a:srgb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cs typeface="+mn-ea"/>
                <a:sym typeface="+mn-lt"/>
              </a:rPr>
              <a:t>同总价上游公寓与泗泾板块新规低密产品置换竞争</a:t>
            </a:r>
          </a:p>
        </p:txBody>
      </p:sp>
      <p:sp>
        <p:nvSpPr>
          <p:cNvPr id="54" name="箭头: 下 53">
            <a:extLst>
              <a:ext uri="{FF2B5EF4-FFF2-40B4-BE49-F238E27FC236}">
                <a16:creationId xmlns:a16="http://schemas.microsoft.com/office/drawing/2014/main" id="{36FC3C9F-E3FB-4D79-B6DF-DDC3E1B140B2}"/>
              </a:ext>
            </a:extLst>
          </p:cNvPr>
          <p:cNvSpPr/>
          <p:nvPr/>
        </p:nvSpPr>
        <p:spPr>
          <a:xfrm>
            <a:off x="7477246" y="5728848"/>
            <a:ext cx="1284789" cy="270046"/>
          </a:xfrm>
          <a:prstGeom prst="down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
        <p:nvSpPr>
          <p:cNvPr id="55" name="箭头: 下 54">
            <a:extLst>
              <a:ext uri="{FF2B5EF4-FFF2-40B4-BE49-F238E27FC236}">
                <a16:creationId xmlns:a16="http://schemas.microsoft.com/office/drawing/2014/main" id="{39E68FB5-6DF5-4F0C-B297-9738177B3008}"/>
              </a:ext>
            </a:extLst>
          </p:cNvPr>
          <p:cNvSpPr/>
          <p:nvPr/>
        </p:nvSpPr>
        <p:spPr>
          <a:xfrm>
            <a:off x="10336193" y="5728848"/>
            <a:ext cx="1284789" cy="270046"/>
          </a:xfrm>
          <a:prstGeom prst="downArrow">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cs typeface="+mn-ea"/>
              <a:sym typeface="+mn-lt"/>
            </a:endParaRPr>
          </a:p>
        </p:txBody>
      </p:sp>
    </p:spTree>
    <p:extLst>
      <p:ext uri="{BB962C8B-B14F-4D97-AF65-F5344CB8AC3E}">
        <p14:creationId xmlns:p14="http://schemas.microsoft.com/office/powerpoint/2010/main" val="4018504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372F144-9CBE-41DD-AB66-391C86C0B76E}"/>
              </a:ext>
            </a:extLst>
          </p:cNvPr>
          <p:cNvSpPr>
            <a:spLocks noGrp="1"/>
          </p:cNvSpPr>
          <p:nvPr>
            <p:ph type="title"/>
          </p:nvPr>
        </p:nvSpPr>
        <p:spPr>
          <a:xfrm>
            <a:off x="442385" y="234951"/>
            <a:ext cx="9048749" cy="708455"/>
          </a:xfrm>
        </p:spPr>
        <p:txBody>
          <a:bodyPr/>
          <a:lstStyle/>
          <a:p>
            <a:r>
              <a:rPr lang="en-US" altLang="zh-CN" kern="1200" dirty="0">
                <a:solidFill>
                  <a:srgbClr val="000000"/>
                </a:solidFill>
                <a:latin typeface="+mn-lt"/>
                <a:ea typeface="+mn-ea"/>
                <a:cs typeface="+mn-ea"/>
                <a:sym typeface="+mn-lt"/>
              </a:rPr>
              <a:t>1.3  </a:t>
            </a:r>
            <a:r>
              <a:rPr lang="zh-CN" altLang="en-US" kern="1200" dirty="0">
                <a:solidFill>
                  <a:srgbClr val="000000"/>
                </a:solidFill>
                <a:latin typeface="+mn-lt"/>
                <a:ea typeface="+mn-ea"/>
                <a:cs typeface="+mn-ea"/>
                <a:sym typeface="+mn-lt"/>
              </a:rPr>
              <a:t>交通分析</a:t>
            </a:r>
            <a:br>
              <a:rPr lang="zh-CN" altLang="en-US" kern="1200" dirty="0">
                <a:solidFill>
                  <a:srgbClr val="000000"/>
                </a:solidFill>
                <a:latin typeface="+mn-lt"/>
                <a:ea typeface="+mn-ea"/>
                <a:cs typeface="+mn-ea"/>
                <a:sym typeface="+mn-lt"/>
              </a:rPr>
            </a:br>
            <a:endParaRPr lang="zh-CN" altLang="en-US" dirty="0">
              <a:latin typeface="+mn-lt"/>
              <a:ea typeface="+mn-ea"/>
              <a:cs typeface="+mn-ea"/>
              <a:sym typeface="+mn-lt"/>
            </a:endParaRPr>
          </a:p>
        </p:txBody>
      </p:sp>
      <p:sp>
        <p:nvSpPr>
          <p:cNvPr id="8" name="内容占位符 7">
            <a:extLst>
              <a:ext uri="{FF2B5EF4-FFF2-40B4-BE49-F238E27FC236}">
                <a16:creationId xmlns:a16="http://schemas.microsoft.com/office/drawing/2014/main" id="{A2EA322A-0101-41E0-8AC7-F3B6EDEE8D12}"/>
              </a:ext>
            </a:extLst>
          </p:cNvPr>
          <p:cNvSpPr>
            <a:spLocks noGrp="1"/>
          </p:cNvSpPr>
          <p:nvPr>
            <p:ph idx="1"/>
          </p:nvPr>
        </p:nvSpPr>
        <p:spPr>
          <a:xfrm>
            <a:off x="609601" y="730796"/>
            <a:ext cx="10972800" cy="824841"/>
          </a:xfrm>
        </p:spPr>
        <p:txBody>
          <a:bodyPr/>
          <a:lstStyle/>
          <a:p>
            <a:pPr eaLnBrk="1" hangingPunct="1"/>
            <a:r>
              <a:rPr lang="zh-CN" altLang="en-US" dirty="0">
                <a:latin typeface="+mn-lt"/>
                <a:ea typeface="+mn-ea"/>
                <a:cs typeface="+mn-ea"/>
                <a:sym typeface="+mn-lt"/>
              </a:rPr>
              <a:t>轨交：地块距离地铁</a:t>
            </a:r>
            <a:r>
              <a:rPr lang="en-US" altLang="zh-CN" dirty="0">
                <a:latin typeface="+mn-lt"/>
                <a:ea typeface="+mn-ea"/>
                <a:cs typeface="+mn-ea"/>
                <a:sym typeface="+mn-lt"/>
              </a:rPr>
              <a:t>9</a:t>
            </a:r>
            <a:r>
              <a:rPr lang="zh-CN" altLang="en-US" dirty="0">
                <a:latin typeface="+mn-lt"/>
                <a:ea typeface="+mn-ea"/>
                <a:cs typeface="+mn-ea"/>
                <a:sym typeface="+mn-lt"/>
              </a:rPr>
              <a:t>号线泗泾站约</a:t>
            </a:r>
            <a:r>
              <a:rPr lang="en-US" altLang="zh-CN" dirty="0">
                <a:latin typeface="+mn-lt"/>
                <a:ea typeface="+mn-ea"/>
                <a:cs typeface="+mn-ea"/>
                <a:sym typeface="+mn-lt"/>
              </a:rPr>
              <a:t>1.3</a:t>
            </a:r>
            <a:r>
              <a:rPr lang="zh-CN" altLang="en-US" dirty="0">
                <a:latin typeface="+mn-lt"/>
                <a:ea typeface="+mn-ea"/>
                <a:cs typeface="+mn-ea"/>
                <a:sym typeface="+mn-lt"/>
              </a:rPr>
              <a:t>公里。</a:t>
            </a:r>
          </a:p>
          <a:p>
            <a:pPr eaLnBrk="1" hangingPunct="1"/>
            <a:r>
              <a:rPr lang="zh-CN" altLang="en-US" dirty="0">
                <a:latin typeface="+mn-lt"/>
                <a:ea typeface="+mn-ea"/>
                <a:cs typeface="+mn-ea"/>
                <a:sym typeface="+mn-lt"/>
              </a:rPr>
              <a:t>道路：地块临近泗陈公路、嘉松路，可快速通达九亭、松江城区及青浦赵巷；通过沪渝高速、沈海高速通达长三角城市群。</a:t>
            </a:r>
          </a:p>
          <a:p>
            <a:endParaRPr lang="zh-CN" altLang="en-US" dirty="0">
              <a:latin typeface="+mn-lt"/>
              <a:ea typeface="+mn-ea"/>
              <a:cs typeface="+mn-ea"/>
              <a:sym typeface="+mn-lt"/>
            </a:endParaRPr>
          </a:p>
        </p:txBody>
      </p:sp>
      <p:pic>
        <p:nvPicPr>
          <p:cNvPr id="9" name="图片 8">
            <a:extLst>
              <a:ext uri="{FF2B5EF4-FFF2-40B4-BE49-F238E27FC236}">
                <a16:creationId xmlns:a16="http://schemas.microsoft.com/office/drawing/2014/main" id="{4F5AE59F-0B44-4302-817F-9B0074A2543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68960" y="1416251"/>
            <a:ext cx="8584422" cy="4991993"/>
          </a:xfrm>
          <a:prstGeom prst="rect">
            <a:avLst/>
          </a:prstGeom>
        </p:spPr>
      </p:pic>
      <p:pic>
        <p:nvPicPr>
          <p:cNvPr id="10" name="Picture 27" descr="f13">
            <a:extLst>
              <a:ext uri="{FF2B5EF4-FFF2-40B4-BE49-F238E27FC236}">
                <a16:creationId xmlns:a16="http://schemas.microsoft.com/office/drawing/2014/main" id="{A8178103-15C8-454D-81B2-9E659BF67BB1}"/>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5295491" y="3268793"/>
            <a:ext cx="480777" cy="37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任意多边形: 形状 10">
            <a:extLst>
              <a:ext uri="{FF2B5EF4-FFF2-40B4-BE49-F238E27FC236}">
                <a16:creationId xmlns:a16="http://schemas.microsoft.com/office/drawing/2014/main" id="{A11DB85E-F84F-4904-8071-667F5494C91F}"/>
              </a:ext>
            </a:extLst>
          </p:cNvPr>
          <p:cNvSpPr/>
          <p:nvPr/>
        </p:nvSpPr>
        <p:spPr>
          <a:xfrm>
            <a:off x="4754770" y="2442388"/>
            <a:ext cx="4316263" cy="3967648"/>
          </a:xfrm>
          <a:custGeom>
            <a:avLst/>
            <a:gdLst>
              <a:gd name="connsiteX0" fmla="*/ 4316263 w 4316263"/>
              <a:gd name="connsiteY0" fmla="*/ 23721 h 3967648"/>
              <a:gd name="connsiteX1" fmla="*/ 3715899 w 4316263"/>
              <a:gd name="connsiteY1" fmla="*/ 5248 h 3967648"/>
              <a:gd name="connsiteX2" fmla="*/ 3226372 w 4316263"/>
              <a:gd name="connsiteY2" fmla="*/ 106848 h 3967648"/>
              <a:gd name="connsiteX3" fmla="*/ 2783026 w 4316263"/>
              <a:gd name="connsiteY3" fmla="*/ 365467 h 3967648"/>
              <a:gd name="connsiteX4" fmla="*/ 2515172 w 4316263"/>
              <a:gd name="connsiteY4" fmla="*/ 614848 h 3967648"/>
              <a:gd name="connsiteX5" fmla="*/ 2108772 w 4316263"/>
              <a:gd name="connsiteY5" fmla="*/ 790339 h 3967648"/>
              <a:gd name="connsiteX6" fmla="*/ 1711608 w 4316263"/>
              <a:gd name="connsiteY6" fmla="*/ 1132085 h 3967648"/>
              <a:gd name="connsiteX7" fmla="*/ 1388335 w 4316263"/>
              <a:gd name="connsiteY7" fmla="*/ 1196739 h 3967648"/>
              <a:gd name="connsiteX8" fmla="*/ 667899 w 4316263"/>
              <a:gd name="connsiteY8" fmla="*/ 1270630 h 3967648"/>
              <a:gd name="connsiteX9" fmla="*/ 307681 w 4316263"/>
              <a:gd name="connsiteY9" fmla="*/ 1326048 h 3967648"/>
              <a:gd name="connsiteX10" fmla="*/ 122954 w 4316263"/>
              <a:gd name="connsiteY10" fmla="*/ 1399939 h 3967648"/>
              <a:gd name="connsiteX11" fmla="*/ 2881 w 4316263"/>
              <a:gd name="connsiteY11" fmla="*/ 1455357 h 3967648"/>
              <a:gd name="connsiteX12" fmla="*/ 39826 w 4316263"/>
              <a:gd name="connsiteY12" fmla="*/ 1787867 h 3967648"/>
              <a:gd name="connsiteX13" fmla="*/ 67535 w 4316263"/>
              <a:gd name="connsiteY13" fmla="*/ 2406703 h 3967648"/>
              <a:gd name="connsiteX14" fmla="*/ 86008 w 4316263"/>
              <a:gd name="connsiteY14" fmla="*/ 3007067 h 3967648"/>
              <a:gd name="connsiteX15" fmla="*/ 30590 w 4316263"/>
              <a:gd name="connsiteY15" fmla="*/ 3967648 h 3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6263" h="3967648">
                <a:moveTo>
                  <a:pt x="4316263" y="23721"/>
                </a:moveTo>
                <a:cubicBezTo>
                  <a:pt x="4106905" y="7557"/>
                  <a:pt x="3897547" y="-8606"/>
                  <a:pt x="3715899" y="5248"/>
                </a:cubicBezTo>
                <a:cubicBezTo>
                  <a:pt x="3534251" y="19102"/>
                  <a:pt x="3381851" y="46812"/>
                  <a:pt x="3226372" y="106848"/>
                </a:cubicBezTo>
                <a:cubicBezTo>
                  <a:pt x="3070893" y="166884"/>
                  <a:pt x="2901559" y="280800"/>
                  <a:pt x="2783026" y="365467"/>
                </a:cubicBezTo>
                <a:cubicBezTo>
                  <a:pt x="2664493" y="450134"/>
                  <a:pt x="2627548" y="544036"/>
                  <a:pt x="2515172" y="614848"/>
                </a:cubicBezTo>
                <a:cubicBezTo>
                  <a:pt x="2402796" y="685660"/>
                  <a:pt x="2242699" y="704133"/>
                  <a:pt x="2108772" y="790339"/>
                </a:cubicBezTo>
                <a:cubicBezTo>
                  <a:pt x="1974845" y="876545"/>
                  <a:pt x="1831681" y="1064352"/>
                  <a:pt x="1711608" y="1132085"/>
                </a:cubicBezTo>
                <a:cubicBezTo>
                  <a:pt x="1591535" y="1199818"/>
                  <a:pt x="1562286" y="1173648"/>
                  <a:pt x="1388335" y="1196739"/>
                </a:cubicBezTo>
                <a:cubicBezTo>
                  <a:pt x="1214384" y="1219830"/>
                  <a:pt x="848008" y="1249079"/>
                  <a:pt x="667899" y="1270630"/>
                </a:cubicBezTo>
                <a:cubicBezTo>
                  <a:pt x="487790" y="1292181"/>
                  <a:pt x="398505" y="1304497"/>
                  <a:pt x="307681" y="1326048"/>
                </a:cubicBezTo>
                <a:cubicBezTo>
                  <a:pt x="216857" y="1347599"/>
                  <a:pt x="173754" y="1378388"/>
                  <a:pt x="122954" y="1399939"/>
                </a:cubicBezTo>
                <a:cubicBezTo>
                  <a:pt x="72154" y="1421490"/>
                  <a:pt x="16736" y="1390702"/>
                  <a:pt x="2881" y="1455357"/>
                </a:cubicBezTo>
                <a:cubicBezTo>
                  <a:pt x="-10974" y="1520012"/>
                  <a:pt x="29050" y="1629309"/>
                  <a:pt x="39826" y="1787867"/>
                </a:cubicBezTo>
                <a:cubicBezTo>
                  <a:pt x="50602" y="1946425"/>
                  <a:pt x="59838" y="2203503"/>
                  <a:pt x="67535" y="2406703"/>
                </a:cubicBezTo>
                <a:cubicBezTo>
                  <a:pt x="75232" y="2609903"/>
                  <a:pt x="92165" y="2746910"/>
                  <a:pt x="86008" y="3007067"/>
                </a:cubicBezTo>
                <a:cubicBezTo>
                  <a:pt x="79851" y="3267224"/>
                  <a:pt x="55220" y="3617436"/>
                  <a:pt x="30590" y="3967648"/>
                </a:cubicBezTo>
              </a:path>
            </a:pathLst>
          </a:custGeom>
          <a:noFill/>
          <a:ln w="571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a:extLst>
              <a:ext uri="{FF2B5EF4-FFF2-40B4-BE49-F238E27FC236}">
                <a16:creationId xmlns:a16="http://schemas.microsoft.com/office/drawing/2014/main" id="{661B2D83-38A8-40A5-9F19-DBFCB9372EC7}"/>
              </a:ext>
            </a:extLst>
          </p:cNvPr>
          <p:cNvPicPr>
            <a:picLocks noChangeAspect="1"/>
          </p:cNvPicPr>
          <p:nvPr/>
        </p:nvPicPr>
        <p:blipFill>
          <a:blip r:embed="rId5"/>
          <a:stretch>
            <a:fillRect/>
          </a:stretch>
        </p:blipFill>
        <p:spPr>
          <a:xfrm>
            <a:off x="5815750" y="3565550"/>
            <a:ext cx="207282" cy="195089"/>
          </a:xfrm>
          <a:prstGeom prst="rect">
            <a:avLst/>
          </a:prstGeom>
        </p:spPr>
      </p:pic>
      <p:sp>
        <p:nvSpPr>
          <p:cNvPr id="13" name="对话气泡: 矩形 12">
            <a:extLst>
              <a:ext uri="{FF2B5EF4-FFF2-40B4-BE49-F238E27FC236}">
                <a16:creationId xmlns:a16="http://schemas.microsoft.com/office/drawing/2014/main" id="{39969922-32EF-4963-AA65-0C31F4DE6398}"/>
              </a:ext>
            </a:extLst>
          </p:cNvPr>
          <p:cNvSpPr/>
          <p:nvPr/>
        </p:nvSpPr>
        <p:spPr>
          <a:xfrm>
            <a:off x="8236844" y="1980088"/>
            <a:ext cx="834189" cy="248806"/>
          </a:xfrm>
          <a:prstGeom prst="wedgeRectCallout">
            <a:avLst>
              <a:gd name="adj1" fmla="val -58409"/>
              <a:gd name="adj2" fmla="val 143909"/>
            </a:avLst>
          </a:prstGeom>
          <a:solidFill>
            <a:srgbClr val="00B0F0"/>
          </a:solidFill>
          <a:ln w="50800" cap="flat" cmpd="sng" algn="ctr">
            <a:noFill/>
            <a:prstDash val="solid"/>
          </a:ln>
          <a:effectLst/>
        </p:spPr>
        <p:txBody>
          <a:bodyPr rtlCol="0" anchor="ctr"/>
          <a:lstStyle/>
          <a:p>
            <a:pPr algn="ctr"/>
            <a:r>
              <a:rPr lang="zh-CN" altLang="en-US" sz="1200" b="1" dirty="0">
                <a:cs typeface="+mn-ea"/>
                <a:sym typeface="+mn-lt"/>
              </a:rPr>
              <a:t>地铁</a:t>
            </a:r>
            <a:r>
              <a:rPr lang="en-US" altLang="zh-CN" sz="1200" b="1" dirty="0">
                <a:cs typeface="+mn-ea"/>
                <a:sym typeface="+mn-lt"/>
              </a:rPr>
              <a:t>9#</a:t>
            </a:r>
          </a:p>
        </p:txBody>
      </p:sp>
      <p:sp>
        <p:nvSpPr>
          <p:cNvPr id="14" name="任意多边形: 形状 13">
            <a:extLst>
              <a:ext uri="{FF2B5EF4-FFF2-40B4-BE49-F238E27FC236}">
                <a16:creationId xmlns:a16="http://schemas.microsoft.com/office/drawing/2014/main" id="{370EE7B6-19F8-42A5-AE18-84B26BEC4066}"/>
              </a:ext>
            </a:extLst>
          </p:cNvPr>
          <p:cNvSpPr/>
          <p:nvPr/>
        </p:nvSpPr>
        <p:spPr>
          <a:xfrm>
            <a:off x="5866015" y="1413164"/>
            <a:ext cx="1052945" cy="5015345"/>
          </a:xfrm>
          <a:custGeom>
            <a:avLst/>
            <a:gdLst>
              <a:gd name="connsiteX0" fmla="*/ 0 w 1052945"/>
              <a:gd name="connsiteY0" fmla="*/ 0 h 5015345"/>
              <a:gd name="connsiteX1" fmla="*/ 387927 w 1052945"/>
              <a:gd name="connsiteY1" fmla="*/ 831272 h 5015345"/>
              <a:gd name="connsiteX2" fmla="*/ 775854 w 1052945"/>
              <a:gd name="connsiteY2" fmla="*/ 1496291 h 5015345"/>
              <a:gd name="connsiteX3" fmla="*/ 951345 w 1052945"/>
              <a:gd name="connsiteY3" fmla="*/ 1764145 h 5015345"/>
              <a:gd name="connsiteX4" fmla="*/ 942109 w 1052945"/>
              <a:gd name="connsiteY4" fmla="*/ 2078181 h 5015345"/>
              <a:gd name="connsiteX5" fmla="*/ 831272 w 1052945"/>
              <a:gd name="connsiteY5" fmla="*/ 2780145 h 5015345"/>
              <a:gd name="connsiteX6" fmla="*/ 812800 w 1052945"/>
              <a:gd name="connsiteY6" fmla="*/ 3343563 h 5015345"/>
              <a:gd name="connsiteX7" fmla="*/ 914400 w 1052945"/>
              <a:gd name="connsiteY7" fmla="*/ 4036291 h 5015345"/>
              <a:gd name="connsiteX8" fmla="*/ 1052945 w 1052945"/>
              <a:gd name="connsiteY8" fmla="*/ 5015345 h 501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945" h="5015345">
                <a:moveTo>
                  <a:pt x="0" y="0"/>
                </a:moveTo>
                <a:cubicBezTo>
                  <a:pt x="129309" y="290945"/>
                  <a:pt x="258618" y="581890"/>
                  <a:pt x="387927" y="831272"/>
                </a:cubicBezTo>
                <a:cubicBezTo>
                  <a:pt x="517236" y="1080654"/>
                  <a:pt x="681951" y="1340812"/>
                  <a:pt x="775854" y="1496291"/>
                </a:cubicBezTo>
                <a:cubicBezTo>
                  <a:pt x="869757" y="1651770"/>
                  <a:pt x="923636" y="1667163"/>
                  <a:pt x="951345" y="1764145"/>
                </a:cubicBezTo>
                <a:cubicBezTo>
                  <a:pt x="979054" y="1861127"/>
                  <a:pt x="962121" y="1908848"/>
                  <a:pt x="942109" y="2078181"/>
                </a:cubicBezTo>
                <a:cubicBezTo>
                  <a:pt x="922097" y="2247514"/>
                  <a:pt x="852823" y="2569248"/>
                  <a:pt x="831272" y="2780145"/>
                </a:cubicBezTo>
                <a:cubicBezTo>
                  <a:pt x="809721" y="2991042"/>
                  <a:pt x="798945" y="3134205"/>
                  <a:pt x="812800" y="3343563"/>
                </a:cubicBezTo>
                <a:cubicBezTo>
                  <a:pt x="826655" y="3552921"/>
                  <a:pt x="874376" y="3757661"/>
                  <a:pt x="914400" y="4036291"/>
                </a:cubicBezTo>
                <a:cubicBezTo>
                  <a:pt x="954424" y="4314921"/>
                  <a:pt x="1003684" y="4665133"/>
                  <a:pt x="1052945" y="5015345"/>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形状 14">
            <a:extLst>
              <a:ext uri="{FF2B5EF4-FFF2-40B4-BE49-F238E27FC236}">
                <a16:creationId xmlns:a16="http://schemas.microsoft.com/office/drawing/2014/main" id="{D6CFFED3-1434-4CA4-BC6A-50911880CFF1}"/>
              </a:ext>
            </a:extLst>
          </p:cNvPr>
          <p:cNvSpPr/>
          <p:nvPr/>
        </p:nvSpPr>
        <p:spPr>
          <a:xfrm>
            <a:off x="582815" y="1431636"/>
            <a:ext cx="8294254" cy="2733964"/>
          </a:xfrm>
          <a:custGeom>
            <a:avLst/>
            <a:gdLst>
              <a:gd name="connsiteX0" fmla="*/ 0 w 8294254"/>
              <a:gd name="connsiteY0" fmla="*/ 2733964 h 2733964"/>
              <a:gd name="connsiteX1" fmla="*/ 775854 w 8294254"/>
              <a:gd name="connsiteY1" fmla="*/ 2142837 h 2733964"/>
              <a:gd name="connsiteX2" fmla="*/ 1302327 w 8294254"/>
              <a:gd name="connsiteY2" fmla="*/ 1764146 h 2733964"/>
              <a:gd name="connsiteX3" fmla="*/ 1874981 w 8294254"/>
              <a:gd name="connsiteY3" fmla="*/ 1708728 h 2733964"/>
              <a:gd name="connsiteX4" fmla="*/ 2724727 w 8294254"/>
              <a:gd name="connsiteY4" fmla="*/ 1708728 h 2733964"/>
              <a:gd name="connsiteX5" fmla="*/ 3362036 w 8294254"/>
              <a:gd name="connsiteY5" fmla="*/ 1551709 h 2733964"/>
              <a:gd name="connsiteX6" fmla="*/ 3870036 w 8294254"/>
              <a:gd name="connsiteY6" fmla="*/ 1376219 h 2733964"/>
              <a:gd name="connsiteX7" fmla="*/ 4581236 w 8294254"/>
              <a:gd name="connsiteY7" fmla="*/ 1413164 h 2733964"/>
              <a:gd name="connsiteX8" fmla="*/ 5320145 w 8294254"/>
              <a:gd name="connsiteY8" fmla="*/ 1283855 h 2733964"/>
              <a:gd name="connsiteX9" fmla="*/ 5865090 w 8294254"/>
              <a:gd name="connsiteY9" fmla="*/ 1173019 h 2733964"/>
              <a:gd name="connsiteX10" fmla="*/ 6483927 w 8294254"/>
              <a:gd name="connsiteY10" fmla="*/ 960582 h 2733964"/>
              <a:gd name="connsiteX11" fmla="*/ 6982690 w 8294254"/>
              <a:gd name="connsiteY11" fmla="*/ 766619 h 2733964"/>
              <a:gd name="connsiteX12" fmla="*/ 7453745 w 8294254"/>
              <a:gd name="connsiteY12" fmla="*/ 535709 h 2733964"/>
              <a:gd name="connsiteX13" fmla="*/ 7684654 w 8294254"/>
              <a:gd name="connsiteY13" fmla="*/ 249382 h 2733964"/>
              <a:gd name="connsiteX14" fmla="*/ 8294254 w 8294254"/>
              <a:gd name="connsiteY14" fmla="*/ 0 h 27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4254" h="2733964">
                <a:moveTo>
                  <a:pt x="0" y="2733964"/>
                </a:moveTo>
                <a:lnTo>
                  <a:pt x="775854" y="2142837"/>
                </a:lnTo>
                <a:cubicBezTo>
                  <a:pt x="992908" y="1981201"/>
                  <a:pt x="1119139" y="1836497"/>
                  <a:pt x="1302327" y="1764146"/>
                </a:cubicBezTo>
                <a:cubicBezTo>
                  <a:pt x="1485515" y="1691795"/>
                  <a:pt x="1637914" y="1717964"/>
                  <a:pt x="1874981" y="1708728"/>
                </a:cubicBezTo>
                <a:cubicBezTo>
                  <a:pt x="2112048" y="1699492"/>
                  <a:pt x="2476884" y="1734898"/>
                  <a:pt x="2724727" y="1708728"/>
                </a:cubicBezTo>
                <a:cubicBezTo>
                  <a:pt x="2972570" y="1682558"/>
                  <a:pt x="3171151" y="1607127"/>
                  <a:pt x="3362036" y="1551709"/>
                </a:cubicBezTo>
                <a:cubicBezTo>
                  <a:pt x="3552921" y="1496291"/>
                  <a:pt x="3666836" y="1399310"/>
                  <a:pt x="3870036" y="1376219"/>
                </a:cubicBezTo>
                <a:cubicBezTo>
                  <a:pt x="4073236" y="1353128"/>
                  <a:pt x="4339551" y="1428558"/>
                  <a:pt x="4581236" y="1413164"/>
                </a:cubicBezTo>
                <a:cubicBezTo>
                  <a:pt x="4822921" y="1397770"/>
                  <a:pt x="5106169" y="1323879"/>
                  <a:pt x="5320145" y="1283855"/>
                </a:cubicBezTo>
                <a:cubicBezTo>
                  <a:pt x="5534121" y="1243831"/>
                  <a:pt x="5671126" y="1226898"/>
                  <a:pt x="5865090" y="1173019"/>
                </a:cubicBezTo>
                <a:cubicBezTo>
                  <a:pt x="6059054" y="1119140"/>
                  <a:pt x="6297661" y="1028315"/>
                  <a:pt x="6483927" y="960582"/>
                </a:cubicBezTo>
                <a:cubicBezTo>
                  <a:pt x="6670193" y="892849"/>
                  <a:pt x="6821054" y="837431"/>
                  <a:pt x="6982690" y="766619"/>
                </a:cubicBezTo>
                <a:cubicBezTo>
                  <a:pt x="7144326" y="695807"/>
                  <a:pt x="7336751" y="621915"/>
                  <a:pt x="7453745" y="535709"/>
                </a:cubicBezTo>
                <a:cubicBezTo>
                  <a:pt x="7570739" y="449503"/>
                  <a:pt x="7544569" y="338667"/>
                  <a:pt x="7684654" y="249382"/>
                </a:cubicBezTo>
                <a:cubicBezTo>
                  <a:pt x="7824739" y="160097"/>
                  <a:pt x="8059496" y="80048"/>
                  <a:pt x="8294254" y="0"/>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97C81A98-834D-4408-8D3E-C1EDE3067057}"/>
              </a:ext>
            </a:extLst>
          </p:cNvPr>
          <p:cNvSpPr txBox="1"/>
          <p:nvPr/>
        </p:nvSpPr>
        <p:spPr>
          <a:xfrm rot="20128061">
            <a:off x="6223210" y="2136599"/>
            <a:ext cx="338554" cy="736489"/>
          </a:xfrm>
          <a:prstGeom prst="rect">
            <a:avLst/>
          </a:prstGeom>
          <a:solidFill>
            <a:srgbClr val="FFC000"/>
          </a:solidFill>
        </p:spPr>
        <p:txBody>
          <a:bodyPr vert="eaVert"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000" b="1" i="0" u="none" strike="noStrike" kern="1200" cap="none" spc="0" normalizeH="0" baseline="0" noProof="0" dirty="0">
                <a:ln>
                  <a:noFill/>
                </a:ln>
                <a:effectLst/>
                <a:uLnTx/>
                <a:uFillTx/>
                <a:cs typeface="+mn-ea"/>
                <a:sym typeface="+mn-lt"/>
              </a:rPr>
              <a:t>沈海高速</a:t>
            </a:r>
          </a:p>
        </p:txBody>
      </p:sp>
      <p:sp>
        <p:nvSpPr>
          <p:cNvPr id="17" name="矩形 16">
            <a:extLst>
              <a:ext uri="{FF2B5EF4-FFF2-40B4-BE49-F238E27FC236}">
                <a16:creationId xmlns:a16="http://schemas.microsoft.com/office/drawing/2014/main" id="{DA26EFD0-906B-4106-B192-E3CDCCB9679E}"/>
              </a:ext>
            </a:extLst>
          </p:cNvPr>
          <p:cNvSpPr/>
          <p:nvPr/>
        </p:nvSpPr>
        <p:spPr>
          <a:xfrm>
            <a:off x="3072385" y="2980945"/>
            <a:ext cx="792480" cy="287848"/>
          </a:xfrm>
          <a:prstGeom prst="rect">
            <a:avLst/>
          </a:prstGeom>
          <a:solidFill>
            <a:srgbClr val="FFC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cs typeface="+mn-ea"/>
                <a:sym typeface="+mn-lt"/>
              </a:rPr>
              <a:t>沪渝高速</a:t>
            </a:r>
          </a:p>
        </p:txBody>
      </p:sp>
      <p:sp>
        <p:nvSpPr>
          <p:cNvPr id="18" name="任意多边形: 形状 17">
            <a:extLst>
              <a:ext uri="{FF2B5EF4-FFF2-40B4-BE49-F238E27FC236}">
                <a16:creationId xmlns:a16="http://schemas.microsoft.com/office/drawing/2014/main" id="{AC21D7DA-4B25-4B72-8D76-E6693389163D}"/>
              </a:ext>
            </a:extLst>
          </p:cNvPr>
          <p:cNvSpPr/>
          <p:nvPr/>
        </p:nvSpPr>
        <p:spPr>
          <a:xfrm>
            <a:off x="1916606" y="1413164"/>
            <a:ext cx="589886" cy="4987636"/>
          </a:xfrm>
          <a:custGeom>
            <a:avLst/>
            <a:gdLst>
              <a:gd name="connsiteX0" fmla="*/ 587372 w 589886"/>
              <a:gd name="connsiteY0" fmla="*/ 0 h 4987636"/>
              <a:gd name="connsiteX1" fmla="*/ 578136 w 589886"/>
              <a:gd name="connsiteY1" fmla="*/ 591127 h 4987636"/>
              <a:gd name="connsiteX2" fmla="*/ 495009 w 589886"/>
              <a:gd name="connsiteY2" fmla="*/ 1376218 h 4987636"/>
              <a:gd name="connsiteX3" fmla="*/ 384172 w 589886"/>
              <a:gd name="connsiteY3" fmla="*/ 1893454 h 4987636"/>
              <a:gd name="connsiteX4" fmla="*/ 190209 w 589886"/>
              <a:gd name="connsiteY4" fmla="*/ 2189018 h 4987636"/>
              <a:gd name="connsiteX5" fmla="*/ 42427 w 589886"/>
              <a:gd name="connsiteY5" fmla="*/ 2724727 h 4987636"/>
              <a:gd name="connsiteX6" fmla="*/ 23954 w 589886"/>
              <a:gd name="connsiteY6" fmla="*/ 3334327 h 4987636"/>
              <a:gd name="connsiteX7" fmla="*/ 42427 w 589886"/>
              <a:gd name="connsiteY7" fmla="*/ 3842327 h 4987636"/>
              <a:gd name="connsiteX8" fmla="*/ 522718 w 589886"/>
              <a:gd name="connsiteY8" fmla="*/ 4987636 h 498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886" h="4987636">
                <a:moveTo>
                  <a:pt x="587372" y="0"/>
                </a:moveTo>
                <a:cubicBezTo>
                  <a:pt x="590451" y="180878"/>
                  <a:pt x="593530" y="361757"/>
                  <a:pt x="578136" y="591127"/>
                </a:cubicBezTo>
                <a:cubicBezTo>
                  <a:pt x="562742" y="820497"/>
                  <a:pt x="527336" y="1159164"/>
                  <a:pt x="495009" y="1376218"/>
                </a:cubicBezTo>
                <a:cubicBezTo>
                  <a:pt x="462682" y="1593272"/>
                  <a:pt x="434972" y="1757987"/>
                  <a:pt x="384172" y="1893454"/>
                </a:cubicBezTo>
                <a:cubicBezTo>
                  <a:pt x="333372" y="2028921"/>
                  <a:pt x="247166" y="2050473"/>
                  <a:pt x="190209" y="2189018"/>
                </a:cubicBezTo>
                <a:cubicBezTo>
                  <a:pt x="133251" y="2327564"/>
                  <a:pt x="70136" y="2533842"/>
                  <a:pt x="42427" y="2724727"/>
                </a:cubicBezTo>
                <a:cubicBezTo>
                  <a:pt x="14718" y="2915612"/>
                  <a:pt x="23954" y="3148060"/>
                  <a:pt x="23954" y="3334327"/>
                </a:cubicBezTo>
                <a:cubicBezTo>
                  <a:pt x="23954" y="3520594"/>
                  <a:pt x="-40700" y="3566776"/>
                  <a:pt x="42427" y="3842327"/>
                </a:cubicBezTo>
                <a:cubicBezTo>
                  <a:pt x="125554" y="4117879"/>
                  <a:pt x="324136" y="4552757"/>
                  <a:pt x="522718" y="4987636"/>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FCF12D1E-88DD-484D-B849-849F0B715AAF}"/>
              </a:ext>
            </a:extLst>
          </p:cNvPr>
          <p:cNvSpPr txBox="1"/>
          <p:nvPr/>
        </p:nvSpPr>
        <p:spPr>
          <a:xfrm rot="20633377">
            <a:off x="1910531" y="5069013"/>
            <a:ext cx="338554" cy="965179"/>
          </a:xfrm>
          <a:prstGeom prst="rect">
            <a:avLst/>
          </a:prstGeom>
          <a:solidFill>
            <a:srgbClr val="FFC000"/>
          </a:solidFill>
        </p:spPr>
        <p:txBody>
          <a:bodyPr vert="eaVert"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000" b="1" dirty="0">
                <a:cs typeface="+mn-ea"/>
                <a:sym typeface="+mn-lt"/>
              </a:rPr>
              <a:t>上海绕城高速</a:t>
            </a:r>
            <a:endParaRPr kumimoji="0" lang="zh-CN" altLang="en-US" sz="1000" b="1" i="0" u="none" strike="noStrike" kern="1200" cap="none" spc="0" normalizeH="0" baseline="0" noProof="0" dirty="0">
              <a:ln>
                <a:noFill/>
              </a:ln>
              <a:effectLst/>
              <a:uLnTx/>
              <a:uFillTx/>
              <a:cs typeface="+mn-ea"/>
              <a:sym typeface="+mn-lt"/>
            </a:endParaRPr>
          </a:p>
        </p:txBody>
      </p:sp>
      <p:sp>
        <p:nvSpPr>
          <p:cNvPr id="20" name="任意多边形: 形状 19">
            <a:extLst>
              <a:ext uri="{FF2B5EF4-FFF2-40B4-BE49-F238E27FC236}">
                <a16:creationId xmlns:a16="http://schemas.microsoft.com/office/drawing/2014/main" id="{603E5657-633A-4750-BFAA-0FCBD8461FF8}"/>
              </a:ext>
            </a:extLst>
          </p:cNvPr>
          <p:cNvSpPr/>
          <p:nvPr/>
        </p:nvSpPr>
        <p:spPr>
          <a:xfrm>
            <a:off x="6965142" y="1431636"/>
            <a:ext cx="2198254" cy="4682837"/>
          </a:xfrm>
          <a:custGeom>
            <a:avLst/>
            <a:gdLst>
              <a:gd name="connsiteX0" fmla="*/ 0 w 2198254"/>
              <a:gd name="connsiteY0" fmla="*/ 0 h 4682837"/>
              <a:gd name="connsiteX1" fmla="*/ 369454 w 2198254"/>
              <a:gd name="connsiteY1" fmla="*/ 738909 h 4682837"/>
              <a:gd name="connsiteX2" fmla="*/ 932873 w 2198254"/>
              <a:gd name="connsiteY2" fmla="*/ 1828800 h 4682837"/>
              <a:gd name="connsiteX3" fmla="*/ 1413163 w 2198254"/>
              <a:gd name="connsiteY3" fmla="*/ 2623128 h 4682837"/>
              <a:gd name="connsiteX4" fmla="*/ 1662545 w 2198254"/>
              <a:gd name="connsiteY4" fmla="*/ 3574473 h 4682837"/>
              <a:gd name="connsiteX5" fmla="*/ 2198254 w 2198254"/>
              <a:gd name="connsiteY5" fmla="*/ 4682837 h 468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8254" h="4682837">
                <a:moveTo>
                  <a:pt x="0" y="0"/>
                </a:moveTo>
                <a:cubicBezTo>
                  <a:pt x="106987" y="217054"/>
                  <a:pt x="213975" y="434109"/>
                  <a:pt x="369454" y="738909"/>
                </a:cubicBezTo>
                <a:cubicBezTo>
                  <a:pt x="524933" y="1043709"/>
                  <a:pt x="758922" y="1514764"/>
                  <a:pt x="932873" y="1828800"/>
                </a:cubicBezTo>
                <a:cubicBezTo>
                  <a:pt x="1106825" y="2142837"/>
                  <a:pt x="1291551" y="2332183"/>
                  <a:pt x="1413163" y="2623128"/>
                </a:cubicBezTo>
                <a:cubicBezTo>
                  <a:pt x="1534775" y="2914073"/>
                  <a:pt x="1531697" y="3231188"/>
                  <a:pt x="1662545" y="3574473"/>
                </a:cubicBezTo>
                <a:cubicBezTo>
                  <a:pt x="1793394" y="3917758"/>
                  <a:pt x="1995824" y="4300297"/>
                  <a:pt x="2198254" y="4682837"/>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a:extLst>
              <a:ext uri="{FF2B5EF4-FFF2-40B4-BE49-F238E27FC236}">
                <a16:creationId xmlns:a16="http://schemas.microsoft.com/office/drawing/2014/main" id="{20F6FB55-1766-4219-B2B1-76A766E32F46}"/>
              </a:ext>
            </a:extLst>
          </p:cNvPr>
          <p:cNvSpPr txBox="1"/>
          <p:nvPr/>
        </p:nvSpPr>
        <p:spPr>
          <a:xfrm rot="20128061">
            <a:off x="7211934" y="1860650"/>
            <a:ext cx="338554" cy="736489"/>
          </a:xfrm>
          <a:prstGeom prst="rect">
            <a:avLst/>
          </a:prstGeom>
          <a:solidFill>
            <a:srgbClr val="FFC000"/>
          </a:solidFill>
        </p:spPr>
        <p:txBody>
          <a:bodyPr vert="eaVert"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zh-CN" altLang="en-US" sz="1000" b="1" i="0" u="none" strike="noStrike" kern="1200" cap="none" spc="0" normalizeH="0" baseline="0" noProof="0" dirty="0">
                <a:ln>
                  <a:noFill/>
                </a:ln>
                <a:effectLst/>
                <a:uLnTx/>
                <a:uFillTx/>
                <a:cs typeface="+mn-ea"/>
                <a:sym typeface="+mn-lt"/>
              </a:rPr>
              <a:t>嘉闵高架路</a:t>
            </a:r>
          </a:p>
        </p:txBody>
      </p:sp>
      <p:sp>
        <p:nvSpPr>
          <p:cNvPr id="22" name="任意多边形: 形状 21">
            <a:extLst>
              <a:ext uri="{FF2B5EF4-FFF2-40B4-BE49-F238E27FC236}">
                <a16:creationId xmlns:a16="http://schemas.microsoft.com/office/drawing/2014/main" id="{4A755252-AF3D-43E1-A185-8DB711C111CC}"/>
              </a:ext>
            </a:extLst>
          </p:cNvPr>
          <p:cNvSpPr/>
          <p:nvPr/>
        </p:nvSpPr>
        <p:spPr>
          <a:xfrm>
            <a:off x="582815" y="3731491"/>
            <a:ext cx="8506690" cy="1330915"/>
          </a:xfrm>
          <a:custGeom>
            <a:avLst/>
            <a:gdLst>
              <a:gd name="connsiteX0" fmla="*/ 0 w 8506690"/>
              <a:gd name="connsiteY0" fmla="*/ 1200727 h 1330915"/>
              <a:gd name="connsiteX1" fmla="*/ 369454 w 8506690"/>
              <a:gd name="connsiteY1" fmla="*/ 1330036 h 1330915"/>
              <a:gd name="connsiteX2" fmla="*/ 895927 w 8506690"/>
              <a:gd name="connsiteY2" fmla="*/ 1256145 h 1330915"/>
              <a:gd name="connsiteX3" fmla="*/ 1644072 w 8506690"/>
              <a:gd name="connsiteY3" fmla="*/ 1228436 h 1330915"/>
              <a:gd name="connsiteX4" fmla="*/ 2576945 w 8506690"/>
              <a:gd name="connsiteY4" fmla="*/ 1080654 h 1330915"/>
              <a:gd name="connsiteX5" fmla="*/ 3435927 w 8506690"/>
              <a:gd name="connsiteY5" fmla="*/ 1062182 h 1330915"/>
              <a:gd name="connsiteX6" fmla="*/ 3805381 w 8506690"/>
              <a:gd name="connsiteY6" fmla="*/ 923636 h 1330915"/>
              <a:gd name="connsiteX7" fmla="*/ 4257963 w 8506690"/>
              <a:gd name="connsiteY7" fmla="*/ 942109 h 1330915"/>
              <a:gd name="connsiteX8" fmla="*/ 4895272 w 8506690"/>
              <a:gd name="connsiteY8" fmla="*/ 886691 h 1330915"/>
              <a:gd name="connsiteX9" fmla="*/ 5726545 w 8506690"/>
              <a:gd name="connsiteY9" fmla="*/ 720436 h 1330915"/>
              <a:gd name="connsiteX10" fmla="*/ 6317672 w 8506690"/>
              <a:gd name="connsiteY10" fmla="*/ 785091 h 1330915"/>
              <a:gd name="connsiteX11" fmla="*/ 7001163 w 8506690"/>
              <a:gd name="connsiteY11" fmla="*/ 785091 h 1330915"/>
              <a:gd name="connsiteX12" fmla="*/ 7675418 w 8506690"/>
              <a:gd name="connsiteY12" fmla="*/ 646545 h 1330915"/>
              <a:gd name="connsiteX13" fmla="*/ 8183418 w 8506690"/>
              <a:gd name="connsiteY13" fmla="*/ 277091 h 1330915"/>
              <a:gd name="connsiteX14" fmla="*/ 8506690 w 8506690"/>
              <a:gd name="connsiteY14" fmla="*/ 0 h 133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06690" h="1330915">
                <a:moveTo>
                  <a:pt x="0" y="1200727"/>
                </a:moveTo>
                <a:cubicBezTo>
                  <a:pt x="110066" y="1260763"/>
                  <a:pt x="220133" y="1320800"/>
                  <a:pt x="369454" y="1330036"/>
                </a:cubicBezTo>
                <a:cubicBezTo>
                  <a:pt x="518775" y="1339272"/>
                  <a:pt x="683491" y="1273078"/>
                  <a:pt x="895927" y="1256145"/>
                </a:cubicBezTo>
                <a:cubicBezTo>
                  <a:pt x="1108363" y="1239212"/>
                  <a:pt x="1363902" y="1257685"/>
                  <a:pt x="1644072" y="1228436"/>
                </a:cubicBezTo>
                <a:cubicBezTo>
                  <a:pt x="1924242" y="1199187"/>
                  <a:pt x="2278303" y="1108363"/>
                  <a:pt x="2576945" y="1080654"/>
                </a:cubicBezTo>
                <a:cubicBezTo>
                  <a:pt x="2875587" y="1052945"/>
                  <a:pt x="3231188" y="1088352"/>
                  <a:pt x="3435927" y="1062182"/>
                </a:cubicBezTo>
                <a:cubicBezTo>
                  <a:pt x="3640666" y="1036012"/>
                  <a:pt x="3668375" y="943648"/>
                  <a:pt x="3805381" y="923636"/>
                </a:cubicBezTo>
                <a:cubicBezTo>
                  <a:pt x="3942387" y="903624"/>
                  <a:pt x="4076315" y="948266"/>
                  <a:pt x="4257963" y="942109"/>
                </a:cubicBezTo>
                <a:cubicBezTo>
                  <a:pt x="4439611" y="935952"/>
                  <a:pt x="4650508" y="923636"/>
                  <a:pt x="4895272" y="886691"/>
                </a:cubicBezTo>
                <a:cubicBezTo>
                  <a:pt x="5140036" y="849746"/>
                  <a:pt x="5489478" y="737369"/>
                  <a:pt x="5726545" y="720436"/>
                </a:cubicBezTo>
                <a:cubicBezTo>
                  <a:pt x="5963612" y="703503"/>
                  <a:pt x="6105236" y="774315"/>
                  <a:pt x="6317672" y="785091"/>
                </a:cubicBezTo>
                <a:cubicBezTo>
                  <a:pt x="6530108" y="795867"/>
                  <a:pt x="6774872" y="808182"/>
                  <a:pt x="7001163" y="785091"/>
                </a:cubicBezTo>
                <a:cubicBezTo>
                  <a:pt x="7227454" y="762000"/>
                  <a:pt x="7478375" y="731212"/>
                  <a:pt x="7675418" y="646545"/>
                </a:cubicBezTo>
                <a:cubicBezTo>
                  <a:pt x="7872461" y="561878"/>
                  <a:pt x="8044873" y="384848"/>
                  <a:pt x="8183418" y="277091"/>
                </a:cubicBezTo>
                <a:cubicBezTo>
                  <a:pt x="8321963" y="169333"/>
                  <a:pt x="8414326" y="84666"/>
                  <a:pt x="8506690" y="0"/>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a:extLst>
              <a:ext uri="{FF2B5EF4-FFF2-40B4-BE49-F238E27FC236}">
                <a16:creationId xmlns:a16="http://schemas.microsoft.com/office/drawing/2014/main" id="{E1302CD9-FB40-4DE4-A2ED-5C125847CA7C}"/>
              </a:ext>
            </a:extLst>
          </p:cNvPr>
          <p:cNvSpPr/>
          <p:nvPr/>
        </p:nvSpPr>
        <p:spPr>
          <a:xfrm>
            <a:off x="3118567" y="4639842"/>
            <a:ext cx="792480" cy="287848"/>
          </a:xfrm>
          <a:prstGeom prst="rect">
            <a:avLst/>
          </a:prstGeom>
          <a:solidFill>
            <a:srgbClr val="FFC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cs typeface="+mn-ea"/>
                <a:sym typeface="+mn-lt"/>
              </a:rPr>
              <a:t>沈砖公路</a:t>
            </a:r>
          </a:p>
        </p:txBody>
      </p:sp>
      <p:sp>
        <p:nvSpPr>
          <p:cNvPr id="24" name="任意多边形: 形状 23">
            <a:extLst>
              <a:ext uri="{FF2B5EF4-FFF2-40B4-BE49-F238E27FC236}">
                <a16:creationId xmlns:a16="http://schemas.microsoft.com/office/drawing/2014/main" id="{B5E9CABF-B0F4-403A-926D-83A1B5B7E8FD}"/>
              </a:ext>
            </a:extLst>
          </p:cNvPr>
          <p:cNvSpPr/>
          <p:nvPr/>
        </p:nvSpPr>
        <p:spPr>
          <a:xfrm>
            <a:off x="5579687" y="2503055"/>
            <a:ext cx="3463637" cy="3870036"/>
          </a:xfrm>
          <a:custGeom>
            <a:avLst/>
            <a:gdLst>
              <a:gd name="connsiteX0" fmla="*/ 3463637 w 3463637"/>
              <a:gd name="connsiteY0" fmla="*/ 0 h 3870036"/>
              <a:gd name="connsiteX1" fmla="*/ 2706255 w 3463637"/>
              <a:gd name="connsiteY1" fmla="*/ 46181 h 3870036"/>
              <a:gd name="connsiteX2" fmla="*/ 2198255 w 3463637"/>
              <a:gd name="connsiteY2" fmla="*/ 193963 h 3870036"/>
              <a:gd name="connsiteX3" fmla="*/ 1754909 w 3463637"/>
              <a:gd name="connsiteY3" fmla="*/ 563418 h 3870036"/>
              <a:gd name="connsiteX4" fmla="*/ 1348509 w 3463637"/>
              <a:gd name="connsiteY4" fmla="*/ 812800 h 3870036"/>
              <a:gd name="connsiteX5" fmla="*/ 1136073 w 3463637"/>
              <a:gd name="connsiteY5" fmla="*/ 923636 h 3870036"/>
              <a:gd name="connsiteX6" fmla="*/ 1043709 w 3463637"/>
              <a:gd name="connsiteY6" fmla="*/ 1089890 h 3870036"/>
              <a:gd name="connsiteX7" fmla="*/ 803564 w 3463637"/>
              <a:gd name="connsiteY7" fmla="*/ 1182254 h 3870036"/>
              <a:gd name="connsiteX8" fmla="*/ 729673 w 3463637"/>
              <a:gd name="connsiteY8" fmla="*/ 1394690 h 3870036"/>
              <a:gd name="connsiteX9" fmla="*/ 508000 w 3463637"/>
              <a:gd name="connsiteY9" fmla="*/ 1496290 h 3870036"/>
              <a:gd name="connsiteX10" fmla="*/ 230909 w 3463637"/>
              <a:gd name="connsiteY10" fmla="*/ 1791854 h 3870036"/>
              <a:gd name="connsiteX11" fmla="*/ 184728 w 3463637"/>
              <a:gd name="connsiteY11" fmla="*/ 2244436 h 3870036"/>
              <a:gd name="connsiteX12" fmla="*/ 36946 w 3463637"/>
              <a:gd name="connsiteY12" fmla="*/ 3011054 h 3870036"/>
              <a:gd name="connsiteX13" fmla="*/ 18473 w 3463637"/>
              <a:gd name="connsiteY13" fmla="*/ 3565236 h 3870036"/>
              <a:gd name="connsiteX14" fmla="*/ 0 w 3463637"/>
              <a:gd name="connsiteY14" fmla="*/ 3870036 h 387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3637" h="3870036">
                <a:moveTo>
                  <a:pt x="3463637" y="0"/>
                </a:moveTo>
                <a:cubicBezTo>
                  <a:pt x="3190394" y="6927"/>
                  <a:pt x="2917152" y="13854"/>
                  <a:pt x="2706255" y="46181"/>
                </a:cubicBezTo>
                <a:cubicBezTo>
                  <a:pt x="2495358" y="78508"/>
                  <a:pt x="2356813" y="107757"/>
                  <a:pt x="2198255" y="193963"/>
                </a:cubicBezTo>
                <a:cubicBezTo>
                  <a:pt x="2039697" y="280169"/>
                  <a:pt x="1896533" y="460278"/>
                  <a:pt x="1754909" y="563418"/>
                </a:cubicBezTo>
                <a:cubicBezTo>
                  <a:pt x="1613285" y="666558"/>
                  <a:pt x="1451648" y="752764"/>
                  <a:pt x="1348509" y="812800"/>
                </a:cubicBezTo>
                <a:cubicBezTo>
                  <a:pt x="1245370" y="872836"/>
                  <a:pt x="1186873" y="877454"/>
                  <a:pt x="1136073" y="923636"/>
                </a:cubicBezTo>
                <a:cubicBezTo>
                  <a:pt x="1085273" y="969818"/>
                  <a:pt x="1099127" y="1046787"/>
                  <a:pt x="1043709" y="1089890"/>
                </a:cubicBezTo>
                <a:cubicBezTo>
                  <a:pt x="988291" y="1132993"/>
                  <a:pt x="855903" y="1131454"/>
                  <a:pt x="803564" y="1182254"/>
                </a:cubicBezTo>
                <a:cubicBezTo>
                  <a:pt x="751225" y="1233054"/>
                  <a:pt x="778934" y="1342351"/>
                  <a:pt x="729673" y="1394690"/>
                </a:cubicBezTo>
                <a:cubicBezTo>
                  <a:pt x="680412" y="1447029"/>
                  <a:pt x="591127" y="1430096"/>
                  <a:pt x="508000" y="1496290"/>
                </a:cubicBezTo>
                <a:cubicBezTo>
                  <a:pt x="424873" y="1562484"/>
                  <a:pt x="284788" y="1667163"/>
                  <a:pt x="230909" y="1791854"/>
                </a:cubicBezTo>
                <a:cubicBezTo>
                  <a:pt x="177030" y="1916545"/>
                  <a:pt x="217055" y="2041236"/>
                  <a:pt x="184728" y="2244436"/>
                </a:cubicBezTo>
                <a:cubicBezTo>
                  <a:pt x="152401" y="2447636"/>
                  <a:pt x="64655" y="2790921"/>
                  <a:pt x="36946" y="3011054"/>
                </a:cubicBezTo>
                <a:cubicBezTo>
                  <a:pt x="9237" y="3231187"/>
                  <a:pt x="24631" y="3422072"/>
                  <a:pt x="18473" y="3565236"/>
                </a:cubicBezTo>
                <a:cubicBezTo>
                  <a:pt x="12315" y="3708400"/>
                  <a:pt x="6157" y="3789218"/>
                  <a:pt x="0" y="3870036"/>
                </a:cubicBezTo>
              </a:path>
            </a:pathLst>
          </a:custGeom>
          <a:no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98E59A81-7F21-4C64-8EEC-FC77F7072335}"/>
              </a:ext>
            </a:extLst>
          </p:cNvPr>
          <p:cNvSpPr txBox="1"/>
          <p:nvPr/>
        </p:nvSpPr>
        <p:spPr>
          <a:xfrm rot="188710">
            <a:off x="5548539" y="4870437"/>
            <a:ext cx="338554" cy="781601"/>
          </a:xfrm>
          <a:prstGeom prst="rect">
            <a:avLst/>
          </a:prstGeom>
          <a:solidFill>
            <a:srgbClr val="FFC000"/>
          </a:solidFill>
        </p:spPr>
        <p:txBody>
          <a:bodyPr vert="eaVert"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000" b="1" dirty="0">
                <a:cs typeface="+mn-ea"/>
                <a:sym typeface="+mn-lt"/>
              </a:rPr>
              <a:t>沪松公路</a:t>
            </a:r>
            <a:endParaRPr kumimoji="0" lang="zh-CN" altLang="en-US" sz="1000" b="1" i="0" u="none" strike="noStrike" kern="1200" cap="none" spc="0" normalizeH="0" baseline="0" noProof="0" dirty="0">
              <a:ln>
                <a:noFill/>
              </a:ln>
              <a:effectLst/>
              <a:uLnTx/>
              <a:uFillTx/>
              <a:cs typeface="+mn-ea"/>
              <a:sym typeface="+mn-lt"/>
            </a:endParaRPr>
          </a:p>
        </p:txBody>
      </p:sp>
      <p:sp>
        <p:nvSpPr>
          <p:cNvPr id="26" name="任意多边形: 形状 25">
            <a:extLst>
              <a:ext uri="{FF2B5EF4-FFF2-40B4-BE49-F238E27FC236}">
                <a16:creationId xmlns:a16="http://schemas.microsoft.com/office/drawing/2014/main" id="{D7D8E63B-03DD-4050-B383-038A4F2C6A07}"/>
              </a:ext>
            </a:extLst>
          </p:cNvPr>
          <p:cNvSpPr/>
          <p:nvPr/>
        </p:nvSpPr>
        <p:spPr>
          <a:xfrm>
            <a:off x="1986742" y="3334327"/>
            <a:ext cx="4368800" cy="665092"/>
          </a:xfrm>
          <a:custGeom>
            <a:avLst/>
            <a:gdLst>
              <a:gd name="connsiteX0" fmla="*/ 4368800 w 4368800"/>
              <a:gd name="connsiteY0" fmla="*/ 323273 h 665092"/>
              <a:gd name="connsiteX1" fmla="*/ 3879273 w 4368800"/>
              <a:gd name="connsiteY1" fmla="*/ 387928 h 665092"/>
              <a:gd name="connsiteX2" fmla="*/ 3011054 w 4368800"/>
              <a:gd name="connsiteY2" fmla="*/ 535709 h 665092"/>
              <a:gd name="connsiteX3" fmla="*/ 2586182 w 4368800"/>
              <a:gd name="connsiteY3" fmla="*/ 600364 h 665092"/>
              <a:gd name="connsiteX4" fmla="*/ 2170545 w 4368800"/>
              <a:gd name="connsiteY4" fmla="*/ 563418 h 665092"/>
              <a:gd name="connsiteX5" fmla="*/ 1413163 w 4368800"/>
              <a:gd name="connsiteY5" fmla="*/ 665018 h 665092"/>
              <a:gd name="connsiteX6" fmla="*/ 720436 w 4368800"/>
              <a:gd name="connsiteY6" fmla="*/ 544946 h 665092"/>
              <a:gd name="connsiteX7" fmla="*/ 277091 w 4368800"/>
              <a:gd name="connsiteY7" fmla="*/ 286328 h 665092"/>
              <a:gd name="connsiteX8" fmla="*/ 0 w 4368800"/>
              <a:gd name="connsiteY8" fmla="*/ 0 h 66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800" h="665092">
                <a:moveTo>
                  <a:pt x="4368800" y="323273"/>
                </a:moveTo>
                <a:cubicBezTo>
                  <a:pt x="4237182" y="337897"/>
                  <a:pt x="4105564" y="352522"/>
                  <a:pt x="3879273" y="387928"/>
                </a:cubicBezTo>
                <a:cubicBezTo>
                  <a:pt x="3652982" y="423334"/>
                  <a:pt x="3226569" y="500303"/>
                  <a:pt x="3011054" y="535709"/>
                </a:cubicBezTo>
                <a:cubicBezTo>
                  <a:pt x="2795539" y="571115"/>
                  <a:pt x="2726267" y="595746"/>
                  <a:pt x="2586182" y="600364"/>
                </a:cubicBezTo>
                <a:cubicBezTo>
                  <a:pt x="2446097" y="604982"/>
                  <a:pt x="2366048" y="552642"/>
                  <a:pt x="2170545" y="563418"/>
                </a:cubicBezTo>
                <a:cubicBezTo>
                  <a:pt x="1975042" y="574194"/>
                  <a:pt x="1654848" y="668097"/>
                  <a:pt x="1413163" y="665018"/>
                </a:cubicBezTo>
                <a:cubicBezTo>
                  <a:pt x="1171478" y="661939"/>
                  <a:pt x="909781" y="608061"/>
                  <a:pt x="720436" y="544946"/>
                </a:cubicBezTo>
                <a:cubicBezTo>
                  <a:pt x="531091" y="481831"/>
                  <a:pt x="397164" y="377152"/>
                  <a:pt x="277091" y="286328"/>
                </a:cubicBezTo>
                <a:cubicBezTo>
                  <a:pt x="157018" y="195504"/>
                  <a:pt x="78509" y="97752"/>
                  <a:pt x="0" y="0"/>
                </a:cubicBezTo>
              </a:path>
            </a:pathLst>
          </a:custGeom>
          <a:no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a:extLst>
              <a:ext uri="{FF2B5EF4-FFF2-40B4-BE49-F238E27FC236}">
                <a16:creationId xmlns:a16="http://schemas.microsoft.com/office/drawing/2014/main" id="{B6A56158-C88F-496F-AC1A-C45042901297}"/>
              </a:ext>
            </a:extLst>
          </p:cNvPr>
          <p:cNvSpPr/>
          <p:nvPr/>
        </p:nvSpPr>
        <p:spPr>
          <a:xfrm>
            <a:off x="3134082" y="3837512"/>
            <a:ext cx="792480" cy="287848"/>
          </a:xfrm>
          <a:prstGeom prst="rect">
            <a:avLst/>
          </a:prstGeom>
          <a:solidFill>
            <a:srgbClr val="FFC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cs typeface="+mn-ea"/>
                <a:sym typeface="+mn-lt"/>
              </a:rPr>
              <a:t>泗陈公路</a:t>
            </a:r>
          </a:p>
        </p:txBody>
      </p:sp>
      <p:sp>
        <p:nvSpPr>
          <p:cNvPr id="28" name="任意多边形: 形状 27">
            <a:extLst>
              <a:ext uri="{FF2B5EF4-FFF2-40B4-BE49-F238E27FC236}">
                <a16:creationId xmlns:a16="http://schemas.microsoft.com/office/drawing/2014/main" id="{8C4948BF-67A6-4160-A2D5-8A386F6A3180}"/>
              </a:ext>
            </a:extLst>
          </p:cNvPr>
          <p:cNvSpPr/>
          <p:nvPr/>
        </p:nvSpPr>
        <p:spPr>
          <a:xfrm>
            <a:off x="4563687" y="1431636"/>
            <a:ext cx="222602" cy="4939137"/>
          </a:xfrm>
          <a:custGeom>
            <a:avLst/>
            <a:gdLst>
              <a:gd name="connsiteX0" fmla="*/ 0 w 222602"/>
              <a:gd name="connsiteY0" fmla="*/ 0 h 4939137"/>
              <a:gd name="connsiteX1" fmla="*/ 157018 w 222602"/>
              <a:gd name="connsiteY1" fmla="*/ 1126837 h 4939137"/>
              <a:gd name="connsiteX2" fmla="*/ 175491 w 222602"/>
              <a:gd name="connsiteY2" fmla="*/ 1995055 h 4939137"/>
              <a:gd name="connsiteX3" fmla="*/ 157018 w 222602"/>
              <a:gd name="connsiteY3" fmla="*/ 2392219 h 4939137"/>
              <a:gd name="connsiteX4" fmla="*/ 221673 w 222602"/>
              <a:gd name="connsiteY4" fmla="*/ 3195782 h 4939137"/>
              <a:gd name="connsiteX5" fmla="*/ 193964 w 222602"/>
              <a:gd name="connsiteY5" fmla="*/ 4673600 h 4939137"/>
              <a:gd name="connsiteX6" fmla="*/ 175491 w 222602"/>
              <a:gd name="connsiteY6" fmla="*/ 4932219 h 493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02" h="4939137">
                <a:moveTo>
                  <a:pt x="0" y="0"/>
                </a:moveTo>
                <a:cubicBezTo>
                  <a:pt x="63885" y="397164"/>
                  <a:pt x="127770" y="794328"/>
                  <a:pt x="157018" y="1126837"/>
                </a:cubicBezTo>
                <a:cubicBezTo>
                  <a:pt x="186267" y="1459346"/>
                  <a:pt x="175491" y="1784158"/>
                  <a:pt x="175491" y="1995055"/>
                </a:cubicBezTo>
                <a:cubicBezTo>
                  <a:pt x="175491" y="2205952"/>
                  <a:pt x="149321" y="2192098"/>
                  <a:pt x="157018" y="2392219"/>
                </a:cubicBezTo>
                <a:cubicBezTo>
                  <a:pt x="164715" y="2592340"/>
                  <a:pt x="215515" y="2815552"/>
                  <a:pt x="221673" y="3195782"/>
                </a:cubicBezTo>
                <a:cubicBezTo>
                  <a:pt x="227831" y="3576012"/>
                  <a:pt x="201661" y="4384194"/>
                  <a:pt x="193964" y="4673600"/>
                </a:cubicBezTo>
                <a:cubicBezTo>
                  <a:pt x="186267" y="4963006"/>
                  <a:pt x="180879" y="4947612"/>
                  <a:pt x="175491" y="4932219"/>
                </a:cubicBezTo>
              </a:path>
            </a:pathLst>
          </a:custGeom>
          <a:no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D04ED666-B154-4009-A9DC-7026F4191979}"/>
              </a:ext>
            </a:extLst>
          </p:cNvPr>
          <p:cNvSpPr txBox="1"/>
          <p:nvPr/>
        </p:nvSpPr>
        <p:spPr>
          <a:xfrm>
            <a:off x="4544012" y="2925063"/>
            <a:ext cx="338554" cy="781601"/>
          </a:xfrm>
          <a:prstGeom prst="rect">
            <a:avLst/>
          </a:prstGeom>
          <a:solidFill>
            <a:srgbClr val="FFC000"/>
          </a:solidFill>
        </p:spPr>
        <p:txBody>
          <a:bodyPr vert="eaVert"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zh-CN" altLang="en-US" sz="1000" b="1" dirty="0">
                <a:cs typeface="+mn-ea"/>
                <a:sym typeface="+mn-lt"/>
              </a:rPr>
              <a:t>嘉松路</a:t>
            </a:r>
            <a:endParaRPr kumimoji="0" lang="zh-CN" altLang="en-US" sz="1000" b="1" i="0" u="none" strike="noStrike" kern="1200" cap="none" spc="0" normalizeH="0" baseline="0" noProof="0" dirty="0">
              <a:ln>
                <a:noFill/>
              </a:ln>
              <a:effectLst/>
              <a:uLnTx/>
              <a:uFillTx/>
              <a:cs typeface="+mn-ea"/>
              <a:sym typeface="+mn-lt"/>
            </a:endParaRPr>
          </a:p>
        </p:txBody>
      </p:sp>
      <p:graphicFrame>
        <p:nvGraphicFramePr>
          <p:cNvPr id="30" name="表格 29">
            <a:extLst>
              <a:ext uri="{FF2B5EF4-FFF2-40B4-BE49-F238E27FC236}">
                <a16:creationId xmlns:a16="http://schemas.microsoft.com/office/drawing/2014/main" id="{9D95C631-7953-4006-B16D-18644E47C083}"/>
              </a:ext>
            </a:extLst>
          </p:cNvPr>
          <p:cNvGraphicFramePr>
            <a:graphicFrameLocks noGrp="1"/>
          </p:cNvGraphicFramePr>
          <p:nvPr>
            <p:extLst>
              <p:ext uri="{D42A27DB-BD31-4B8C-83A1-F6EECF244321}">
                <p14:modId xmlns:p14="http://schemas.microsoft.com/office/powerpoint/2010/main" val="2489024715"/>
              </p:ext>
            </p:extLst>
          </p:nvPr>
        </p:nvGraphicFramePr>
        <p:xfrm>
          <a:off x="9102614" y="3327889"/>
          <a:ext cx="2942963" cy="1916631"/>
        </p:xfrm>
        <a:graphic>
          <a:graphicData uri="http://schemas.openxmlformats.org/drawingml/2006/table">
            <a:tbl>
              <a:tblPr firstRow="1" bandRow="1">
                <a:tableStyleId>{5C22544A-7EE6-4342-B048-85BDC9FD1C3A}</a:tableStyleId>
              </a:tblPr>
              <a:tblGrid>
                <a:gridCol w="784543">
                  <a:extLst>
                    <a:ext uri="{9D8B030D-6E8A-4147-A177-3AD203B41FA5}">
                      <a16:colId xmlns:a16="http://schemas.microsoft.com/office/drawing/2014/main" val="1028697150"/>
                    </a:ext>
                  </a:extLst>
                </a:gridCol>
                <a:gridCol w="1205920">
                  <a:extLst>
                    <a:ext uri="{9D8B030D-6E8A-4147-A177-3AD203B41FA5}">
                      <a16:colId xmlns:a16="http://schemas.microsoft.com/office/drawing/2014/main" val="220573164"/>
                    </a:ext>
                  </a:extLst>
                </a:gridCol>
                <a:gridCol w="952500">
                  <a:extLst>
                    <a:ext uri="{9D8B030D-6E8A-4147-A177-3AD203B41FA5}">
                      <a16:colId xmlns:a16="http://schemas.microsoft.com/office/drawing/2014/main" val="2679290912"/>
                    </a:ext>
                  </a:extLst>
                </a:gridCol>
              </a:tblGrid>
              <a:tr h="758391">
                <a:tc>
                  <a:txBody>
                    <a:bodyPr/>
                    <a:lstStyle/>
                    <a:p>
                      <a:pPr algn="ctr"/>
                      <a:r>
                        <a:rPr lang="zh-CN" altLang="en-US" sz="1400" dirty="0">
                          <a:latin typeface="+mn-lt"/>
                          <a:ea typeface="+mn-ea"/>
                          <a:cs typeface="+mn-ea"/>
                          <a:sym typeface="+mn-lt"/>
                        </a:rPr>
                        <a:t>地铁</a:t>
                      </a:r>
                    </a:p>
                  </a:txBody>
                  <a:tcPr anchor="ctr"/>
                </a:tc>
                <a:tc>
                  <a:txBody>
                    <a:bodyPr/>
                    <a:lstStyle/>
                    <a:p>
                      <a:pPr algn="ctr"/>
                      <a:r>
                        <a:rPr lang="zh-CN" altLang="en-US" sz="1400" dirty="0">
                          <a:latin typeface="+mn-lt"/>
                          <a:ea typeface="+mn-ea"/>
                          <a:cs typeface="+mn-ea"/>
                          <a:sym typeface="+mn-lt"/>
                        </a:rPr>
                        <a:t>途径区域</a:t>
                      </a:r>
                    </a:p>
                  </a:txBody>
                  <a:tcPr anchor="ctr"/>
                </a:tc>
                <a:tc>
                  <a:txBody>
                    <a:bodyPr/>
                    <a:lstStyle/>
                    <a:p>
                      <a:pPr algn="ctr"/>
                      <a:r>
                        <a:rPr lang="zh-CN" altLang="en-US" sz="1400" dirty="0">
                          <a:latin typeface="+mn-lt"/>
                          <a:ea typeface="+mn-ea"/>
                          <a:cs typeface="+mn-ea"/>
                          <a:sym typeface="+mn-lt"/>
                        </a:rPr>
                        <a:t>换乘</a:t>
                      </a:r>
                    </a:p>
                  </a:txBody>
                  <a:tcPr anchor="ctr"/>
                </a:tc>
                <a:extLst>
                  <a:ext uri="{0D108BD9-81ED-4DB2-BD59-A6C34878D82A}">
                    <a16:rowId xmlns:a16="http://schemas.microsoft.com/office/drawing/2014/main" val="1393473043"/>
                  </a:ext>
                </a:extLst>
              </a:tr>
              <a:tr h="758391">
                <a:tc>
                  <a:txBody>
                    <a:bodyPr/>
                    <a:lstStyle/>
                    <a:p>
                      <a:pPr algn="ctr"/>
                      <a:r>
                        <a:rPr lang="en-US" altLang="zh-CN" sz="1400" dirty="0">
                          <a:latin typeface="+mn-lt"/>
                          <a:ea typeface="+mn-ea"/>
                          <a:cs typeface="+mn-ea"/>
                          <a:sym typeface="+mn-lt"/>
                        </a:rPr>
                        <a:t>9</a:t>
                      </a:r>
                      <a:r>
                        <a:rPr lang="zh-CN" altLang="en-US" sz="1400" dirty="0">
                          <a:latin typeface="+mn-lt"/>
                          <a:ea typeface="+mn-ea"/>
                          <a:cs typeface="+mn-ea"/>
                          <a:sym typeface="+mn-lt"/>
                        </a:rPr>
                        <a:t>号线</a:t>
                      </a:r>
                    </a:p>
                  </a:txBody>
                  <a:tcPr anchor="ctr"/>
                </a:tc>
                <a:tc>
                  <a:txBody>
                    <a:bodyPr/>
                    <a:lstStyle/>
                    <a:p>
                      <a:pPr algn="ctr"/>
                      <a:r>
                        <a:rPr lang="zh-CN" altLang="en-US" sz="1400" dirty="0">
                          <a:latin typeface="+mn-lt"/>
                          <a:ea typeface="+mn-ea"/>
                          <a:cs typeface="+mn-ea"/>
                          <a:sym typeface="+mn-lt"/>
                        </a:rPr>
                        <a:t>七宝、漕河泾开发区、徐家汇、陆家嘴、世纪大道</a:t>
                      </a:r>
                    </a:p>
                  </a:txBody>
                  <a:tcPr anchor="ctr"/>
                </a:tc>
                <a:tc>
                  <a:txBody>
                    <a:bodyPr/>
                    <a:lstStyle/>
                    <a:p>
                      <a:pPr algn="ctr"/>
                      <a:r>
                        <a:rPr lang="en-US" altLang="zh-CN" sz="1400" dirty="0">
                          <a:latin typeface="+mn-lt"/>
                          <a:ea typeface="+mn-ea"/>
                          <a:cs typeface="+mn-ea"/>
                          <a:sym typeface="+mn-lt"/>
                        </a:rPr>
                        <a:t>1</a:t>
                      </a:r>
                      <a:r>
                        <a:rPr lang="zh-CN" altLang="en-US" sz="1400" dirty="0">
                          <a:latin typeface="+mn-lt"/>
                          <a:ea typeface="+mn-ea"/>
                          <a:cs typeface="+mn-ea"/>
                          <a:sym typeface="+mn-lt"/>
                        </a:rPr>
                        <a:t>、</a:t>
                      </a:r>
                      <a:r>
                        <a:rPr lang="en-US" altLang="zh-CN" sz="1400" dirty="0">
                          <a:latin typeface="+mn-lt"/>
                          <a:ea typeface="+mn-ea"/>
                          <a:cs typeface="+mn-ea"/>
                          <a:sym typeface="+mn-lt"/>
                        </a:rPr>
                        <a:t>2</a:t>
                      </a:r>
                      <a:r>
                        <a:rPr lang="zh-CN" altLang="en-US" sz="1400" dirty="0">
                          <a:latin typeface="+mn-lt"/>
                          <a:ea typeface="+mn-ea"/>
                          <a:cs typeface="+mn-ea"/>
                          <a:sym typeface="+mn-lt"/>
                        </a:rPr>
                        <a:t>、</a:t>
                      </a:r>
                      <a:r>
                        <a:rPr lang="en-US" altLang="zh-CN" sz="1400" dirty="0">
                          <a:latin typeface="+mn-lt"/>
                          <a:ea typeface="+mn-ea"/>
                          <a:cs typeface="+mn-ea"/>
                          <a:sym typeface="+mn-lt"/>
                        </a:rPr>
                        <a:t>4</a:t>
                      </a:r>
                      <a:r>
                        <a:rPr lang="zh-CN" altLang="en-US" sz="1400" dirty="0">
                          <a:latin typeface="+mn-lt"/>
                          <a:ea typeface="+mn-ea"/>
                          <a:cs typeface="+mn-ea"/>
                          <a:sym typeface="+mn-lt"/>
                        </a:rPr>
                        <a:t>、</a:t>
                      </a:r>
                      <a:r>
                        <a:rPr lang="en-US" altLang="zh-CN" sz="1400" dirty="0">
                          <a:latin typeface="+mn-lt"/>
                          <a:ea typeface="+mn-ea"/>
                          <a:cs typeface="+mn-ea"/>
                          <a:sym typeface="+mn-lt"/>
                        </a:rPr>
                        <a:t>6</a:t>
                      </a:r>
                      <a:r>
                        <a:rPr lang="zh-CN" altLang="en-US" sz="1400" dirty="0">
                          <a:latin typeface="+mn-lt"/>
                          <a:ea typeface="+mn-ea"/>
                          <a:cs typeface="+mn-ea"/>
                          <a:sym typeface="+mn-lt"/>
                        </a:rPr>
                        <a:t>、</a:t>
                      </a:r>
                      <a:r>
                        <a:rPr lang="en-US" altLang="zh-CN" sz="1400" dirty="0">
                          <a:latin typeface="+mn-lt"/>
                          <a:ea typeface="+mn-ea"/>
                          <a:cs typeface="+mn-ea"/>
                          <a:sym typeface="+mn-lt"/>
                        </a:rPr>
                        <a:t>11</a:t>
                      </a:r>
                      <a:r>
                        <a:rPr lang="zh-CN" altLang="en-US" sz="1400" dirty="0">
                          <a:latin typeface="+mn-lt"/>
                          <a:ea typeface="+mn-ea"/>
                          <a:cs typeface="+mn-ea"/>
                          <a:sym typeface="+mn-lt"/>
                        </a:rPr>
                        <a:t>、</a:t>
                      </a:r>
                      <a:r>
                        <a:rPr lang="en-US" altLang="zh-CN" sz="1400" dirty="0">
                          <a:latin typeface="+mn-lt"/>
                          <a:ea typeface="+mn-ea"/>
                          <a:cs typeface="+mn-ea"/>
                          <a:sym typeface="+mn-lt"/>
                        </a:rPr>
                        <a:t>13</a:t>
                      </a:r>
                      <a:r>
                        <a:rPr lang="zh-CN" altLang="en-US" sz="1400" dirty="0">
                          <a:latin typeface="+mn-lt"/>
                          <a:ea typeface="+mn-ea"/>
                          <a:cs typeface="+mn-ea"/>
                          <a:sym typeface="+mn-lt"/>
                        </a:rPr>
                        <a:t>号线</a:t>
                      </a:r>
                    </a:p>
                  </a:txBody>
                  <a:tcPr anchor="ctr"/>
                </a:tc>
                <a:extLst>
                  <a:ext uri="{0D108BD9-81ED-4DB2-BD59-A6C34878D82A}">
                    <a16:rowId xmlns:a16="http://schemas.microsoft.com/office/drawing/2014/main" val="3427948172"/>
                  </a:ext>
                </a:extLst>
              </a:tr>
            </a:tbl>
          </a:graphicData>
        </a:graphic>
      </p:graphicFrame>
    </p:spTree>
    <p:extLst>
      <p:ext uri="{BB962C8B-B14F-4D97-AF65-F5344CB8AC3E}">
        <p14:creationId xmlns:p14="http://schemas.microsoft.com/office/powerpoint/2010/main" val="548815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CB4E0-52BF-C260-C6BF-3DF34BB3E3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A8EDAB-1C76-B4B5-2D2A-C09E0F810671}"/>
              </a:ext>
            </a:extLst>
          </p:cNvPr>
          <p:cNvSpPr>
            <a:spLocks noGrp="1"/>
          </p:cNvSpPr>
          <p:nvPr>
            <p:ph type="title"/>
          </p:nvPr>
        </p:nvSpPr>
        <p:spPr>
          <a:xfrm>
            <a:off x="442385" y="234951"/>
            <a:ext cx="9048749" cy="369900"/>
          </a:xfrm>
        </p:spPr>
        <p:txBody>
          <a:bodyPr/>
          <a:lstStyle/>
          <a:p>
            <a:r>
              <a:rPr lang="en-US" altLang="zh-CN" dirty="0">
                <a:latin typeface="+mn-lt"/>
                <a:ea typeface="+mn-ea"/>
                <a:cs typeface="+mn-ea"/>
                <a:sym typeface="+mn-lt"/>
              </a:rPr>
              <a:t>3.3 </a:t>
            </a:r>
            <a:r>
              <a:rPr lang="zh-CN" altLang="en-US" dirty="0">
                <a:latin typeface="+mn-lt"/>
                <a:ea typeface="+mn-ea"/>
                <a:cs typeface="+mn-ea"/>
                <a:sym typeface="+mn-lt"/>
              </a:rPr>
              <a:t>项目总体定位</a:t>
            </a:r>
          </a:p>
        </p:txBody>
      </p:sp>
      <p:sp>
        <p:nvSpPr>
          <p:cNvPr id="6" name="文本框 5">
            <a:extLst>
              <a:ext uri="{FF2B5EF4-FFF2-40B4-BE49-F238E27FC236}">
                <a16:creationId xmlns:a16="http://schemas.microsoft.com/office/drawing/2014/main" id="{A9E7CF95-03C5-4DEE-B0B0-D79EB3211C40}"/>
              </a:ext>
            </a:extLst>
          </p:cNvPr>
          <p:cNvSpPr txBox="1"/>
          <p:nvPr/>
        </p:nvSpPr>
        <p:spPr>
          <a:xfrm>
            <a:off x="1376196" y="1002300"/>
            <a:ext cx="9480248" cy="3052759"/>
          </a:xfrm>
          <a:prstGeom prst="rect">
            <a:avLst/>
          </a:prstGeom>
          <a:solidFill>
            <a:schemeClr val="bg2">
              <a:lumMod val="20000"/>
              <a:lumOff val="80000"/>
            </a:schemeClr>
          </a:solid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effectLst/>
                <a:uLnTx/>
                <a:uFillTx/>
                <a:cs typeface="+mn-ea"/>
                <a:sym typeface="+mn-lt"/>
              </a:rPr>
              <a:t>竞争策略</a:t>
            </a:r>
            <a:endParaRPr kumimoji="0" lang="en-US" altLang="zh-CN" sz="2800" b="1" i="0" u="none" strike="noStrike" kern="1200" cap="none" spc="0" normalizeH="0" baseline="0" noProof="0" dirty="0">
              <a:ln>
                <a:noFill/>
              </a:ln>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cs typeface="+mn-ea"/>
                <a:sym typeface="+mn-lt"/>
              </a:rPr>
              <a:t>1</a:t>
            </a:r>
            <a:r>
              <a:rPr kumimoji="0" lang="zh-CN" altLang="en-US" sz="2400" b="1" i="0" u="none" strike="noStrike" kern="1200" cap="none" spc="0" normalizeH="0" baseline="0" noProof="0" dirty="0">
                <a:ln>
                  <a:noFill/>
                </a:ln>
                <a:solidFill>
                  <a:srgbClr val="000000"/>
                </a:solidFill>
                <a:effectLst/>
                <a:uLnTx/>
                <a:uFillTx/>
                <a:cs typeface="+mn-ea"/>
                <a:sym typeface="+mn-lt"/>
              </a:rPr>
              <a:t>、洋房总价上限控</a:t>
            </a:r>
            <a:r>
              <a:rPr kumimoji="0" lang="en-US" altLang="zh-CN" sz="3200" b="1" i="0" u="none" strike="noStrike" kern="1200" cap="none" spc="0" normalizeH="0" baseline="0" noProof="0" dirty="0">
                <a:ln>
                  <a:noFill/>
                </a:ln>
                <a:solidFill>
                  <a:srgbClr val="C00000"/>
                </a:solidFill>
                <a:effectLst/>
                <a:uLnTx/>
                <a:uFillTx/>
                <a:cs typeface="+mn-ea"/>
                <a:sym typeface="+mn-lt"/>
              </a:rPr>
              <a:t>600</a:t>
            </a:r>
            <a:r>
              <a:rPr kumimoji="0" lang="zh-CN" altLang="en-US" sz="3200" b="1" i="0" u="none" strike="noStrike" kern="1200" cap="none" spc="0" normalizeH="0" baseline="0" noProof="0" dirty="0">
                <a:ln>
                  <a:noFill/>
                </a:ln>
                <a:solidFill>
                  <a:srgbClr val="C00000"/>
                </a:solidFill>
                <a:effectLst/>
                <a:uLnTx/>
                <a:uFillTx/>
                <a:cs typeface="+mn-ea"/>
                <a:sym typeface="+mn-lt"/>
              </a:rPr>
              <a:t>万</a:t>
            </a:r>
            <a:r>
              <a:rPr kumimoji="0" lang="zh-CN" altLang="en-US" sz="2400" b="1" i="0" u="none" strike="noStrike" kern="1200" cap="none" spc="0" normalizeH="0" baseline="0" noProof="0" dirty="0">
                <a:ln>
                  <a:noFill/>
                </a:ln>
                <a:solidFill>
                  <a:srgbClr val="000000"/>
                </a:solidFill>
                <a:effectLst/>
                <a:uLnTx/>
                <a:uFillTx/>
                <a:cs typeface="+mn-ea"/>
                <a:sym typeface="+mn-lt"/>
              </a:rPr>
              <a:t>，叠墅总价上限控</a:t>
            </a:r>
            <a:r>
              <a:rPr lang="en-US" altLang="zh-CN" sz="3200" b="1" dirty="0">
                <a:solidFill>
                  <a:srgbClr val="C00000"/>
                </a:solidFill>
                <a:cs typeface="+mn-ea"/>
                <a:sym typeface="+mn-lt"/>
              </a:rPr>
              <a:t>900</a:t>
            </a:r>
            <a:r>
              <a:rPr lang="zh-CN" altLang="en-US" sz="3200" b="1" dirty="0">
                <a:solidFill>
                  <a:srgbClr val="C00000"/>
                </a:solidFill>
                <a:cs typeface="+mn-ea"/>
                <a:sym typeface="+mn-lt"/>
              </a:rPr>
              <a:t>万</a:t>
            </a:r>
            <a:r>
              <a:rPr kumimoji="0" lang="en-US" altLang="zh-CN" sz="2400" b="1" i="0" u="none" strike="noStrike" kern="1200" cap="none" spc="0" normalizeH="0" baseline="0" noProof="0" dirty="0">
                <a:ln>
                  <a:noFill/>
                </a:ln>
                <a:solidFill>
                  <a:srgbClr val="000000"/>
                </a:solidFill>
                <a:effectLst/>
                <a:uLnTx/>
                <a:uFillTx/>
                <a:cs typeface="+mn-ea"/>
                <a:sym typeface="+mn-lt"/>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cs typeface="+mn-ea"/>
                <a:sym typeface="+mn-lt"/>
              </a:rPr>
              <a:t>差异化竞争打造低密纯粹社区</a:t>
            </a:r>
            <a:endParaRPr kumimoji="0" lang="en-US" altLang="zh-CN" sz="2400" b="1" i="0" u="none" strike="noStrike" kern="1200" cap="none" spc="0" normalizeH="0" baseline="0" noProof="0" dirty="0">
              <a:ln>
                <a:noFill/>
              </a:ln>
              <a:solidFill>
                <a:srgbClr val="000000"/>
              </a:solidFill>
              <a:effectLst/>
              <a:uLnTx/>
              <a:uFillTx/>
              <a:cs typeface="+mn-ea"/>
              <a:sym typeface="+mn-lt"/>
            </a:endParaRPr>
          </a:p>
          <a:p>
            <a:pPr lvl="0" algn="ctr">
              <a:lnSpc>
                <a:spcPct val="150000"/>
              </a:lnSpc>
              <a:defRPr/>
            </a:pPr>
            <a:r>
              <a:rPr kumimoji="0" lang="en-US" altLang="zh-CN" sz="2400" b="1" i="0" u="none" strike="noStrike" kern="1200" cap="none" spc="0" normalizeH="0" baseline="0" noProof="0" dirty="0">
                <a:ln>
                  <a:noFill/>
                </a:ln>
                <a:solidFill>
                  <a:srgbClr val="000000"/>
                </a:solidFill>
                <a:effectLst/>
                <a:uLnTx/>
                <a:uFillTx/>
                <a:cs typeface="+mn-ea"/>
                <a:sym typeface="+mn-lt"/>
              </a:rPr>
              <a:t>2</a:t>
            </a:r>
            <a:r>
              <a:rPr lang="zh-CN" altLang="en-US" sz="2400" b="1" dirty="0">
                <a:solidFill>
                  <a:srgbClr val="000000"/>
                </a:solidFill>
                <a:cs typeface="+mn-ea"/>
                <a:sym typeface="+mn-lt"/>
              </a:rPr>
              <a:t>、泗泾</a:t>
            </a:r>
            <a:r>
              <a:rPr lang="en-US" altLang="zh-CN" sz="2400" b="1" dirty="0">
                <a:solidFill>
                  <a:srgbClr val="000000"/>
                </a:solidFill>
                <a:cs typeface="+mn-ea"/>
                <a:sym typeface="+mn-lt"/>
              </a:rPr>
              <a:t>1.3</a:t>
            </a:r>
            <a:r>
              <a:rPr lang="zh-CN" altLang="en-US" sz="2400" b="1" dirty="0">
                <a:solidFill>
                  <a:srgbClr val="000000"/>
                </a:solidFill>
                <a:cs typeface="+mn-ea"/>
                <a:sym typeface="+mn-lt"/>
              </a:rPr>
              <a:t>公里成熟圈</a:t>
            </a:r>
            <a:r>
              <a:rPr lang="en-US" altLang="zh-CN" sz="2400" b="1" dirty="0">
                <a:solidFill>
                  <a:srgbClr val="000000"/>
                </a:solidFill>
                <a:cs typeface="+mn-ea"/>
                <a:sym typeface="+mn-lt"/>
              </a:rPr>
              <a:t>+ </a:t>
            </a:r>
            <a:r>
              <a:rPr lang="zh-CN" altLang="en-US" sz="2400" b="1" dirty="0">
                <a:solidFill>
                  <a:srgbClr val="000000"/>
                </a:solidFill>
                <a:cs typeface="+mn-ea"/>
                <a:sym typeface="+mn-lt"/>
              </a:rPr>
              <a:t>全维生活配套</a:t>
            </a:r>
            <a:endParaRPr kumimoji="0" lang="en-US" altLang="zh-CN" sz="2400" b="1" i="0" u="none" strike="noStrike" kern="1200" cap="none" spc="0" normalizeH="0" baseline="0" noProof="0" dirty="0">
              <a:ln>
                <a:noFill/>
              </a:ln>
              <a:solidFill>
                <a:srgbClr val="000000"/>
              </a:solidFill>
              <a:effectLst/>
              <a:uLnTx/>
              <a:uFillTx/>
              <a:cs typeface="+mn-ea"/>
              <a:sym typeface="+mn-lt"/>
            </a:endParaRPr>
          </a:p>
          <a:p>
            <a:pPr lvl="0" algn="ctr">
              <a:lnSpc>
                <a:spcPct val="150000"/>
              </a:lnSpc>
              <a:defRPr/>
            </a:pPr>
            <a:r>
              <a:rPr kumimoji="0" lang="en-US" altLang="zh-CN" sz="2400" b="1" i="0" u="none" strike="noStrike" kern="1200" cap="none" spc="0" normalizeH="0" baseline="0" noProof="0" dirty="0">
                <a:ln>
                  <a:noFill/>
                </a:ln>
                <a:solidFill>
                  <a:srgbClr val="000000"/>
                </a:solidFill>
                <a:effectLst/>
                <a:uLnTx/>
                <a:uFillTx/>
                <a:cs typeface="+mn-ea"/>
                <a:sym typeface="+mn-lt"/>
              </a:rPr>
              <a:t>3</a:t>
            </a:r>
            <a:r>
              <a:rPr lang="zh-CN" altLang="en-US" sz="2400" b="1" dirty="0">
                <a:solidFill>
                  <a:srgbClr val="000000"/>
                </a:solidFill>
                <a:cs typeface="+mn-ea"/>
                <a:sym typeface="+mn-lt"/>
              </a:rPr>
              <a:t>、发力精筑叠加产品 </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sp>
        <p:nvSpPr>
          <p:cNvPr id="7" name="文本框 6">
            <a:extLst>
              <a:ext uri="{FF2B5EF4-FFF2-40B4-BE49-F238E27FC236}">
                <a16:creationId xmlns:a16="http://schemas.microsoft.com/office/drawing/2014/main" id="{FE7515A3-5C7C-4646-821F-94078108A8B6}"/>
              </a:ext>
            </a:extLst>
          </p:cNvPr>
          <p:cNvSpPr txBox="1"/>
          <p:nvPr/>
        </p:nvSpPr>
        <p:spPr>
          <a:xfrm>
            <a:off x="1376195" y="4583932"/>
            <a:ext cx="9409534" cy="1308884"/>
          </a:xfrm>
          <a:prstGeom prst="rect">
            <a:avLst/>
          </a:prstGeom>
          <a:noFill/>
          <a:ln>
            <a:solidFill>
              <a:schemeClr val="accent1"/>
            </a:solid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cs typeface="+mn-ea"/>
                <a:sym typeface="+mn-lt"/>
              </a:rPr>
              <a:t>项目总体定位</a:t>
            </a:r>
            <a:endParaRPr kumimoji="0" lang="en-US" altLang="zh-CN" sz="2800" b="1" i="0" u="none" strike="noStrike" kern="1200" cap="none" spc="0" normalizeH="0" baseline="0" noProof="0" dirty="0">
              <a:ln>
                <a:noFill/>
              </a:ln>
              <a:solidFill>
                <a:srgbClr val="C00000"/>
              </a:solidFill>
              <a:effectLst/>
              <a:uLnTx/>
              <a:uFillTx/>
              <a:cs typeface="+mn-ea"/>
              <a:sym typeface="+mn-lt"/>
            </a:endParaRPr>
          </a:p>
          <a:p>
            <a:pPr lvl="0" algn="ctr">
              <a:lnSpc>
                <a:spcPct val="150000"/>
              </a:lnSpc>
              <a:defRPr/>
            </a:pPr>
            <a:r>
              <a:rPr lang="zh-CN" altLang="en-US" sz="2800" b="1" dirty="0">
                <a:solidFill>
                  <a:srgbClr val="000000"/>
                </a:solidFill>
                <a:cs typeface="+mn-ea"/>
                <a:sym typeface="+mn-lt"/>
              </a:rPr>
              <a:t>泗泾成熟生活圈、环水精工纯低密改善社区</a:t>
            </a:r>
            <a:endParaRPr kumimoji="0" lang="zh-CN" altLang="en-US" sz="2800" b="1" i="0" u="none" strike="noStrike" kern="1200" cap="none" spc="0" normalizeH="0" baseline="0" noProof="0" dirty="0">
              <a:ln>
                <a:noFill/>
              </a:ln>
              <a:solidFill>
                <a:srgbClr val="000000"/>
              </a:solidFill>
              <a:effectLst/>
              <a:uLnTx/>
              <a:uFillTx/>
              <a:cs typeface="+mn-ea"/>
              <a:sym typeface="+mn-lt"/>
            </a:endParaRPr>
          </a:p>
        </p:txBody>
      </p:sp>
      <p:sp>
        <p:nvSpPr>
          <p:cNvPr id="8" name="等腰三角形 7">
            <a:extLst>
              <a:ext uri="{FF2B5EF4-FFF2-40B4-BE49-F238E27FC236}">
                <a16:creationId xmlns:a16="http://schemas.microsoft.com/office/drawing/2014/main" id="{732B97A4-B710-4FFF-A368-CA9BB8D212A8}"/>
              </a:ext>
            </a:extLst>
          </p:cNvPr>
          <p:cNvSpPr/>
          <p:nvPr/>
        </p:nvSpPr>
        <p:spPr>
          <a:xfrm rot="10800000">
            <a:off x="5267619" y="4162686"/>
            <a:ext cx="1366860" cy="331458"/>
          </a:xfrm>
          <a:prstGeom prst="triangle">
            <a:avLst/>
          </a:prstGeom>
          <a:solidFill>
            <a:schemeClr val="accent1">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Tree>
    <p:extLst>
      <p:ext uri="{BB962C8B-B14F-4D97-AF65-F5344CB8AC3E}">
        <p14:creationId xmlns:p14="http://schemas.microsoft.com/office/powerpoint/2010/main" val="20972071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CB4E0-52BF-C260-C6BF-3DF34BB3E3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A8EDAB-1C76-B4B5-2D2A-C09E0F810671}"/>
              </a:ext>
            </a:extLst>
          </p:cNvPr>
          <p:cNvSpPr>
            <a:spLocks noGrp="1"/>
          </p:cNvSpPr>
          <p:nvPr>
            <p:ph type="title"/>
          </p:nvPr>
        </p:nvSpPr>
        <p:spPr>
          <a:xfrm>
            <a:off x="442385" y="234951"/>
            <a:ext cx="9048749" cy="369900"/>
          </a:xfrm>
        </p:spPr>
        <p:txBody>
          <a:bodyPr/>
          <a:lstStyle/>
          <a:p>
            <a:r>
              <a:rPr lang="en-US" altLang="zh-CN">
                <a:solidFill>
                  <a:srgbClr val="000000"/>
                </a:solidFill>
                <a:latin typeface="+mn-lt"/>
                <a:ea typeface="+mn-ea"/>
                <a:cs typeface="+mn-ea"/>
                <a:sym typeface="+mn-lt"/>
              </a:rPr>
              <a:t>3.3 </a:t>
            </a:r>
            <a:r>
              <a:rPr lang="zh-CN" altLang="en-US" kern="1200" dirty="0">
                <a:solidFill>
                  <a:srgbClr val="000000"/>
                </a:solidFill>
                <a:latin typeface="+mn-lt"/>
                <a:ea typeface="+mn-ea"/>
                <a:cs typeface="+mn-ea"/>
                <a:sym typeface="+mn-lt"/>
              </a:rPr>
              <a:t>项目定位户配建议</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51BE80C3-C31F-05A9-1E1B-C9C2002DE128}"/>
              </a:ext>
            </a:extLst>
          </p:cNvPr>
          <p:cNvSpPr>
            <a:spLocks noGrp="1"/>
          </p:cNvSpPr>
          <p:nvPr>
            <p:ph idx="1"/>
          </p:nvPr>
        </p:nvSpPr>
        <p:spPr>
          <a:xfrm>
            <a:off x="609601" y="730796"/>
            <a:ext cx="10972800" cy="2073196"/>
          </a:xfrm>
        </p:spPr>
        <p:txBody>
          <a:bodyPr/>
          <a:lstStyle/>
          <a:p>
            <a:pPr marL="285750" lvl="0" indent="-285750" eaLnBrk="1" fontAlgn="auto" hangingPunct="1">
              <a:lnSpc>
                <a:spcPct val="150000"/>
              </a:lnSpc>
              <a:spcBef>
                <a:spcPts val="0"/>
              </a:spcBef>
              <a:spcAft>
                <a:spcPts val="0"/>
              </a:spcAft>
              <a:buSzTx/>
              <a:buFont typeface="Wingdings" panose="05000000000000000000" pitchFamily="2" charset="2"/>
              <a:buChar char="Ø"/>
              <a:defRPr/>
            </a:pPr>
            <a:r>
              <a:rPr lang="zh-CN" altLang="en-US" sz="1600" dirty="0">
                <a:latin typeface="+mn-lt"/>
                <a:ea typeface="+mn-ea"/>
                <a:cs typeface="+mn-ea"/>
                <a:sym typeface="+mn-lt"/>
              </a:rPr>
              <a:t>土地指标：</a:t>
            </a:r>
            <a:r>
              <a:rPr lang="zh-CN" altLang="en-US" dirty="0">
                <a:latin typeface="+mn-lt"/>
                <a:ea typeface="+mn-ea"/>
                <a:cs typeface="+mn-ea"/>
                <a:sym typeface="+mn-lt"/>
              </a:rPr>
              <a:t>占地</a:t>
            </a:r>
            <a:r>
              <a:rPr lang="en-US" altLang="zh-CN" dirty="0">
                <a:latin typeface="+mn-lt"/>
                <a:ea typeface="+mn-ea"/>
                <a:cs typeface="+mn-ea"/>
                <a:sym typeface="+mn-lt"/>
              </a:rPr>
              <a:t>1.93</a:t>
            </a:r>
            <a:r>
              <a:rPr lang="zh-CN" altLang="en-US" dirty="0">
                <a:latin typeface="+mn-lt"/>
                <a:ea typeface="+mn-ea"/>
                <a:cs typeface="+mn-ea"/>
                <a:sym typeface="+mn-lt"/>
              </a:rPr>
              <a:t>万方，容积率</a:t>
            </a:r>
            <a:r>
              <a:rPr lang="en-US" altLang="zh-CN" dirty="0">
                <a:latin typeface="+mn-lt"/>
                <a:ea typeface="+mn-ea"/>
                <a:cs typeface="+mn-ea"/>
                <a:sym typeface="+mn-lt"/>
              </a:rPr>
              <a:t>1.2</a:t>
            </a:r>
            <a:r>
              <a:rPr lang="zh-CN" altLang="en-US" dirty="0">
                <a:latin typeface="+mn-lt"/>
                <a:ea typeface="+mn-ea"/>
                <a:cs typeface="+mn-ea"/>
                <a:sym typeface="+mn-lt"/>
              </a:rPr>
              <a:t>，计容建面</a:t>
            </a:r>
            <a:r>
              <a:rPr lang="en-US" altLang="zh-CN" dirty="0">
                <a:latin typeface="+mn-lt"/>
                <a:ea typeface="+mn-ea"/>
                <a:cs typeface="+mn-ea"/>
                <a:sym typeface="+mn-lt"/>
              </a:rPr>
              <a:t>2.32</a:t>
            </a:r>
            <a:r>
              <a:rPr lang="zh-CN" altLang="en-US" dirty="0">
                <a:latin typeface="+mn-lt"/>
                <a:ea typeface="+mn-ea"/>
                <a:cs typeface="+mn-ea"/>
                <a:sym typeface="+mn-lt"/>
              </a:rPr>
              <a:t>万方，限高</a:t>
            </a:r>
            <a:r>
              <a:rPr lang="en-US" altLang="zh-CN" dirty="0">
                <a:latin typeface="+mn-lt"/>
                <a:ea typeface="+mn-ea"/>
                <a:cs typeface="+mn-ea"/>
                <a:sym typeface="+mn-lt"/>
              </a:rPr>
              <a:t>24m</a:t>
            </a:r>
            <a:r>
              <a:rPr lang="zh-CN" altLang="en-US" dirty="0">
                <a:latin typeface="+mn-lt"/>
                <a:ea typeface="+mn-ea"/>
                <a:cs typeface="+mn-ea"/>
                <a:sym typeface="+mn-lt"/>
              </a:rPr>
              <a:t>，保障房</a:t>
            </a:r>
            <a:r>
              <a:rPr lang="en-US" altLang="zh-CN" dirty="0">
                <a:latin typeface="+mn-lt"/>
                <a:ea typeface="+mn-ea"/>
                <a:cs typeface="+mn-ea"/>
                <a:sym typeface="+mn-lt"/>
              </a:rPr>
              <a:t>5%</a:t>
            </a:r>
            <a:r>
              <a:rPr lang="zh-CN" altLang="en-US" dirty="0">
                <a:latin typeface="+mn-lt"/>
                <a:ea typeface="+mn-ea"/>
                <a:cs typeface="+mn-ea"/>
                <a:sym typeface="+mn-lt"/>
              </a:rPr>
              <a:t>。</a:t>
            </a:r>
            <a:endParaRPr lang="en-US" altLang="zh-CN" dirty="0">
              <a:latin typeface="+mn-lt"/>
              <a:ea typeface="+mn-ea"/>
              <a:cs typeface="+mn-ea"/>
              <a:sym typeface="+mn-lt"/>
            </a:endParaRPr>
          </a:p>
          <a:p>
            <a:pPr marL="285750" lvl="0" indent="-285750" eaLnBrk="1" fontAlgn="auto" hangingPunct="1">
              <a:lnSpc>
                <a:spcPct val="150000"/>
              </a:lnSpc>
              <a:spcBef>
                <a:spcPts val="0"/>
              </a:spcBef>
              <a:spcAft>
                <a:spcPts val="0"/>
              </a:spcAft>
              <a:buSzTx/>
              <a:buFont typeface="Wingdings" panose="05000000000000000000" pitchFamily="2" charset="2"/>
              <a:buChar char="Ø"/>
              <a:defRPr/>
            </a:pPr>
            <a:r>
              <a:rPr lang="zh-CN" altLang="en-US" sz="1600" dirty="0">
                <a:latin typeface="+mn-lt"/>
                <a:ea typeface="+mn-ea"/>
                <a:cs typeface="+mn-ea"/>
                <a:sym typeface="+mn-lt"/>
              </a:rPr>
              <a:t>户配定位思路：</a:t>
            </a:r>
            <a:endParaRPr lang="en-US" altLang="zh-CN" sz="1600" dirty="0">
              <a:latin typeface="+mn-lt"/>
              <a:ea typeface="+mn-ea"/>
              <a:cs typeface="+mn-ea"/>
              <a:sym typeface="+mn-lt"/>
            </a:endParaRPr>
          </a:p>
          <a:p>
            <a:pPr marL="0" lvl="0" indent="0" eaLnBrk="1" fontAlgn="auto" hangingPunct="1">
              <a:lnSpc>
                <a:spcPct val="150000"/>
              </a:lnSpc>
              <a:spcBef>
                <a:spcPts val="0"/>
              </a:spcBef>
              <a:spcAft>
                <a:spcPts val="0"/>
              </a:spcAft>
              <a:buSzTx/>
              <a:buNone/>
              <a:defRPr/>
            </a:pPr>
            <a:r>
              <a:rPr lang="zh-CN" altLang="en-US" dirty="0">
                <a:latin typeface="+mn-lt"/>
                <a:ea typeface="+mn-ea"/>
                <a:cs typeface="+mn-ea"/>
                <a:sym typeface="+mn-lt"/>
              </a:rPr>
              <a:t>强功能、控总价、兼顾舒适度：</a:t>
            </a:r>
            <a:r>
              <a:rPr lang="en-US" altLang="zh-CN" dirty="0">
                <a:latin typeface="+mn-lt"/>
                <a:ea typeface="+mn-ea"/>
                <a:cs typeface="+mn-ea"/>
                <a:sym typeface="+mn-lt"/>
              </a:rPr>
              <a:t>4F</a:t>
            </a:r>
            <a:r>
              <a:rPr lang="zh-CN" altLang="en-US" dirty="0">
                <a:latin typeface="+mn-lt"/>
                <a:ea typeface="+mn-ea"/>
                <a:cs typeface="+mn-ea"/>
                <a:sym typeface="+mn-lt"/>
              </a:rPr>
              <a:t>叠加户均</a:t>
            </a:r>
            <a:r>
              <a:rPr lang="en-US" altLang="zh-CN" dirty="0">
                <a:latin typeface="+mn-lt"/>
                <a:ea typeface="+mn-ea"/>
                <a:cs typeface="+mn-ea"/>
                <a:sym typeface="+mn-lt"/>
              </a:rPr>
              <a:t>140</a:t>
            </a:r>
            <a:r>
              <a:rPr lang="zh-CN" altLang="en-US" dirty="0">
                <a:latin typeface="+mn-lt"/>
                <a:ea typeface="+mn-ea"/>
                <a:cs typeface="+mn-ea"/>
                <a:sym typeface="+mn-lt"/>
              </a:rPr>
              <a:t>㎡占比</a:t>
            </a:r>
            <a:r>
              <a:rPr lang="en-US" altLang="zh-CN" dirty="0">
                <a:latin typeface="+mn-lt"/>
                <a:ea typeface="+mn-ea"/>
                <a:cs typeface="+mn-ea"/>
                <a:sym typeface="+mn-lt"/>
              </a:rPr>
              <a:t>80%</a:t>
            </a:r>
            <a:r>
              <a:rPr lang="zh-CN" altLang="en-US" dirty="0">
                <a:latin typeface="+mn-lt"/>
                <a:ea typeface="+mn-ea"/>
                <a:cs typeface="+mn-ea"/>
                <a:sym typeface="+mn-lt"/>
              </a:rPr>
              <a:t>，</a:t>
            </a:r>
            <a:r>
              <a:rPr lang="en-US" altLang="zh-CN" dirty="0">
                <a:latin typeface="+mn-lt"/>
                <a:ea typeface="+mn-ea"/>
                <a:cs typeface="+mn-ea"/>
                <a:sym typeface="+mn-lt"/>
              </a:rPr>
              <a:t>160</a:t>
            </a:r>
            <a:r>
              <a:rPr lang="zh-CN" altLang="en-US" dirty="0">
                <a:latin typeface="+mn-lt"/>
                <a:ea typeface="+mn-ea"/>
                <a:cs typeface="+mn-ea"/>
                <a:sym typeface="+mn-lt"/>
              </a:rPr>
              <a:t>㎡占比</a:t>
            </a:r>
            <a:r>
              <a:rPr lang="en-US" altLang="zh-CN" dirty="0">
                <a:latin typeface="+mn-lt"/>
                <a:ea typeface="+mn-ea"/>
                <a:cs typeface="+mn-ea"/>
                <a:sym typeface="+mn-lt"/>
              </a:rPr>
              <a:t>20%</a:t>
            </a:r>
            <a:r>
              <a:rPr lang="zh-CN" altLang="en-US" dirty="0">
                <a:latin typeface="+mn-lt"/>
                <a:ea typeface="+mn-ea"/>
                <a:cs typeface="+mn-ea"/>
                <a:sym typeface="+mn-lt"/>
              </a:rPr>
              <a:t>，在</a:t>
            </a:r>
            <a:r>
              <a:rPr lang="en-US" altLang="zh-CN" dirty="0">
                <a:latin typeface="+mn-lt"/>
                <a:ea typeface="+mn-ea"/>
                <a:cs typeface="+mn-ea"/>
                <a:sym typeface="+mn-lt"/>
              </a:rPr>
              <a:t>4F</a:t>
            </a:r>
            <a:r>
              <a:rPr lang="zh-CN" altLang="en-US" dirty="0">
                <a:latin typeface="+mn-lt"/>
                <a:ea typeface="+mn-ea"/>
                <a:cs typeface="+mn-ea"/>
                <a:sym typeface="+mn-lt"/>
              </a:rPr>
              <a:t>叠加最大化的情况下，考虑补足容积率补充</a:t>
            </a:r>
            <a:r>
              <a:rPr lang="en-US" altLang="zh-CN" dirty="0">
                <a:latin typeface="+mn-lt"/>
                <a:ea typeface="+mn-ea"/>
                <a:cs typeface="+mn-ea"/>
                <a:sym typeface="+mn-lt"/>
              </a:rPr>
              <a:t>120</a:t>
            </a:r>
            <a:r>
              <a:rPr lang="zh-CN" altLang="en-US" dirty="0">
                <a:latin typeface="+mn-lt"/>
                <a:ea typeface="+mn-ea"/>
                <a:cs typeface="+mn-ea"/>
                <a:sym typeface="+mn-lt"/>
              </a:rPr>
              <a:t>㎡</a:t>
            </a:r>
            <a:r>
              <a:rPr lang="en-US" altLang="zh-CN" dirty="0">
                <a:latin typeface="+mn-lt"/>
                <a:ea typeface="+mn-ea"/>
                <a:cs typeface="+mn-ea"/>
                <a:sym typeface="+mn-lt"/>
              </a:rPr>
              <a:t>6F</a:t>
            </a:r>
            <a:r>
              <a:rPr lang="zh-CN" altLang="en-US" dirty="0">
                <a:latin typeface="+mn-lt"/>
                <a:ea typeface="+mn-ea"/>
                <a:cs typeface="+mn-ea"/>
                <a:sym typeface="+mn-lt"/>
              </a:rPr>
              <a:t>高性价比叠加</a:t>
            </a:r>
            <a:r>
              <a:rPr lang="en-US" altLang="zh-CN" dirty="0">
                <a:latin typeface="+mn-lt"/>
                <a:ea typeface="+mn-ea"/>
                <a:cs typeface="+mn-ea"/>
                <a:sym typeface="+mn-lt"/>
              </a:rPr>
              <a:t>/</a:t>
            </a:r>
            <a:r>
              <a:rPr lang="zh-CN" altLang="en-US" dirty="0">
                <a:latin typeface="+mn-lt"/>
                <a:ea typeface="+mn-ea"/>
                <a:cs typeface="+mn-ea"/>
                <a:sym typeface="+mn-lt"/>
              </a:rPr>
              <a:t>或</a:t>
            </a:r>
            <a:r>
              <a:rPr lang="en-US" altLang="zh-CN" dirty="0">
                <a:latin typeface="+mn-lt"/>
                <a:ea typeface="+mn-ea"/>
                <a:cs typeface="+mn-ea"/>
                <a:sym typeface="+mn-lt"/>
              </a:rPr>
              <a:t>7F120</a:t>
            </a:r>
            <a:r>
              <a:rPr lang="zh-CN" altLang="en-US" dirty="0">
                <a:latin typeface="+mn-lt"/>
                <a:ea typeface="+mn-ea"/>
                <a:cs typeface="+mn-ea"/>
                <a:sym typeface="+mn-lt"/>
              </a:rPr>
              <a:t>㎡</a:t>
            </a:r>
            <a:r>
              <a:rPr lang="en-US" altLang="zh-CN" dirty="0">
                <a:latin typeface="+mn-lt"/>
                <a:ea typeface="+mn-ea"/>
                <a:cs typeface="+mn-ea"/>
                <a:sym typeface="+mn-lt"/>
              </a:rPr>
              <a:t>3+1</a:t>
            </a:r>
            <a:r>
              <a:rPr lang="zh-CN" altLang="en-US" dirty="0">
                <a:latin typeface="+mn-lt"/>
                <a:ea typeface="+mn-ea"/>
                <a:cs typeface="+mn-ea"/>
                <a:sym typeface="+mn-lt"/>
              </a:rPr>
              <a:t>房洋房，布局在景观优势较差的区域。</a:t>
            </a:r>
            <a:endParaRPr lang="en-US" altLang="zh-CN" dirty="0">
              <a:latin typeface="+mn-lt"/>
              <a:ea typeface="+mn-ea"/>
              <a:cs typeface="+mn-ea"/>
              <a:sym typeface="+mn-lt"/>
            </a:endParaRPr>
          </a:p>
          <a:p>
            <a:pPr marL="0" lvl="0" indent="0" eaLnBrk="1" fontAlgn="auto" hangingPunct="1">
              <a:lnSpc>
                <a:spcPct val="150000"/>
              </a:lnSpc>
              <a:spcBef>
                <a:spcPts val="0"/>
              </a:spcBef>
              <a:spcAft>
                <a:spcPts val="0"/>
              </a:spcAft>
              <a:buSzTx/>
              <a:buNone/>
              <a:defRPr/>
            </a:pPr>
            <a:r>
              <a:rPr lang="zh-CN" altLang="en-US" dirty="0">
                <a:latin typeface="+mn-lt"/>
                <a:ea typeface="+mn-ea"/>
                <a:cs typeface="+mn-ea"/>
                <a:sym typeface="+mn-lt"/>
              </a:rPr>
              <a:t>考虑竞争突围，经济型小户型叠加产品全精装交付</a:t>
            </a:r>
            <a:r>
              <a:rPr lang="en-US" altLang="zh-CN" dirty="0">
                <a:latin typeface="+mn-lt"/>
                <a:ea typeface="+mn-ea"/>
                <a:cs typeface="+mn-ea"/>
                <a:sym typeface="+mn-lt"/>
              </a:rPr>
              <a:t>(</a:t>
            </a:r>
            <a:r>
              <a:rPr lang="zh-CN" altLang="en-US" dirty="0">
                <a:latin typeface="+mn-lt"/>
                <a:ea typeface="+mn-ea"/>
                <a:cs typeface="+mn-ea"/>
                <a:sym typeface="+mn-lt"/>
              </a:rPr>
              <a:t>不包含地下室，但包含隔板），</a:t>
            </a:r>
            <a:r>
              <a:rPr lang="zh-CN" altLang="en-US" dirty="0">
                <a:solidFill>
                  <a:srgbClr val="C00000"/>
                </a:solidFill>
                <a:latin typeface="+mn-lt"/>
                <a:ea typeface="+mn-ea"/>
                <a:cs typeface="+mn-ea"/>
                <a:sym typeface="+mn-lt"/>
              </a:rPr>
              <a:t>叠拼产品考虑新房和二手房竞争，建议打造三面宽户型为主。</a:t>
            </a:r>
          </a:p>
        </p:txBody>
      </p:sp>
      <p:graphicFrame>
        <p:nvGraphicFramePr>
          <p:cNvPr id="7" name="表格 6">
            <a:extLst>
              <a:ext uri="{FF2B5EF4-FFF2-40B4-BE49-F238E27FC236}">
                <a16:creationId xmlns:a16="http://schemas.microsoft.com/office/drawing/2014/main" id="{3AAF0521-2BDF-4F45-968D-DFE8D2310AF6}"/>
              </a:ext>
            </a:extLst>
          </p:cNvPr>
          <p:cNvGraphicFramePr>
            <a:graphicFrameLocks noGrp="1"/>
          </p:cNvGraphicFramePr>
          <p:nvPr/>
        </p:nvGraphicFramePr>
        <p:xfrm>
          <a:off x="962238" y="2914741"/>
          <a:ext cx="10295042" cy="3149600"/>
        </p:xfrm>
        <a:graphic>
          <a:graphicData uri="http://schemas.openxmlformats.org/drawingml/2006/table">
            <a:tbl>
              <a:tblPr/>
              <a:tblGrid>
                <a:gridCol w="1364402">
                  <a:extLst>
                    <a:ext uri="{9D8B030D-6E8A-4147-A177-3AD203B41FA5}">
                      <a16:colId xmlns:a16="http://schemas.microsoft.com/office/drawing/2014/main" val="378809706"/>
                    </a:ext>
                  </a:extLst>
                </a:gridCol>
                <a:gridCol w="1584960">
                  <a:extLst>
                    <a:ext uri="{9D8B030D-6E8A-4147-A177-3AD203B41FA5}">
                      <a16:colId xmlns:a16="http://schemas.microsoft.com/office/drawing/2014/main" val="1166532138"/>
                    </a:ext>
                  </a:extLst>
                </a:gridCol>
                <a:gridCol w="1513840">
                  <a:extLst>
                    <a:ext uri="{9D8B030D-6E8A-4147-A177-3AD203B41FA5}">
                      <a16:colId xmlns:a16="http://schemas.microsoft.com/office/drawing/2014/main" val="1351013274"/>
                    </a:ext>
                  </a:extLst>
                </a:gridCol>
                <a:gridCol w="2600960">
                  <a:extLst>
                    <a:ext uri="{9D8B030D-6E8A-4147-A177-3AD203B41FA5}">
                      <a16:colId xmlns:a16="http://schemas.microsoft.com/office/drawing/2014/main" val="833524426"/>
                    </a:ext>
                  </a:extLst>
                </a:gridCol>
                <a:gridCol w="1673046">
                  <a:extLst>
                    <a:ext uri="{9D8B030D-6E8A-4147-A177-3AD203B41FA5}">
                      <a16:colId xmlns:a16="http://schemas.microsoft.com/office/drawing/2014/main" val="3496690983"/>
                    </a:ext>
                  </a:extLst>
                </a:gridCol>
                <a:gridCol w="1557834">
                  <a:extLst>
                    <a:ext uri="{9D8B030D-6E8A-4147-A177-3AD203B41FA5}">
                      <a16:colId xmlns:a16="http://schemas.microsoft.com/office/drawing/2014/main" val="1421921613"/>
                    </a:ext>
                  </a:extLst>
                </a:gridCol>
              </a:tblGrid>
              <a:tr h="475887">
                <a:tc>
                  <a:txBody>
                    <a:bodyPr/>
                    <a:lstStyle/>
                    <a:p>
                      <a:pPr algn="ctr" rtl="0" fontAlgn="ctr"/>
                      <a:r>
                        <a:rPr lang="zh-CN" altLang="en-US" sz="1200" b="1" i="0" u="none" strike="noStrike" dirty="0">
                          <a:solidFill>
                            <a:srgbClr val="000000"/>
                          </a:solidFill>
                          <a:effectLst/>
                          <a:latin typeface="+mn-lt"/>
                          <a:ea typeface="+mn-ea"/>
                          <a:cs typeface="+mn-ea"/>
                          <a:sym typeface="+mn-lt"/>
                        </a:rPr>
                        <a:t>产品建议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rtl="0" fontAlgn="ctr"/>
                      <a:r>
                        <a:rPr lang="zh-CN" altLang="en-US" sz="1200" b="1" i="0" u="none" strike="noStrike" dirty="0">
                          <a:solidFill>
                            <a:srgbClr val="000000"/>
                          </a:solidFill>
                          <a:effectLst/>
                          <a:latin typeface="+mn-lt"/>
                          <a:ea typeface="+mn-ea"/>
                          <a:cs typeface="+mn-ea"/>
                          <a:sym typeface="+mn-lt"/>
                        </a:rPr>
                        <a:t>面积段㎡</a:t>
                      </a:r>
                      <a:br>
                        <a:rPr lang="zh-CN" altLang="en-US" sz="1200" b="1" i="0" u="none" strike="noStrike" dirty="0">
                          <a:solidFill>
                            <a:srgbClr val="000000"/>
                          </a:solidFill>
                          <a:effectLst/>
                          <a:latin typeface="+mn-lt"/>
                          <a:ea typeface="+mn-ea"/>
                          <a:cs typeface="+mn-ea"/>
                          <a:sym typeface="+mn-lt"/>
                        </a:rPr>
                      </a:br>
                      <a:r>
                        <a:rPr lang="zh-CN" altLang="en-US" sz="1200" b="1" i="0" u="none" strike="noStrike" dirty="0">
                          <a:solidFill>
                            <a:srgbClr val="000000"/>
                          </a:solidFill>
                          <a:effectLst/>
                          <a:latin typeface="+mn-lt"/>
                          <a:ea typeface="+mn-ea"/>
                          <a:cs typeface="+mn-ea"/>
                          <a:sym typeface="+mn-lt"/>
                        </a:rPr>
                        <a:t>（计容面积）</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rtl="0" fontAlgn="ctr"/>
                      <a:r>
                        <a:rPr lang="zh-CN" altLang="en-US" sz="1200" b="1" i="0" u="none" strike="noStrike" dirty="0">
                          <a:solidFill>
                            <a:srgbClr val="000000"/>
                          </a:solidFill>
                          <a:effectLst/>
                          <a:latin typeface="+mn-lt"/>
                          <a:ea typeface="+mn-ea"/>
                          <a:cs typeface="+mn-ea"/>
                          <a:sym typeface="+mn-lt"/>
                        </a:rPr>
                        <a:t>户型</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rtl="0" fontAlgn="ctr"/>
                      <a:r>
                        <a:rPr lang="zh-CN" altLang="en-US" sz="1200" b="1" i="0" u="none" strike="noStrike" dirty="0">
                          <a:solidFill>
                            <a:srgbClr val="000000"/>
                          </a:solidFill>
                          <a:effectLst/>
                          <a:latin typeface="+mn-lt"/>
                          <a:ea typeface="+mn-ea"/>
                          <a:cs typeface="+mn-ea"/>
                          <a:sym typeface="+mn-lt"/>
                        </a:rPr>
                        <a:t>参考户型说明</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rtl="0" fontAlgn="ctr"/>
                      <a:r>
                        <a:rPr lang="zh-CN" altLang="en-US" sz="1200" b="1" i="0" u="none" strike="noStrike" dirty="0">
                          <a:solidFill>
                            <a:srgbClr val="000000"/>
                          </a:solidFill>
                          <a:effectLst/>
                          <a:latin typeface="+mn-lt"/>
                          <a:ea typeface="+mn-ea"/>
                          <a:cs typeface="+mn-ea"/>
                          <a:sym typeface="+mn-lt"/>
                        </a:rPr>
                        <a:t>套数占比</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rtl="0" fontAlgn="ctr"/>
                      <a:r>
                        <a:rPr lang="zh-CN" altLang="en-US" sz="1200" b="1" i="0" u="none" strike="noStrike" dirty="0">
                          <a:solidFill>
                            <a:srgbClr val="000000"/>
                          </a:solidFill>
                          <a:effectLst/>
                          <a:latin typeface="+mn-lt"/>
                          <a:ea typeface="+mn-ea"/>
                          <a:cs typeface="+mn-ea"/>
                          <a:sym typeface="+mn-lt"/>
                        </a:rPr>
                        <a:t>精装成本（元</a:t>
                      </a:r>
                      <a:r>
                        <a:rPr lang="en-US" altLang="zh-CN" sz="1200" b="1" i="0" u="none" strike="noStrike" dirty="0">
                          <a:solidFill>
                            <a:srgbClr val="000000"/>
                          </a:solidFill>
                          <a:effectLst/>
                          <a:latin typeface="+mn-lt"/>
                          <a:ea typeface="+mn-ea"/>
                          <a:cs typeface="+mn-ea"/>
                          <a:sym typeface="+mn-lt"/>
                        </a:rPr>
                        <a:t>/</a:t>
                      </a:r>
                      <a:r>
                        <a:rPr lang="zh-CN" altLang="en-US" sz="1200" b="1" i="0" u="none" strike="noStrike" dirty="0">
                          <a:solidFill>
                            <a:srgbClr val="000000"/>
                          </a:solidFill>
                          <a:effectLst/>
                          <a:latin typeface="+mn-lt"/>
                          <a:ea typeface="+mn-ea"/>
                          <a:cs typeface="+mn-ea"/>
                          <a:sym typeface="+mn-lt"/>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875002615"/>
                  </a:ext>
                </a:extLst>
              </a:tr>
              <a:tr h="807975">
                <a:tc rowSpan="2">
                  <a:txBody>
                    <a:bodyPr/>
                    <a:lstStyle/>
                    <a:p>
                      <a:pPr algn="ctr" rtl="0" fontAlgn="ctr"/>
                      <a:r>
                        <a:rPr lang="en-US" altLang="zh-CN" sz="1200" b="0" i="0" u="none" strike="noStrike" dirty="0">
                          <a:solidFill>
                            <a:srgbClr val="000000"/>
                          </a:solidFill>
                          <a:effectLst/>
                          <a:latin typeface="+mn-lt"/>
                          <a:ea typeface="+mn-ea"/>
                          <a:cs typeface="+mn-ea"/>
                          <a:sym typeface="+mn-lt"/>
                        </a:rPr>
                        <a:t>4F</a:t>
                      </a:r>
                      <a:r>
                        <a:rPr lang="zh-CN" altLang="en-US" sz="1200" b="0" i="0" u="none" strike="noStrike" dirty="0">
                          <a:solidFill>
                            <a:srgbClr val="000000"/>
                          </a:solidFill>
                          <a:effectLst/>
                          <a:latin typeface="+mn-lt"/>
                          <a:ea typeface="+mn-ea"/>
                          <a:cs typeface="+mn-ea"/>
                          <a:sym typeface="+mn-lt"/>
                        </a:rPr>
                        <a:t>叠加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dirty="0">
                          <a:solidFill>
                            <a:srgbClr val="000000"/>
                          </a:solidFill>
                          <a:effectLst/>
                          <a:latin typeface="+mn-lt"/>
                          <a:ea typeface="+mn-ea"/>
                          <a:cs typeface="+mn-ea"/>
                          <a:sym typeface="+mn-lt"/>
                        </a:rPr>
                        <a:t>套均</a:t>
                      </a:r>
                      <a:r>
                        <a:rPr lang="en-US" altLang="zh-CN" sz="1200" b="0" i="0" u="none" strike="noStrike" dirty="0">
                          <a:solidFill>
                            <a:srgbClr val="000000"/>
                          </a:solidFill>
                          <a:effectLst/>
                          <a:latin typeface="+mn-lt"/>
                          <a:ea typeface="+mn-ea"/>
                          <a:cs typeface="+mn-ea"/>
                          <a:sym typeface="+mn-lt"/>
                        </a:rPr>
                        <a:t>140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200" u="none" strike="noStrike" dirty="0">
                          <a:effectLst/>
                          <a:latin typeface="+mn-lt"/>
                          <a:ea typeface="+mn-ea"/>
                          <a:cs typeface="+mn-ea"/>
                          <a:sym typeface="+mn-lt"/>
                        </a:rPr>
                        <a:t>2.5-3</a:t>
                      </a:r>
                      <a:r>
                        <a:rPr lang="zh-CN" altLang="en-US" sz="1200" u="none" strike="noStrike" dirty="0">
                          <a:effectLst/>
                          <a:latin typeface="+mn-lt"/>
                          <a:ea typeface="+mn-ea"/>
                          <a:cs typeface="+mn-ea"/>
                          <a:sym typeface="+mn-lt"/>
                        </a:rPr>
                        <a:t>面宽</a:t>
                      </a:r>
                      <a:endParaRPr lang="zh-CN" altLang="en-US" sz="1200" b="0" i="0" u="none" strike="noStrike" dirty="0">
                        <a:solidFill>
                          <a:srgbClr val="000000"/>
                        </a:solidFill>
                        <a:effectLst/>
                        <a:latin typeface="+mn-lt"/>
                        <a:ea typeface="+mn-ea"/>
                        <a:cs typeface="+mn-ea"/>
                        <a:sym typeface="+mn-lt"/>
                      </a:endParaRPr>
                    </a:p>
                  </a:txBody>
                  <a:tcPr marL="496" marR="496" marT="4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kern="1200" dirty="0">
                          <a:solidFill>
                            <a:srgbClr val="000000"/>
                          </a:solidFill>
                          <a:effectLst/>
                          <a:latin typeface="+mn-lt"/>
                          <a:ea typeface="+mn-ea"/>
                          <a:cs typeface="+mn-ea"/>
                          <a:sym typeface="+mn-lt"/>
                        </a:rPr>
                        <a:t>参考保利西郊和煦领墅叠墅产品，下叠挑空及天井赠送做足，上叠赠送屋顶花园，大露台</a:t>
                      </a:r>
                    </a:p>
                  </a:txBody>
                  <a:tcPr marL="496" marR="496" marT="4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200" b="0" i="0" u="none" strike="noStrike" dirty="0">
                          <a:solidFill>
                            <a:srgbClr val="000000"/>
                          </a:solidFill>
                          <a:effectLst/>
                          <a:latin typeface="+mn-lt"/>
                          <a:ea typeface="+mn-ea"/>
                          <a:cs typeface="+mn-ea"/>
                          <a:sym typeface="+mn-lt"/>
                        </a:rPr>
                        <a:t>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200" b="0" i="0" u="none" strike="noStrike" dirty="0">
                          <a:solidFill>
                            <a:srgbClr val="000000"/>
                          </a:solidFill>
                          <a:effectLst/>
                          <a:latin typeface="+mn-lt"/>
                          <a:ea typeface="+mn-ea"/>
                          <a:cs typeface="+mn-ea"/>
                          <a:sym typeface="+mn-lt"/>
                        </a:rPr>
                        <a:t>3000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8665079"/>
                  </a:ext>
                </a:extLst>
              </a:tr>
              <a:tr h="538755">
                <a:tc vMerge="1">
                  <a:txBody>
                    <a:bodyPr/>
                    <a:lstStyle/>
                    <a:p>
                      <a:pPr algn="ctr" rtl="0" fontAlgn="ctr"/>
                      <a:endParaRPr lang="zh-CN" altLang="en-US" sz="1400" b="0" i="0" u="none" strike="noStrike" dirty="0">
                        <a:solidFill>
                          <a:srgbClr val="0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dirty="0">
                          <a:solidFill>
                            <a:srgbClr val="000000"/>
                          </a:solidFill>
                          <a:effectLst/>
                          <a:latin typeface="+mn-lt"/>
                          <a:ea typeface="+mn-ea"/>
                          <a:cs typeface="+mn-ea"/>
                          <a:sym typeface="+mn-lt"/>
                        </a:rPr>
                        <a:t>套均</a:t>
                      </a:r>
                      <a:r>
                        <a:rPr lang="en-US" altLang="zh-CN" sz="1200" b="0" i="0" u="none" strike="noStrike" dirty="0">
                          <a:solidFill>
                            <a:srgbClr val="000000"/>
                          </a:solidFill>
                          <a:effectLst/>
                          <a:latin typeface="+mn-lt"/>
                          <a:ea typeface="+mn-ea"/>
                          <a:cs typeface="+mn-ea"/>
                          <a:sym typeface="+mn-lt"/>
                        </a:rPr>
                        <a:t>160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u="none" strike="noStrike" dirty="0">
                          <a:effectLst/>
                          <a:latin typeface="+mn-lt"/>
                          <a:ea typeface="+mn-ea"/>
                          <a:cs typeface="+mn-ea"/>
                          <a:sym typeface="+mn-lt"/>
                        </a:rPr>
                        <a:t>至少</a:t>
                      </a:r>
                      <a:r>
                        <a:rPr lang="en-US" altLang="zh-CN" sz="1200" u="none" strike="noStrike" dirty="0">
                          <a:effectLst/>
                          <a:latin typeface="+mn-lt"/>
                          <a:ea typeface="+mn-ea"/>
                          <a:cs typeface="+mn-ea"/>
                          <a:sym typeface="+mn-lt"/>
                        </a:rPr>
                        <a:t>3</a:t>
                      </a:r>
                      <a:r>
                        <a:rPr lang="zh-CN" altLang="en-US" sz="1200" u="none" strike="noStrike" dirty="0">
                          <a:effectLst/>
                          <a:latin typeface="+mn-lt"/>
                          <a:ea typeface="+mn-ea"/>
                          <a:cs typeface="+mn-ea"/>
                          <a:sym typeface="+mn-lt"/>
                        </a:rPr>
                        <a:t>面宽</a:t>
                      </a:r>
                      <a:endParaRPr lang="zh-CN" altLang="en-US" sz="1200" b="0" i="0" u="none" strike="noStrike" dirty="0">
                        <a:solidFill>
                          <a:srgbClr val="000000"/>
                        </a:solidFill>
                        <a:effectLst/>
                        <a:latin typeface="+mn-lt"/>
                        <a:ea typeface="+mn-ea"/>
                        <a:cs typeface="+mn-ea"/>
                        <a:sym typeface="+mn-lt"/>
                      </a:endParaRPr>
                    </a:p>
                  </a:txBody>
                  <a:tcPr marL="496" marR="496" marT="4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kern="1200" dirty="0">
                          <a:solidFill>
                            <a:srgbClr val="000000"/>
                          </a:solidFill>
                          <a:effectLst/>
                          <a:latin typeface="+mn-lt"/>
                          <a:ea typeface="+mn-ea"/>
                          <a:cs typeface="+mn-ea"/>
                          <a:sym typeface="+mn-lt"/>
                        </a:rPr>
                        <a:t>只放在核心景观优势明显的区域，且为端套，双套房</a:t>
                      </a:r>
                    </a:p>
                  </a:txBody>
                  <a:tcPr marL="496" marR="496" marT="4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200" b="0" i="0" u="none" strike="noStrike" dirty="0">
                          <a:solidFill>
                            <a:srgbClr val="000000"/>
                          </a:solidFill>
                          <a:effectLst/>
                          <a:latin typeface="+mn-lt"/>
                          <a:ea typeface="+mn-ea"/>
                          <a:cs typeface="+mn-ea"/>
                          <a:sym typeface="+mn-lt"/>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200" b="0" i="0" u="none" strike="noStrike" dirty="0">
                          <a:solidFill>
                            <a:srgbClr val="000000"/>
                          </a:solidFill>
                          <a:effectLst/>
                          <a:latin typeface="+mn-lt"/>
                          <a:ea typeface="+mn-ea"/>
                          <a:cs typeface="+mn-ea"/>
                          <a:sym typeface="+mn-lt"/>
                        </a:rPr>
                        <a:t>3000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293143"/>
                  </a:ext>
                </a:extLst>
              </a:tr>
              <a:tr h="817512">
                <a:tc>
                  <a:txBody>
                    <a:bodyPr/>
                    <a:lstStyle/>
                    <a:p>
                      <a:pPr algn="ctr" rtl="0" fontAlgn="ctr"/>
                      <a:r>
                        <a:rPr lang="en-US" altLang="zh-CN" sz="1200" b="0" i="0" u="none" strike="noStrike" dirty="0">
                          <a:solidFill>
                            <a:srgbClr val="000000"/>
                          </a:solidFill>
                          <a:effectLst/>
                          <a:latin typeface="+mn-lt"/>
                          <a:ea typeface="+mn-ea"/>
                          <a:cs typeface="+mn-ea"/>
                          <a:sym typeface="+mn-lt"/>
                        </a:rPr>
                        <a:t>6F</a:t>
                      </a:r>
                      <a:r>
                        <a:rPr lang="zh-CN" altLang="en-US" sz="1200" b="0" i="0" u="none" strike="noStrike" dirty="0">
                          <a:solidFill>
                            <a:srgbClr val="000000"/>
                          </a:solidFill>
                          <a:effectLst/>
                          <a:latin typeface="+mn-lt"/>
                          <a:ea typeface="+mn-ea"/>
                          <a:cs typeface="+mn-ea"/>
                          <a:sym typeface="+mn-lt"/>
                        </a:rPr>
                        <a:t>叠加或</a:t>
                      </a:r>
                      <a:r>
                        <a:rPr lang="en-US" altLang="zh-CN" sz="1200" b="0" i="0" u="none" strike="noStrike" dirty="0">
                          <a:solidFill>
                            <a:srgbClr val="000000"/>
                          </a:solidFill>
                          <a:effectLst/>
                          <a:latin typeface="+mn-lt"/>
                          <a:ea typeface="+mn-ea"/>
                          <a:cs typeface="+mn-ea"/>
                          <a:sym typeface="+mn-lt"/>
                        </a:rPr>
                        <a:t>7F</a:t>
                      </a:r>
                      <a:r>
                        <a:rPr lang="zh-CN" altLang="en-US" sz="1200" b="0" i="0" u="none" strike="noStrike" dirty="0">
                          <a:solidFill>
                            <a:srgbClr val="000000"/>
                          </a:solidFill>
                          <a:effectLst/>
                          <a:latin typeface="+mn-lt"/>
                          <a:ea typeface="+mn-ea"/>
                          <a:cs typeface="+mn-ea"/>
                          <a:sym typeface="+mn-lt"/>
                        </a:rPr>
                        <a:t>洋房</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dirty="0">
                          <a:solidFill>
                            <a:srgbClr val="000000"/>
                          </a:solidFill>
                          <a:effectLst/>
                          <a:latin typeface="+mn-lt"/>
                          <a:ea typeface="+mn-ea"/>
                          <a:cs typeface="+mn-ea"/>
                          <a:sym typeface="+mn-lt"/>
                        </a:rPr>
                        <a:t>套均</a:t>
                      </a:r>
                      <a:r>
                        <a:rPr lang="en-US" altLang="zh-CN" sz="1200" b="0" i="0" u="none" strike="noStrike" dirty="0">
                          <a:solidFill>
                            <a:srgbClr val="000000"/>
                          </a:solidFill>
                          <a:effectLst/>
                          <a:latin typeface="+mn-lt"/>
                          <a:ea typeface="+mn-ea"/>
                          <a:cs typeface="+mn-ea"/>
                          <a:sym typeface="+mn-lt"/>
                        </a:rPr>
                        <a:t>120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20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rgbClr val="000000"/>
                          </a:solidFill>
                          <a:effectLst/>
                          <a:latin typeface="+mn-lt"/>
                          <a:ea typeface="+mn-ea"/>
                          <a:cs typeface="+mn-ea"/>
                          <a:sym typeface="+mn-lt"/>
                        </a:rPr>
                        <a:t>优先排布洋房，如果中间层可以做挑空，做复式，如果不行，做平层；</a:t>
                      </a:r>
                      <a:endParaRPr lang="en-US" altLang="zh-CN" sz="1200" b="0" i="0" u="none" strike="noStrike" kern="1200" dirty="0">
                        <a:solidFill>
                          <a:srgbClr val="000000"/>
                        </a:solidFill>
                        <a:effectLst/>
                        <a:latin typeface="+mn-lt"/>
                        <a:ea typeface="+mn-ea"/>
                        <a:cs typeface="+mn-ea"/>
                        <a:sym typeface="+mn-lt"/>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rgbClr val="000000"/>
                          </a:solidFill>
                          <a:effectLst/>
                          <a:latin typeface="+mn-lt"/>
                          <a:ea typeface="+mn-ea"/>
                          <a:cs typeface="+mn-ea"/>
                          <a:sym typeface="+mn-lt"/>
                        </a:rPr>
                        <a:t>若排不下，排布</a:t>
                      </a:r>
                      <a:r>
                        <a:rPr lang="en-US" altLang="zh-CN" sz="1200" b="0" i="0" u="none" strike="noStrike" kern="1200" dirty="0">
                          <a:solidFill>
                            <a:srgbClr val="000000"/>
                          </a:solidFill>
                          <a:effectLst/>
                          <a:latin typeface="+mn-lt"/>
                          <a:ea typeface="+mn-ea"/>
                          <a:cs typeface="+mn-ea"/>
                          <a:sym typeface="+mn-lt"/>
                        </a:rPr>
                        <a:t>3+1</a:t>
                      </a:r>
                      <a:r>
                        <a:rPr lang="zh-CN" altLang="en-US" sz="1200" b="0" i="0" u="none" strike="noStrike" kern="1200" dirty="0">
                          <a:solidFill>
                            <a:srgbClr val="000000"/>
                          </a:solidFill>
                          <a:effectLst/>
                          <a:latin typeface="+mn-lt"/>
                          <a:ea typeface="+mn-ea"/>
                          <a:cs typeface="+mn-ea"/>
                          <a:sym typeface="+mn-lt"/>
                        </a:rPr>
                        <a:t>洋房产品</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dirty="0">
                          <a:solidFill>
                            <a:srgbClr val="000000"/>
                          </a:solidFill>
                          <a:effectLst/>
                          <a:latin typeface="+mn-lt"/>
                          <a:ea typeface="+mn-ea"/>
                          <a:cs typeface="+mn-ea"/>
                          <a:sym typeface="+mn-lt"/>
                        </a:rPr>
                        <a:t>考虑补足容积率配置在景观优势较差的临路地段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200" b="0" i="0" u="none" strike="noStrike" dirty="0">
                          <a:solidFill>
                            <a:srgbClr val="000000"/>
                          </a:solidFill>
                          <a:effectLst/>
                          <a:latin typeface="+mn-lt"/>
                          <a:ea typeface="+mn-ea"/>
                          <a:cs typeface="+mn-ea"/>
                          <a:sym typeface="+mn-lt"/>
                        </a:rPr>
                        <a:t>叠加</a:t>
                      </a:r>
                      <a:r>
                        <a:rPr lang="en-US" altLang="zh-CN" sz="1200" b="0" i="0" u="none" strike="noStrike" dirty="0">
                          <a:solidFill>
                            <a:srgbClr val="000000"/>
                          </a:solidFill>
                          <a:effectLst/>
                          <a:latin typeface="+mn-lt"/>
                          <a:ea typeface="+mn-ea"/>
                          <a:cs typeface="+mn-ea"/>
                          <a:sym typeface="+mn-lt"/>
                        </a:rPr>
                        <a:t>3000</a:t>
                      </a:r>
                    </a:p>
                    <a:p>
                      <a:pPr algn="ctr" rtl="0" fontAlgn="ctr"/>
                      <a:r>
                        <a:rPr lang="zh-CN" altLang="en-US" sz="1200" b="0" i="0" u="none" strike="noStrike" dirty="0">
                          <a:solidFill>
                            <a:srgbClr val="000000"/>
                          </a:solidFill>
                          <a:effectLst/>
                          <a:latin typeface="+mn-lt"/>
                          <a:ea typeface="+mn-ea"/>
                          <a:cs typeface="+mn-ea"/>
                          <a:sym typeface="+mn-lt"/>
                        </a:rPr>
                        <a:t>洋房</a:t>
                      </a:r>
                      <a:r>
                        <a:rPr lang="en-US" altLang="zh-CN" sz="1200" b="0" i="0" u="none" strike="noStrike" dirty="0">
                          <a:solidFill>
                            <a:srgbClr val="000000"/>
                          </a:solidFill>
                          <a:effectLst/>
                          <a:latin typeface="+mn-lt"/>
                          <a:ea typeface="+mn-ea"/>
                          <a:cs typeface="+mn-ea"/>
                          <a:sym typeface="+mn-lt"/>
                        </a:rPr>
                        <a:t>2500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7485118"/>
                  </a:ext>
                </a:extLst>
              </a:tr>
              <a:tr h="509471">
                <a:tc gridSpan="2">
                  <a:txBody>
                    <a:bodyPr/>
                    <a:lstStyle/>
                    <a:p>
                      <a:pPr algn="ctr" rtl="0" fontAlgn="ctr"/>
                      <a:r>
                        <a:rPr lang="zh-CN" altLang="en-US" sz="1200" b="0" i="0" u="none" strike="noStrike" dirty="0">
                          <a:solidFill>
                            <a:srgbClr val="000000"/>
                          </a:solidFill>
                          <a:effectLst/>
                          <a:latin typeface="+mn-lt"/>
                          <a:ea typeface="+mn-ea"/>
                          <a:cs typeface="+mn-ea"/>
                          <a:sym typeface="+mn-lt"/>
                        </a:rPr>
                        <a:t>售楼处、配套建议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rtl="0" fontAlgn="ctr"/>
                      <a:endParaRPr lang="en-US" altLang="zh-CN" sz="1400" b="0" i="0" u="none" strike="noStrike" dirty="0">
                        <a:solidFill>
                          <a:srgbClr val="0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u="none" strike="noStrike" dirty="0">
                          <a:effectLst/>
                          <a:latin typeface="+mn-lt"/>
                          <a:ea typeface="+mn-ea"/>
                          <a:cs typeface="+mn-ea"/>
                          <a:sym typeface="+mn-lt"/>
                        </a:rPr>
                        <a:t>整体抬高，主入口面对南侧道路，东南角为佳</a:t>
                      </a:r>
                      <a:endParaRPr lang="zh-CN" altLang="en-US" sz="1200" b="0" i="0" u="none" strike="noStrike" dirty="0">
                        <a:solidFill>
                          <a:srgbClr val="000000"/>
                        </a:solidFill>
                        <a:effectLst/>
                        <a:latin typeface="+mn-lt"/>
                        <a:ea typeface="+mn-ea"/>
                        <a:cs typeface="+mn-ea"/>
                        <a:sym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400" b="0" i="0" u="none" strike="noStrike" kern="1200" dirty="0">
                        <a:solidFill>
                          <a:srgbClr val="000000"/>
                        </a:solidFill>
                        <a:effectLst/>
                        <a:latin typeface="楷体" panose="02010609060101010101" pitchFamily="49" charset="-122"/>
                        <a:ea typeface="楷体" panose="02010609060101010101" pitchFamily="49" charset="-122"/>
                        <a:cs typeface="+mn-cs"/>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rtl="0" fontAlgn="ctr"/>
                      <a:endParaRPr lang="en-US" altLang="zh-CN" sz="1400" b="0" i="0" u="none" strike="noStrike" dirty="0">
                        <a:solidFill>
                          <a:srgbClr val="0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rtl="0" fontAlgn="ctr"/>
                      <a:endParaRPr lang="en-US" altLang="zh-CN" sz="1400" b="0" i="0" u="none" strike="noStrike" dirty="0">
                        <a:solidFill>
                          <a:srgbClr val="000000"/>
                        </a:solidFill>
                        <a:effectLst/>
                        <a:latin typeface="楷体" panose="02010609060101010101" pitchFamily="49" charset="-122"/>
                        <a:ea typeface="楷体" panose="02010609060101010101" pitchFamily="49"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5128064"/>
                  </a:ext>
                </a:extLst>
              </a:tr>
            </a:tbl>
          </a:graphicData>
        </a:graphic>
      </p:graphicFrame>
    </p:spTree>
    <p:extLst>
      <p:ext uri="{BB962C8B-B14F-4D97-AF65-F5344CB8AC3E}">
        <p14:creationId xmlns:p14="http://schemas.microsoft.com/office/powerpoint/2010/main" val="266573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7775044-89E4-4384-A8E3-1A9FDE771D91}"/>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8">
            <a:extLst>
              <a:ext uri="{FF2B5EF4-FFF2-40B4-BE49-F238E27FC236}">
                <a16:creationId xmlns:a16="http://schemas.microsoft.com/office/drawing/2014/main" id="{AAE52FA6-02AD-4121-B452-9C54B9F0013E}"/>
              </a:ext>
            </a:extLst>
          </p:cNvPr>
          <p:cNvSpPr/>
          <p:nvPr/>
        </p:nvSpPr>
        <p:spPr>
          <a:xfrm>
            <a:off x="239348" y="1988840"/>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55D07412-B5B4-4073-A06A-4B70AAB7E03C}"/>
              </a:ext>
            </a:extLst>
          </p:cNvPr>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1" name="矩形 10">
            <a:extLst>
              <a:ext uri="{FF2B5EF4-FFF2-40B4-BE49-F238E27FC236}">
                <a16:creationId xmlns:a16="http://schemas.microsoft.com/office/drawing/2014/main" id="{05546F1B-4674-4960-B381-8966F856FCC7}"/>
              </a:ext>
            </a:extLst>
          </p:cNvPr>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AC7BF7FB-069E-4916-B3CE-120D8ADC1628}"/>
              </a:ext>
            </a:extLst>
          </p:cNvPr>
          <p:cNvSpPr txBox="1"/>
          <p:nvPr/>
        </p:nvSpPr>
        <p:spPr>
          <a:xfrm>
            <a:off x="4031747" y="2737330"/>
            <a:ext cx="732487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uLnTx/>
                <a:uFillTx/>
                <a:cs typeface="+mn-ea"/>
                <a:sym typeface="+mn-lt"/>
              </a:rPr>
              <a:t>设计方案</a:t>
            </a:r>
            <a:endParaRPr kumimoji="0" lang="en-US" altLang="zh-CN" sz="4800" b="1" i="0" u="none" strike="noStrike" kern="0" cap="none" spc="0" normalizeH="0" baseline="0" noProof="0" dirty="0">
              <a:ln>
                <a:noFill/>
              </a:ln>
              <a:solidFill>
                <a:prstClr val="white"/>
              </a:solidFill>
              <a:effectLst/>
              <a:uLnTx/>
              <a:uFillTx/>
              <a:cs typeface="+mn-ea"/>
              <a:sym typeface="+mn-lt"/>
            </a:endParaRPr>
          </a:p>
        </p:txBody>
      </p:sp>
      <p:sp>
        <p:nvSpPr>
          <p:cNvPr id="14" name="TextBox 5">
            <a:extLst>
              <a:ext uri="{FF2B5EF4-FFF2-40B4-BE49-F238E27FC236}">
                <a16:creationId xmlns:a16="http://schemas.microsoft.com/office/drawing/2014/main" id="{1CF83709-A4FE-476F-B663-6863911599D8}"/>
              </a:ext>
            </a:extLst>
          </p:cNvPr>
          <p:cNvSpPr txBox="1"/>
          <p:nvPr/>
        </p:nvSpPr>
        <p:spPr>
          <a:xfrm>
            <a:off x="2012835" y="2429553"/>
            <a:ext cx="1313180" cy="144655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cs typeface="+mn-ea"/>
                <a:sym typeface="+mn-lt"/>
              </a:rPr>
              <a:t>04</a:t>
            </a:r>
            <a:endParaRPr kumimoji="0" lang="zh-CN" altLang="en-US" sz="88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829635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bwMode="auto">
          <a:xfrm>
            <a:off x="149898" y="188311"/>
            <a:ext cx="7035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cs typeface="+mn-ea"/>
                <a:sym typeface="+mn-lt"/>
              </a:rPr>
              <a:t>4.1 </a:t>
            </a:r>
            <a:r>
              <a:rPr kumimoji="0" lang="zh-CN" altLang="en-US" sz="2000" b="1" i="0" u="none" strike="noStrike" kern="1200" cap="none" spc="0" normalizeH="0" baseline="0" noProof="0" dirty="0">
                <a:ln>
                  <a:noFill/>
                </a:ln>
                <a:solidFill>
                  <a:srgbClr val="000000"/>
                </a:solidFill>
                <a:effectLst/>
                <a:uLnTx/>
                <a:uFillTx/>
                <a:cs typeface="+mn-ea"/>
                <a:sym typeface="+mn-lt"/>
              </a:rPr>
              <a:t>规划边界条件梳理：基地周边情况</a:t>
            </a:r>
          </a:p>
        </p:txBody>
      </p:sp>
      <p:sp>
        <p:nvSpPr>
          <p:cNvPr id="39" name="矩形 38"/>
          <p:cNvSpPr/>
          <p:nvPr/>
        </p:nvSpPr>
        <p:spPr>
          <a:xfrm>
            <a:off x="73287" y="723193"/>
            <a:ext cx="3833695" cy="1011367"/>
          </a:xfrm>
          <a:prstGeom prst="rect">
            <a:avLst/>
          </a:prstGeom>
        </p:spPr>
        <p:txBody>
          <a:bodyPr wrap="square">
            <a:spAutoFit/>
          </a:bodyPr>
          <a:lstStyle/>
          <a:p>
            <a:pPr marL="285750" lvl="0" indent="-285750">
              <a:lnSpc>
                <a:spcPct val="150000"/>
              </a:lnSpc>
              <a:buFont typeface="Wingdings" panose="05000000000000000000" pitchFamily="2" charset="2"/>
              <a:buChar char="Ø"/>
              <a:defRPr/>
            </a:pPr>
            <a:r>
              <a:rPr lang="zh-CN" altLang="en-US" sz="1400" b="1" kern="100" dirty="0">
                <a:solidFill>
                  <a:srgbClr val="000000"/>
                </a:solidFill>
                <a:cs typeface="+mn-ea"/>
                <a:sym typeface="+mn-lt"/>
              </a:rPr>
              <a:t>项目基地南侧和东侧现有住宅小区，西侧和北侧临河道和绿化，基地东侧贴临刘五公路。</a:t>
            </a:r>
          </a:p>
        </p:txBody>
      </p:sp>
      <p:grpSp>
        <p:nvGrpSpPr>
          <p:cNvPr id="11" name="组合 10">
            <a:extLst>
              <a:ext uri="{FF2B5EF4-FFF2-40B4-BE49-F238E27FC236}">
                <a16:creationId xmlns:a16="http://schemas.microsoft.com/office/drawing/2014/main" id="{39B98A30-949C-4860-8C62-94531399A8C4}"/>
              </a:ext>
            </a:extLst>
          </p:cNvPr>
          <p:cNvGrpSpPr/>
          <p:nvPr/>
        </p:nvGrpSpPr>
        <p:grpSpPr>
          <a:xfrm>
            <a:off x="7185892" y="723193"/>
            <a:ext cx="4155440" cy="3816192"/>
            <a:chOff x="6197600" y="692785"/>
            <a:chExt cx="5601335" cy="5741670"/>
          </a:xfrm>
        </p:grpSpPr>
        <p:pic>
          <p:nvPicPr>
            <p:cNvPr id="42" name="图片 41">
              <a:extLst>
                <a:ext uri="{FF2B5EF4-FFF2-40B4-BE49-F238E27FC236}">
                  <a16:creationId xmlns:a16="http://schemas.microsoft.com/office/drawing/2014/main" id="{34CB2590-8C58-4381-87B1-30B57A2004AF}"/>
                </a:ext>
              </a:extLst>
            </p:cNvPr>
            <p:cNvPicPr>
              <a:picLocks noChangeAspect="1"/>
            </p:cNvPicPr>
            <p:nvPr/>
          </p:nvPicPr>
          <p:blipFill>
            <a:blip r:embed="rId2"/>
            <a:srcRect l="11307" t="249" r="11108" b="-249"/>
            <a:stretch>
              <a:fillRect/>
            </a:stretch>
          </p:blipFill>
          <p:spPr>
            <a:xfrm>
              <a:off x="6197600" y="692785"/>
              <a:ext cx="5601335" cy="5741670"/>
            </a:xfrm>
            <a:prstGeom prst="rect">
              <a:avLst/>
            </a:prstGeom>
          </p:spPr>
        </p:pic>
        <p:sp>
          <p:nvSpPr>
            <p:cNvPr id="43" name="任意多边形 24">
              <a:extLst>
                <a:ext uri="{FF2B5EF4-FFF2-40B4-BE49-F238E27FC236}">
                  <a16:creationId xmlns:a16="http://schemas.microsoft.com/office/drawing/2014/main" id="{95F67AD0-97F5-486D-BCF4-8119FE745BE5}"/>
                </a:ext>
              </a:extLst>
            </p:cNvPr>
            <p:cNvSpPr/>
            <p:nvPr/>
          </p:nvSpPr>
          <p:spPr>
            <a:xfrm>
              <a:off x="8237220" y="2713990"/>
              <a:ext cx="1577340" cy="1773555"/>
            </a:xfrm>
            <a:custGeom>
              <a:avLst/>
              <a:gdLst>
                <a:gd name="connsiteX0" fmla="*/ 289 w 2484"/>
                <a:gd name="connsiteY0" fmla="*/ 0 h 2793"/>
                <a:gd name="connsiteX1" fmla="*/ 0 w 2484"/>
                <a:gd name="connsiteY1" fmla="*/ 2505 h 2793"/>
                <a:gd name="connsiteX2" fmla="*/ 2244 w 2484"/>
                <a:gd name="connsiteY2" fmla="*/ 2793 h 2793"/>
                <a:gd name="connsiteX3" fmla="*/ 2484 w 2484"/>
                <a:gd name="connsiteY3" fmla="*/ 297 h 2793"/>
                <a:gd name="connsiteX4" fmla="*/ 289 w 2484"/>
                <a:gd name="connsiteY4" fmla="*/ 0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 h="2793">
                  <a:moveTo>
                    <a:pt x="289" y="0"/>
                  </a:moveTo>
                  <a:lnTo>
                    <a:pt x="0" y="2505"/>
                  </a:lnTo>
                  <a:lnTo>
                    <a:pt x="2244" y="2793"/>
                  </a:lnTo>
                  <a:lnTo>
                    <a:pt x="2484" y="297"/>
                  </a:lnTo>
                  <a:lnTo>
                    <a:pt x="289" y="0"/>
                  </a:lnTo>
                  <a:close/>
                </a:path>
              </a:pathLst>
            </a:custGeom>
            <a:solidFill>
              <a:schemeClr val="accent3">
                <a:lumMod val="60000"/>
                <a:lumOff val="40000"/>
                <a:alpha val="66000"/>
              </a:schemeClr>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44" name="椭圆 43">
              <a:extLst>
                <a:ext uri="{FF2B5EF4-FFF2-40B4-BE49-F238E27FC236}">
                  <a16:creationId xmlns:a16="http://schemas.microsoft.com/office/drawing/2014/main" id="{B0F861C2-19B4-4DC8-9940-F76BDFD8DC3C}"/>
                </a:ext>
              </a:extLst>
            </p:cNvPr>
            <p:cNvSpPr/>
            <p:nvPr/>
          </p:nvSpPr>
          <p:spPr>
            <a:xfrm>
              <a:off x="7808598" y="2559685"/>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1</a:t>
              </a:r>
              <a:endParaRPr lang="zh-CN" altLang="en-US" sz="900" dirty="0">
                <a:solidFill>
                  <a:srgbClr val="FFFFFF"/>
                </a:solidFill>
                <a:cs typeface="+mn-ea"/>
                <a:sym typeface="+mn-lt"/>
              </a:endParaRPr>
            </a:p>
          </p:txBody>
        </p:sp>
        <p:sp>
          <p:nvSpPr>
            <p:cNvPr id="45" name="椭圆 44">
              <a:extLst>
                <a:ext uri="{FF2B5EF4-FFF2-40B4-BE49-F238E27FC236}">
                  <a16:creationId xmlns:a16="http://schemas.microsoft.com/office/drawing/2014/main" id="{E3709E77-AA37-439C-A95A-4CC2D55A2641}"/>
                </a:ext>
              </a:extLst>
            </p:cNvPr>
            <p:cNvSpPr/>
            <p:nvPr/>
          </p:nvSpPr>
          <p:spPr>
            <a:xfrm>
              <a:off x="7702530" y="3331544"/>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2</a:t>
              </a:r>
              <a:endParaRPr lang="zh-CN" altLang="en-US" sz="900" dirty="0">
                <a:solidFill>
                  <a:srgbClr val="FFFFFF"/>
                </a:solidFill>
                <a:cs typeface="+mn-ea"/>
                <a:sym typeface="+mn-lt"/>
              </a:endParaRPr>
            </a:p>
          </p:txBody>
        </p:sp>
        <p:sp>
          <p:nvSpPr>
            <p:cNvPr id="46" name="椭圆 45">
              <a:extLst>
                <a:ext uri="{FF2B5EF4-FFF2-40B4-BE49-F238E27FC236}">
                  <a16:creationId xmlns:a16="http://schemas.microsoft.com/office/drawing/2014/main" id="{92B67A73-BA88-401E-8864-DAB8A6FA6C3A}"/>
                </a:ext>
              </a:extLst>
            </p:cNvPr>
            <p:cNvSpPr/>
            <p:nvPr/>
          </p:nvSpPr>
          <p:spPr>
            <a:xfrm>
              <a:off x="8458088" y="2185979"/>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3</a:t>
              </a:r>
              <a:endParaRPr lang="zh-CN" altLang="en-US" sz="900" dirty="0">
                <a:solidFill>
                  <a:srgbClr val="FFFFFF"/>
                </a:solidFill>
                <a:cs typeface="+mn-ea"/>
                <a:sym typeface="+mn-lt"/>
              </a:endParaRPr>
            </a:p>
          </p:txBody>
        </p:sp>
      </p:grpSp>
      <p:pic>
        <p:nvPicPr>
          <p:cNvPr id="4" name="图片 3">
            <a:extLst>
              <a:ext uri="{FF2B5EF4-FFF2-40B4-BE49-F238E27FC236}">
                <a16:creationId xmlns:a16="http://schemas.microsoft.com/office/drawing/2014/main" id="{E571763E-6CCC-4747-9732-E988746247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1404" y="723193"/>
            <a:ext cx="2501288" cy="1875600"/>
          </a:xfrm>
          <a:prstGeom prst="rect">
            <a:avLst/>
          </a:prstGeom>
        </p:spPr>
      </p:pic>
      <p:sp>
        <p:nvSpPr>
          <p:cNvPr id="48" name="椭圆 47">
            <a:extLst>
              <a:ext uri="{FF2B5EF4-FFF2-40B4-BE49-F238E27FC236}">
                <a16:creationId xmlns:a16="http://schemas.microsoft.com/office/drawing/2014/main" id="{778EC842-C656-4601-AD10-5762B45CF3D3}"/>
              </a:ext>
            </a:extLst>
          </p:cNvPr>
          <p:cNvSpPr/>
          <p:nvPr/>
        </p:nvSpPr>
        <p:spPr>
          <a:xfrm>
            <a:off x="4507992" y="753601"/>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1</a:t>
            </a:r>
            <a:endParaRPr lang="zh-CN" altLang="en-US" sz="900" dirty="0">
              <a:solidFill>
                <a:srgbClr val="FFFFFF"/>
              </a:solidFill>
              <a:cs typeface="+mn-ea"/>
              <a:sym typeface="+mn-lt"/>
            </a:endParaRPr>
          </a:p>
        </p:txBody>
      </p:sp>
      <p:pic>
        <p:nvPicPr>
          <p:cNvPr id="6" name="图片 5">
            <a:extLst>
              <a:ext uri="{FF2B5EF4-FFF2-40B4-BE49-F238E27FC236}">
                <a16:creationId xmlns:a16="http://schemas.microsoft.com/office/drawing/2014/main" id="{E068D9A8-13B7-42CC-B90A-7260D5699E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1404" y="2663785"/>
            <a:ext cx="2501288" cy="1875600"/>
          </a:xfrm>
          <a:prstGeom prst="rect">
            <a:avLst/>
          </a:prstGeom>
        </p:spPr>
      </p:pic>
      <p:sp>
        <p:nvSpPr>
          <p:cNvPr id="55" name="椭圆 54">
            <a:extLst>
              <a:ext uri="{FF2B5EF4-FFF2-40B4-BE49-F238E27FC236}">
                <a16:creationId xmlns:a16="http://schemas.microsoft.com/office/drawing/2014/main" id="{C2767AA5-1DEF-4802-A40E-5B8959FF96B0}"/>
              </a:ext>
            </a:extLst>
          </p:cNvPr>
          <p:cNvSpPr/>
          <p:nvPr/>
        </p:nvSpPr>
        <p:spPr>
          <a:xfrm>
            <a:off x="4517260" y="2698252"/>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2</a:t>
            </a:r>
            <a:endParaRPr lang="zh-CN" altLang="en-US" sz="900" dirty="0">
              <a:solidFill>
                <a:srgbClr val="FFFFFF"/>
              </a:solidFill>
              <a:cs typeface="+mn-ea"/>
              <a:sym typeface="+mn-lt"/>
            </a:endParaRPr>
          </a:p>
        </p:txBody>
      </p:sp>
      <p:pic>
        <p:nvPicPr>
          <p:cNvPr id="10" name="图片 9">
            <a:extLst>
              <a:ext uri="{FF2B5EF4-FFF2-40B4-BE49-F238E27FC236}">
                <a16:creationId xmlns:a16="http://schemas.microsoft.com/office/drawing/2014/main" id="{5BF879E5-8E12-457D-991A-ADED3C69AE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0912" y="4604377"/>
            <a:ext cx="2501780" cy="1875600"/>
          </a:xfrm>
          <a:prstGeom prst="rect">
            <a:avLst/>
          </a:prstGeom>
        </p:spPr>
      </p:pic>
      <p:pic>
        <p:nvPicPr>
          <p:cNvPr id="14" name="图片 13">
            <a:extLst>
              <a:ext uri="{FF2B5EF4-FFF2-40B4-BE49-F238E27FC236}">
                <a16:creationId xmlns:a16="http://schemas.microsoft.com/office/drawing/2014/main" id="{6B12C341-EE31-43C1-9DFF-EDF1881FD8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5892" y="4594034"/>
            <a:ext cx="2501288" cy="1875600"/>
          </a:xfrm>
          <a:prstGeom prst="rect">
            <a:avLst/>
          </a:prstGeom>
        </p:spPr>
      </p:pic>
      <p:sp>
        <p:nvSpPr>
          <p:cNvPr id="62" name="椭圆 61">
            <a:extLst>
              <a:ext uri="{FF2B5EF4-FFF2-40B4-BE49-F238E27FC236}">
                <a16:creationId xmlns:a16="http://schemas.microsoft.com/office/drawing/2014/main" id="{9AE458E4-5EC6-4BE1-B20F-65008CF4691E}"/>
              </a:ext>
            </a:extLst>
          </p:cNvPr>
          <p:cNvSpPr/>
          <p:nvPr/>
        </p:nvSpPr>
        <p:spPr>
          <a:xfrm>
            <a:off x="4517260" y="4629922"/>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3</a:t>
            </a:r>
            <a:endParaRPr lang="zh-CN" altLang="en-US" sz="900" dirty="0">
              <a:solidFill>
                <a:srgbClr val="FFFFFF"/>
              </a:solidFill>
              <a:cs typeface="+mn-ea"/>
              <a:sym typeface="+mn-lt"/>
            </a:endParaRPr>
          </a:p>
        </p:txBody>
      </p:sp>
      <p:sp>
        <p:nvSpPr>
          <p:cNvPr id="65" name="椭圆 64">
            <a:extLst>
              <a:ext uri="{FF2B5EF4-FFF2-40B4-BE49-F238E27FC236}">
                <a16:creationId xmlns:a16="http://schemas.microsoft.com/office/drawing/2014/main" id="{B0DBD11A-9A18-4D83-9CCE-C6AAD4362E49}"/>
              </a:ext>
            </a:extLst>
          </p:cNvPr>
          <p:cNvSpPr/>
          <p:nvPr/>
        </p:nvSpPr>
        <p:spPr>
          <a:xfrm>
            <a:off x="7280780" y="4634971"/>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4</a:t>
            </a:r>
            <a:endParaRPr lang="zh-CN" altLang="en-US" sz="900" dirty="0">
              <a:solidFill>
                <a:srgbClr val="FFFFFF"/>
              </a:solidFill>
              <a:cs typeface="+mn-ea"/>
              <a:sym typeface="+mn-lt"/>
            </a:endParaRPr>
          </a:p>
        </p:txBody>
      </p:sp>
      <p:sp>
        <p:nvSpPr>
          <p:cNvPr id="66" name="椭圆 65">
            <a:extLst>
              <a:ext uri="{FF2B5EF4-FFF2-40B4-BE49-F238E27FC236}">
                <a16:creationId xmlns:a16="http://schemas.microsoft.com/office/drawing/2014/main" id="{855252C4-D69B-485E-B810-982246125F50}"/>
              </a:ext>
            </a:extLst>
          </p:cNvPr>
          <p:cNvSpPr/>
          <p:nvPr/>
        </p:nvSpPr>
        <p:spPr>
          <a:xfrm>
            <a:off x="8935170" y="3170476"/>
            <a:ext cx="144599" cy="129548"/>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4</a:t>
            </a:r>
            <a:endParaRPr lang="zh-CN" altLang="en-US" sz="900" dirty="0">
              <a:solidFill>
                <a:srgbClr val="FFFFFF"/>
              </a:solidFill>
              <a:cs typeface="+mn-ea"/>
              <a:sym typeface="+mn-lt"/>
            </a:endParaRPr>
          </a:p>
        </p:txBody>
      </p:sp>
      <p:pic>
        <p:nvPicPr>
          <p:cNvPr id="16" name="图片 15">
            <a:extLst>
              <a:ext uri="{FF2B5EF4-FFF2-40B4-BE49-F238E27FC236}">
                <a16:creationId xmlns:a16="http://schemas.microsoft.com/office/drawing/2014/main" id="{76BC7A1F-B47E-4FCB-9669-02B38B801F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2069" y="4594034"/>
            <a:ext cx="1559264" cy="1875600"/>
          </a:xfrm>
          <a:prstGeom prst="rect">
            <a:avLst/>
          </a:prstGeom>
        </p:spPr>
      </p:pic>
      <p:sp>
        <p:nvSpPr>
          <p:cNvPr id="67" name="椭圆 66">
            <a:extLst>
              <a:ext uri="{FF2B5EF4-FFF2-40B4-BE49-F238E27FC236}">
                <a16:creationId xmlns:a16="http://schemas.microsoft.com/office/drawing/2014/main" id="{AD7DE5C6-BE34-4003-B2DE-5646DAE7DEB1}"/>
              </a:ext>
            </a:extLst>
          </p:cNvPr>
          <p:cNvSpPr/>
          <p:nvPr/>
        </p:nvSpPr>
        <p:spPr>
          <a:xfrm>
            <a:off x="9835720" y="2666160"/>
            <a:ext cx="144599" cy="129548"/>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5</a:t>
            </a:r>
            <a:endParaRPr lang="zh-CN" altLang="en-US" sz="900" dirty="0">
              <a:solidFill>
                <a:srgbClr val="FFFFFF"/>
              </a:solidFill>
              <a:cs typeface="+mn-ea"/>
              <a:sym typeface="+mn-lt"/>
            </a:endParaRPr>
          </a:p>
        </p:txBody>
      </p:sp>
      <p:sp>
        <p:nvSpPr>
          <p:cNvPr id="68" name="椭圆 67">
            <a:extLst>
              <a:ext uri="{FF2B5EF4-FFF2-40B4-BE49-F238E27FC236}">
                <a16:creationId xmlns:a16="http://schemas.microsoft.com/office/drawing/2014/main" id="{EE859702-CDD5-4F70-9741-D5EB708759AD}"/>
              </a:ext>
            </a:extLst>
          </p:cNvPr>
          <p:cNvSpPr/>
          <p:nvPr/>
        </p:nvSpPr>
        <p:spPr>
          <a:xfrm>
            <a:off x="9835720" y="4629922"/>
            <a:ext cx="194912" cy="194912"/>
          </a:xfrm>
          <a:prstGeom prst="ellipse">
            <a:avLst/>
          </a:prstGeom>
          <a:solidFill>
            <a:schemeClr val="accent5">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900" dirty="0">
                <a:solidFill>
                  <a:srgbClr val="FFFFFF"/>
                </a:solidFill>
                <a:cs typeface="+mn-ea"/>
                <a:sym typeface="+mn-lt"/>
              </a:rPr>
              <a:t>5</a:t>
            </a:r>
            <a:endParaRPr lang="zh-CN" altLang="en-US" sz="900" dirty="0">
              <a:solidFill>
                <a:srgbClr val="FFFFFF"/>
              </a:solidFill>
              <a:cs typeface="+mn-ea"/>
              <a:sym typeface="+mn-l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1">
            <a:extLst>
              <a:ext uri="{FF2B5EF4-FFF2-40B4-BE49-F238E27FC236}">
                <a16:creationId xmlns:a16="http://schemas.microsoft.com/office/drawing/2014/main" id="{CE6D5B40-F32F-41E3-8242-FF260DD7FA9A}"/>
              </a:ext>
            </a:extLst>
          </p:cNvPr>
          <p:cNvSpPr txBox="1">
            <a:spLocks/>
          </p:cNvSpPr>
          <p:nvPr/>
        </p:nvSpPr>
        <p:spPr>
          <a:xfrm>
            <a:off x="216040" y="163205"/>
            <a:ext cx="6431164" cy="460375"/>
          </a:xfrm>
          <a:prstGeom prst="rect">
            <a:avLst/>
          </a:prstGeom>
        </p:spPr>
        <p:txBody>
          <a:bodyPr/>
          <a:lstStyle>
            <a:lvl1pPr algn="l" defTabSz="914400" rtl="0" eaLnBrk="1" latinLnBrk="0" hangingPunct="1">
              <a:lnSpc>
                <a:spcPct val="90000"/>
              </a:lnSpc>
              <a:spcBef>
                <a:spcPct val="0"/>
              </a:spcBef>
              <a:buNone/>
              <a:defRPr sz="2400" kern="1200">
                <a:solidFill>
                  <a:schemeClr val="tx1"/>
                </a:solidFill>
                <a:latin typeface="方正姚体" panose="02010601030101010101" pitchFamily="2" charset="-122"/>
                <a:ea typeface="方正姚体" panose="02010601030101010101" pitchFamily="2" charset="-122"/>
                <a:cs typeface="+mj-cs"/>
              </a:defRPr>
            </a:lvl1pPr>
          </a:lstStyle>
          <a:p>
            <a:pPr lvl="0">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4.1 </a:t>
            </a:r>
            <a:r>
              <a:rPr lang="zh-CN" altLang="en-US" sz="2000" b="1" dirty="0">
                <a:solidFill>
                  <a:srgbClr val="000000"/>
                </a:solidFill>
                <a:latin typeface="+mn-lt"/>
                <a:ea typeface="+mn-ea"/>
                <a:cs typeface="+mn-ea"/>
                <a:sym typeface="+mn-lt"/>
              </a:rPr>
              <a:t>现有已征询规划设计条件梳理 </a:t>
            </a:r>
          </a:p>
        </p:txBody>
      </p:sp>
      <p:grpSp>
        <p:nvGrpSpPr>
          <p:cNvPr id="39" name="组合 38">
            <a:extLst>
              <a:ext uri="{FF2B5EF4-FFF2-40B4-BE49-F238E27FC236}">
                <a16:creationId xmlns:a16="http://schemas.microsoft.com/office/drawing/2014/main" id="{B301166A-311B-4A49-AE44-2EA7CE5E7478}"/>
              </a:ext>
            </a:extLst>
          </p:cNvPr>
          <p:cNvGrpSpPr/>
          <p:nvPr/>
        </p:nvGrpSpPr>
        <p:grpSpPr>
          <a:xfrm>
            <a:off x="3038924" y="922973"/>
            <a:ext cx="5669619" cy="5314315"/>
            <a:chOff x="-10522" y="-8548"/>
            <a:chExt cx="9120" cy="8548"/>
          </a:xfrm>
        </p:grpSpPr>
        <p:pic>
          <p:nvPicPr>
            <p:cNvPr id="40" name="图片 39">
              <a:extLst>
                <a:ext uri="{FF2B5EF4-FFF2-40B4-BE49-F238E27FC236}">
                  <a16:creationId xmlns:a16="http://schemas.microsoft.com/office/drawing/2014/main" id="{E18E2DEE-AC44-4CFC-9008-5511BDA341AE}"/>
                </a:ext>
              </a:extLst>
            </p:cNvPr>
            <p:cNvPicPr>
              <a:picLocks noChangeAspect="1"/>
            </p:cNvPicPr>
            <p:nvPr/>
          </p:nvPicPr>
          <p:blipFill>
            <a:blip r:embed="rId2">
              <a:grayscl/>
            </a:blip>
            <a:srcRect l="11673" r="5700"/>
            <a:stretch>
              <a:fillRect/>
            </a:stretch>
          </p:blipFill>
          <p:spPr>
            <a:xfrm>
              <a:off x="-10508" y="-8548"/>
              <a:ext cx="9106" cy="8548"/>
            </a:xfrm>
            <a:prstGeom prst="rect">
              <a:avLst/>
            </a:prstGeom>
          </p:spPr>
        </p:pic>
        <p:sp>
          <p:nvSpPr>
            <p:cNvPr id="41" name="矩形 40">
              <a:extLst>
                <a:ext uri="{FF2B5EF4-FFF2-40B4-BE49-F238E27FC236}">
                  <a16:creationId xmlns:a16="http://schemas.microsoft.com/office/drawing/2014/main" id="{CD44F7DA-7977-4FBC-A87E-310007199D3E}"/>
                </a:ext>
              </a:extLst>
            </p:cNvPr>
            <p:cNvSpPr/>
            <p:nvPr/>
          </p:nvSpPr>
          <p:spPr>
            <a:xfrm>
              <a:off x="-10522" y="-8548"/>
              <a:ext cx="9119" cy="8502"/>
            </a:xfrm>
            <a:prstGeom prst="rect">
              <a:avLst/>
            </a:prstGeom>
            <a:solidFill>
              <a:schemeClr val="bg1">
                <a:alpha val="47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grpSp>
      <p:grpSp>
        <p:nvGrpSpPr>
          <p:cNvPr id="42" name="组合 41">
            <a:extLst>
              <a:ext uri="{FF2B5EF4-FFF2-40B4-BE49-F238E27FC236}">
                <a16:creationId xmlns:a16="http://schemas.microsoft.com/office/drawing/2014/main" id="{7BB3372F-0D5E-43E9-BB5D-DAE8B10F8B91}"/>
              </a:ext>
            </a:extLst>
          </p:cNvPr>
          <p:cNvGrpSpPr/>
          <p:nvPr/>
        </p:nvGrpSpPr>
        <p:grpSpPr>
          <a:xfrm>
            <a:off x="3057574" y="2354898"/>
            <a:ext cx="5650230" cy="2061210"/>
            <a:chOff x="4852" y="3456"/>
            <a:chExt cx="8898" cy="3246"/>
          </a:xfrm>
        </p:grpSpPr>
        <p:sp>
          <p:nvSpPr>
            <p:cNvPr id="53" name="任意多边形 31">
              <a:extLst>
                <a:ext uri="{FF2B5EF4-FFF2-40B4-BE49-F238E27FC236}">
                  <a16:creationId xmlns:a16="http://schemas.microsoft.com/office/drawing/2014/main" id="{C258D565-E2C1-441D-B9DA-EA7F7DF5FA6D}"/>
                </a:ext>
              </a:extLst>
            </p:cNvPr>
            <p:cNvSpPr/>
            <p:nvPr/>
          </p:nvSpPr>
          <p:spPr>
            <a:xfrm>
              <a:off x="8047" y="4048"/>
              <a:ext cx="2302" cy="2228"/>
            </a:xfrm>
            <a:custGeom>
              <a:avLst/>
              <a:gdLst>
                <a:gd name="connisteX0" fmla="*/ 0 w 1461770"/>
                <a:gd name="connsiteY0" fmla="*/ 1262380 h 1414780"/>
                <a:gd name="connisteX1" fmla="*/ 147320 w 1461770"/>
                <a:gd name="connsiteY1" fmla="*/ 90805 h 1414780"/>
                <a:gd name="connisteX2" fmla="*/ 175895 w 1461770"/>
                <a:gd name="connsiteY2" fmla="*/ 38100 h 1414780"/>
                <a:gd name="connisteX3" fmla="*/ 233045 w 1461770"/>
                <a:gd name="connsiteY3" fmla="*/ 0 h 1414780"/>
                <a:gd name="connisteX4" fmla="*/ 1461770 w 1461770"/>
                <a:gd name="connsiteY4" fmla="*/ 157480 h 1414780"/>
                <a:gd name="connisteX5" fmla="*/ 1314450 w 1461770"/>
                <a:gd name="connsiteY5" fmla="*/ 1352550 h 1414780"/>
                <a:gd name="connisteX6" fmla="*/ 1280795 w 1461770"/>
                <a:gd name="connsiteY6" fmla="*/ 1400175 h 1414780"/>
                <a:gd name="connisteX7" fmla="*/ 1219200 w 1461770"/>
                <a:gd name="connsiteY7" fmla="*/ 1414780 h 1414780"/>
                <a:gd name="connisteX8" fmla="*/ 1356995 w 1461770"/>
                <a:gd name="connsiteY8" fmla="*/ 233680 h 1414780"/>
                <a:gd name="connisteX9" fmla="*/ 233045 w 1461770"/>
                <a:gd name="connsiteY9" fmla="*/ 76200 h 1414780"/>
                <a:gd name="connisteX10" fmla="*/ 76200 w 1461770"/>
                <a:gd name="connsiteY10" fmla="*/ 1285875 h 1414780"/>
                <a:gd name="connisteX11" fmla="*/ 0 w 1461770"/>
                <a:gd name="connsiteY11" fmla="*/ 1262380 h 14147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1461770" h="1414780">
                  <a:moveTo>
                    <a:pt x="0" y="1262380"/>
                  </a:moveTo>
                  <a:lnTo>
                    <a:pt x="147320" y="90805"/>
                  </a:lnTo>
                  <a:lnTo>
                    <a:pt x="175895" y="38100"/>
                  </a:lnTo>
                  <a:lnTo>
                    <a:pt x="233045" y="0"/>
                  </a:lnTo>
                  <a:lnTo>
                    <a:pt x="1461770" y="157480"/>
                  </a:lnTo>
                  <a:lnTo>
                    <a:pt x="1314450" y="1352550"/>
                  </a:lnTo>
                  <a:lnTo>
                    <a:pt x="1280795" y="1400175"/>
                  </a:lnTo>
                  <a:lnTo>
                    <a:pt x="1219200" y="1414780"/>
                  </a:lnTo>
                  <a:lnTo>
                    <a:pt x="1356995" y="233680"/>
                  </a:lnTo>
                  <a:lnTo>
                    <a:pt x="233045" y="76200"/>
                  </a:lnTo>
                  <a:lnTo>
                    <a:pt x="76200" y="1285875"/>
                  </a:lnTo>
                  <a:lnTo>
                    <a:pt x="0" y="1262380"/>
                  </a:lnTo>
                  <a:close/>
                </a:path>
              </a:pathLst>
            </a:custGeom>
            <a:solidFill>
              <a:srgbClr val="89CA3C">
                <a:alpha val="42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54" name="任意多边形 34">
              <a:extLst>
                <a:ext uri="{FF2B5EF4-FFF2-40B4-BE49-F238E27FC236}">
                  <a16:creationId xmlns:a16="http://schemas.microsoft.com/office/drawing/2014/main" id="{A9DB9D61-B7FF-4531-9FED-D45160FB7802}"/>
                </a:ext>
              </a:extLst>
            </p:cNvPr>
            <p:cNvSpPr/>
            <p:nvPr/>
          </p:nvSpPr>
          <p:spPr>
            <a:xfrm>
              <a:off x="5107" y="3456"/>
              <a:ext cx="2445" cy="480"/>
            </a:xfrm>
            <a:custGeom>
              <a:avLst/>
              <a:gdLst>
                <a:gd name="connisteX0" fmla="*/ 0 w 1552575"/>
                <a:gd name="connsiteY0" fmla="*/ 104775 h 304800"/>
                <a:gd name="connisteX1" fmla="*/ 1543050 w 1552575"/>
                <a:gd name="connsiteY1" fmla="*/ 304800 h 304800"/>
                <a:gd name="connisteX2" fmla="*/ 1552575 w 1552575"/>
                <a:gd name="connsiteY2" fmla="*/ 180975 h 304800"/>
                <a:gd name="connisteX3" fmla="*/ 28575 w 1552575"/>
                <a:gd name="connsiteY3" fmla="*/ 0 h 304800"/>
                <a:gd name="connisteX4" fmla="*/ 0 w 1552575"/>
                <a:gd name="connsiteY4" fmla="*/ 104775 h 30480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552575" h="304800">
                  <a:moveTo>
                    <a:pt x="0" y="104775"/>
                  </a:moveTo>
                  <a:lnTo>
                    <a:pt x="1543050" y="304800"/>
                  </a:lnTo>
                  <a:lnTo>
                    <a:pt x="1552575" y="180975"/>
                  </a:lnTo>
                  <a:lnTo>
                    <a:pt x="28575" y="0"/>
                  </a:lnTo>
                  <a:lnTo>
                    <a:pt x="0" y="104775"/>
                  </a:lnTo>
                  <a:close/>
                </a:path>
              </a:pathLst>
            </a:custGeom>
            <a:solidFill>
              <a:srgbClr val="00B0F0">
                <a:alpha val="38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rgbClr val="FFFFFF"/>
                </a:solidFill>
                <a:cs typeface="+mn-ea"/>
                <a:sym typeface="+mn-lt"/>
              </a:endParaRPr>
            </a:p>
          </p:txBody>
        </p:sp>
        <p:sp>
          <p:nvSpPr>
            <p:cNvPr id="55" name="任意多边形 35">
              <a:extLst>
                <a:ext uri="{FF2B5EF4-FFF2-40B4-BE49-F238E27FC236}">
                  <a16:creationId xmlns:a16="http://schemas.microsoft.com/office/drawing/2014/main" id="{5C7B9654-DD37-4CBB-A58F-29BF5A147201}"/>
                </a:ext>
              </a:extLst>
            </p:cNvPr>
            <p:cNvSpPr/>
            <p:nvPr/>
          </p:nvSpPr>
          <p:spPr>
            <a:xfrm>
              <a:off x="4852" y="6118"/>
              <a:ext cx="3165" cy="585"/>
            </a:xfrm>
            <a:custGeom>
              <a:avLst/>
              <a:gdLst>
                <a:gd name="connisteX0" fmla="*/ 0 w 2009775"/>
                <a:gd name="connsiteY0" fmla="*/ 0 h 371475"/>
                <a:gd name="connisteX1" fmla="*/ 1714500 w 2009775"/>
                <a:gd name="connsiteY1" fmla="*/ 204470 h 371475"/>
                <a:gd name="connisteX2" fmla="*/ 1762125 w 2009775"/>
                <a:gd name="connsiteY2" fmla="*/ 204470 h 371475"/>
                <a:gd name="connisteX3" fmla="*/ 1809750 w 2009775"/>
                <a:gd name="connsiteY3" fmla="*/ 185420 h 371475"/>
                <a:gd name="connisteX4" fmla="*/ 1838325 w 2009775"/>
                <a:gd name="connsiteY4" fmla="*/ 142875 h 371475"/>
                <a:gd name="connisteX5" fmla="*/ 2009775 w 2009775"/>
                <a:gd name="connsiteY5" fmla="*/ 156845 h 371475"/>
                <a:gd name="connisteX6" fmla="*/ 1962150 w 2009775"/>
                <a:gd name="connsiteY6" fmla="*/ 266700 h 371475"/>
                <a:gd name="connisteX7" fmla="*/ 1871345 w 2009775"/>
                <a:gd name="connsiteY7" fmla="*/ 342900 h 371475"/>
                <a:gd name="connisteX8" fmla="*/ 1804670 w 2009775"/>
                <a:gd name="connsiteY8" fmla="*/ 371475 h 371475"/>
                <a:gd name="connisteX9" fmla="*/ 1557020 w 2009775"/>
                <a:gd name="connsiteY9" fmla="*/ 356870 h 371475"/>
                <a:gd name="connisteX10" fmla="*/ 4445 w 2009775"/>
                <a:gd name="connsiteY10" fmla="*/ 175895 h 371475"/>
                <a:gd name="connisteX11" fmla="*/ 0 w 2009775"/>
                <a:gd name="connsiteY11" fmla="*/ 0 h 3714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2009775" h="371475">
                  <a:moveTo>
                    <a:pt x="0" y="0"/>
                  </a:moveTo>
                  <a:lnTo>
                    <a:pt x="1714500" y="204470"/>
                  </a:lnTo>
                  <a:lnTo>
                    <a:pt x="1762125" y="204470"/>
                  </a:lnTo>
                  <a:lnTo>
                    <a:pt x="1809750" y="185420"/>
                  </a:lnTo>
                  <a:lnTo>
                    <a:pt x="1838325" y="142875"/>
                  </a:lnTo>
                  <a:lnTo>
                    <a:pt x="2009775" y="156845"/>
                  </a:lnTo>
                  <a:lnTo>
                    <a:pt x="1962150" y="266700"/>
                  </a:lnTo>
                  <a:lnTo>
                    <a:pt x="1871345" y="342900"/>
                  </a:lnTo>
                  <a:lnTo>
                    <a:pt x="1804670" y="371475"/>
                  </a:lnTo>
                  <a:lnTo>
                    <a:pt x="1557020" y="356870"/>
                  </a:lnTo>
                  <a:lnTo>
                    <a:pt x="4445" y="175895"/>
                  </a:lnTo>
                  <a:lnTo>
                    <a:pt x="0" y="0"/>
                  </a:lnTo>
                  <a:close/>
                </a:path>
              </a:pathLst>
            </a:custGeom>
            <a:solidFill>
              <a:srgbClr val="00B0F0">
                <a:alpha val="38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rgbClr val="FFFFFF"/>
                </a:solidFill>
                <a:cs typeface="+mn-ea"/>
                <a:sym typeface="+mn-lt"/>
              </a:endParaRPr>
            </a:p>
          </p:txBody>
        </p:sp>
        <p:sp>
          <p:nvSpPr>
            <p:cNvPr id="56" name="任意多边形 37">
              <a:extLst>
                <a:ext uri="{FF2B5EF4-FFF2-40B4-BE49-F238E27FC236}">
                  <a16:creationId xmlns:a16="http://schemas.microsoft.com/office/drawing/2014/main" id="{08284C30-41F0-4009-BB18-FAB50379BD05}"/>
                </a:ext>
              </a:extLst>
            </p:cNvPr>
            <p:cNvSpPr/>
            <p:nvPr/>
          </p:nvSpPr>
          <p:spPr>
            <a:xfrm>
              <a:off x="7724" y="3784"/>
              <a:ext cx="2625" cy="2280"/>
            </a:xfrm>
            <a:custGeom>
              <a:avLst/>
              <a:gdLst>
                <a:gd name="connsiteX0" fmla="*/ 33 w 2625"/>
                <a:gd name="connsiteY0" fmla="*/ 0 h 2280"/>
                <a:gd name="connsiteX1" fmla="*/ 2625 w 2625"/>
                <a:gd name="connsiteY1" fmla="*/ 313 h 2280"/>
                <a:gd name="connsiteX2" fmla="*/ 2621 w 2625"/>
                <a:gd name="connsiteY2" fmla="*/ 495 h 2280"/>
                <a:gd name="connsiteX3" fmla="*/ 690 w 2625"/>
                <a:gd name="connsiteY3" fmla="*/ 270 h 2280"/>
                <a:gd name="connsiteX4" fmla="*/ 600 w 2625"/>
                <a:gd name="connsiteY4" fmla="*/ 311 h 2280"/>
                <a:gd name="connsiteX5" fmla="*/ 558 w 2625"/>
                <a:gd name="connsiteY5" fmla="*/ 378 h 2280"/>
                <a:gd name="connsiteX6" fmla="*/ 326 w 2625"/>
                <a:gd name="connsiteY6" fmla="*/ 2280 h 2280"/>
                <a:gd name="connsiteX7" fmla="*/ 71 w 2625"/>
                <a:gd name="connsiteY7" fmla="*/ 2238 h 2280"/>
                <a:gd name="connsiteX8" fmla="*/ 296 w 2625"/>
                <a:gd name="connsiteY8" fmla="*/ 363 h 2280"/>
                <a:gd name="connsiteX9" fmla="*/ 277 w 2625"/>
                <a:gd name="connsiteY9" fmla="*/ 255 h 2280"/>
                <a:gd name="connsiteX10" fmla="*/ 177 w 2625"/>
                <a:gd name="connsiteY10" fmla="*/ 181 h 2280"/>
                <a:gd name="connsiteX11" fmla="*/ 0 w 2625"/>
                <a:gd name="connsiteY11" fmla="*/ 180 h 2280"/>
                <a:gd name="connsiteX12" fmla="*/ 33 w 2625"/>
                <a:gd name="connsiteY12" fmla="*/ 0 h 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5" h="2280">
                  <a:moveTo>
                    <a:pt x="33" y="0"/>
                  </a:moveTo>
                  <a:lnTo>
                    <a:pt x="2625" y="313"/>
                  </a:lnTo>
                  <a:lnTo>
                    <a:pt x="2621" y="495"/>
                  </a:lnTo>
                  <a:lnTo>
                    <a:pt x="690" y="270"/>
                  </a:lnTo>
                  <a:lnTo>
                    <a:pt x="600" y="311"/>
                  </a:lnTo>
                  <a:lnTo>
                    <a:pt x="558" y="378"/>
                  </a:lnTo>
                  <a:lnTo>
                    <a:pt x="326" y="2280"/>
                  </a:lnTo>
                  <a:lnTo>
                    <a:pt x="71" y="2238"/>
                  </a:lnTo>
                  <a:lnTo>
                    <a:pt x="296" y="363"/>
                  </a:lnTo>
                  <a:lnTo>
                    <a:pt x="277" y="255"/>
                  </a:lnTo>
                  <a:lnTo>
                    <a:pt x="177" y="181"/>
                  </a:lnTo>
                  <a:lnTo>
                    <a:pt x="0" y="180"/>
                  </a:lnTo>
                  <a:lnTo>
                    <a:pt x="33" y="0"/>
                  </a:lnTo>
                  <a:close/>
                </a:path>
              </a:pathLst>
            </a:custGeom>
            <a:solidFill>
              <a:srgbClr val="00B0F0">
                <a:alpha val="38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rgbClr val="FFFFFF"/>
                </a:solidFill>
                <a:cs typeface="+mn-ea"/>
                <a:sym typeface="+mn-lt"/>
              </a:endParaRPr>
            </a:p>
          </p:txBody>
        </p:sp>
        <p:sp>
          <p:nvSpPr>
            <p:cNvPr id="57" name="任意多边形 38">
              <a:extLst>
                <a:ext uri="{FF2B5EF4-FFF2-40B4-BE49-F238E27FC236}">
                  <a16:creationId xmlns:a16="http://schemas.microsoft.com/office/drawing/2014/main" id="{5BD4EE87-EECF-4553-8EA8-8C7F7AA1CCC5}"/>
                </a:ext>
              </a:extLst>
            </p:cNvPr>
            <p:cNvSpPr/>
            <p:nvPr/>
          </p:nvSpPr>
          <p:spPr>
            <a:xfrm>
              <a:off x="10744" y="4158"/>
              <a:ext cx="3007" cy="570"/>
            </a:xfrm>
            <a:custGeom>
              <a:avLst/>
              <a:gdLst>
                <a:gd name="connisteX0" fmla="*/ 0 w 1909445"/>
                <a:gd name="connsiteY0" fmla="*/ 114300 h 361950"/>
                <a:gd name="connisteX1" fmla="*/ 1909445 w 1909445"/>
                <a:gd name="connsiteY1" fmla="*/ 361950 h 361950"/>
                <a:gd name="connisteX2" fmla="*/ 1909445 w 1909445"/>
                <a:gd name="connsiteY2" fmla="*/ 238125 h 361950"/>
                <a:gd name="connisteX3" fmla="*/ 13970 w 1909445"/>
                <a:gd name="connsiteY3" fmla="*/ 0 h 361950"/>
                <a:gd name="connisteX4" fmla="*/ 0 w 1909445"/>
                <a:gd name="connsiteY4" fmla="*/ 114300 h 36195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909445" h="361950">
                  <a:moveTo>
                    <a:pt x="0" y="114300"/>
                  </a:moveTo>
                  <a:lnTo>
                    <a:pt x="1909445" y="361950"/>
                  </a:lnTo>
                  <a:lnTo>
                    <a:pt x="1909445" y="238125"/>
                  </a:lnTo>
                  <a:lnTo>
                    <a:pt x="13970" y="0"/>
                  </a:lnTo>
                  <a:lnTo>
                    <a:pt x="0" y="114300"/>
                  </a:lnTo>
                  <a:close/>
                </a:path>
              </a:pathLst>
            </a:custGeom>
            <a:solidFill>
              <a:srgbClr val="00B0F0">
                <a:alpha val="38000"/>
              </a:srgb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rgbClr val="FFFFFF"/>
                </a:solidFill>
                <a:cs typeface="+mn-ea"/>
                <a:sym typeface="+mn-lt"/>
              </a:endParaRPr>
            </a:p>
          </p:txBody>
        </p:sp>
      </p:grpSp>
      <p:sp>
        <p:nvSpPr>
          <p:cNvPr id="58" name="任意多边形 21">
            <a:extLst>
              <a:ext uri="{FF2B5EF4-FFF2-40B4-BE49-F238E27FC236}">
                <a16:creationId xmlns:a16="http://schemas.microsoft.com/office/drawing/2014/main" id="{6C19968A-3EEC-4F71-B54F-DD4D3C8F678C}"/>
              </a:ext>
            </a:extLst>
          </p:cNvPr>
          <p:cNvSpPr/>
          <p:nvPr/>
        </p:nvSpPr>
        <p:spPr>
          <a:xfrm>
            <a:off x="5168949" y="2820353"/>
            <a:ext cx="1272540" cy="1329055"/>
          </a:xfrm>
          <a:custGeom>
            <a:avLst/>
            <a:gdLst>
              <a:gd name="connisteX0" fmla="*/ 156845 w 1299845"/>
              <a:gd name="connsiteY0" fmla="*/ 0 h 1356995"/>
              <a:gd name="connisteX1" fmla="*/ 0 w 1299845"/>
              <a:gd name="connsiteY1" fmla="*/ 1228725 h 1356995"/>
              <a:gd name="connisteX2" fmla="*/ 1162050 w 1299845"/>
              <a:gd name="connsiteY2" fmla="*/ 1356995 h 1356995"/>
              <a:gd name="connisteX3" fmla="*/ 1299845 w 1299845"/>
              <a:gd name="connsiteY3" fmla="*/ 142875 h 1356995"/>
              <a:gd name="connisteX4" fmla="*/ 156845 w 1299845"/>
              <a:gd name="connsiteY4" fmla="*/ 0 h 13569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299845" h="1356995">
                <a:moveTo>
                  <a:pt x="156845" y="0"/>
                </a:moveTo>
                <a:lnTo>
                  <a:pt x="0" y="1228725"/>
                </a:lnTo>
                <a:lnTo>
                  <a:pt x="1162050" y="1356995"/>
                </a:lnTo>
                <a:lnTo>
                  <a:pt x="1299845" y="142875"/>
                </a:lnTo>
                <a:lnTo>
                  <a:pt x="156845" y="0"/>
                </a:lnTo>
                <a:close/>
              </a:path>
            </a:pathLst>
          </a:custGeom>
          <a:solidFill>
            <a:schemeClr val="accent1">
              <a:lumMod val="60000"/>
              <a:lumOff val="40000"/>
              <a:alpha val="60000"/>
            </a:schemeClr>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59" name="矩形 58">
            <a:extLst>
              <a:ext uri="{FF2B5EF4-FFF2-40B4-BE49-F238E27FC236}">
                <a16:creationId xmlns:a16="http://schemas.microsoft.com/office/drawing/2014/main" id="{D404A07D-8AF8-4293-A217-FAE9EDA4B95E}"/>
              </a:ext>
            </a:extLst>
          </p:cNvPr>
          <p:cNvSpPr/>
          <p:nvPr/>
        </p:nvSpPr>
        <p:spPr>
          <a:xfrm>
            <a:off x="216040" y="922922"/>
            <a:ext cx="2698513" cy="2588209"/>
          </a:xfrm>
          <a:prstGeom prst="rect">
            <a:avLst/>
          </a:prstGeom>
          <a:ln>
            <a:solidFill>
              <a:schemeClr val="tx1"/>
            </a:solidFill>
          </a:ln>
        </p:spPr>
        <p:txBody>
          <a:bodyPr wrap="square">
            <a:spAutoFit/>
          </a:bodyPr>
          <a:lstStyle/>
          <a:p>
            <a:pPr>
              <a:lnSpc>
                <a:spcPct val="150000"/>
              </a:lnSpc>
            </a:pPr>
            <a:r>
              <a:rPr lang="zh-CN" altLang="en-US" sz="1400" b="1" kern="100" dirty="0">
                <a:cs typeface="+mn-ea"/>
                <a:sym typeface="+mn-lt"/>
              </a:rPr>
              <a:t>地块规划设计条件：</a:t>
            </a:r>
            <a:endParaRPr lang="en-US" altLang="zh-CN" sz="1400" b="1" kern="100" dirty="0">
              <a:cs typeface="+mn-ea"/>
              <a:sym typeface="+mn-lt"/>
            </a:endParaRPr>
          </a:p>
          <a:p>
            <a:pPr>
              <a:lnSpc>
                <a:spcPct val="150000"/>
              </a:lnSpc>
            </a:pPr>
            <a:r>
              <a:rPr lang="zh-CN" altLang="zh-CN" sz="1200" dirty="0">
                <a:cs typeface="+mn-ea"/>
                <a:sym typeface="+mn-lt"/>
              </a:rPr>
              <a:t>占地面积：</a:t>
            </a:r>
            <a:r>
              <a:rPr lang="en-US" altLang="zh-CN" sz="1200" dirty="0">
                <a:cs typeface="+mn-ea"/>
                <a:sym typeface="+mn-lt"/>
              </a:rPr>
              <a:t>19732</a:t>
            </a:r>
            <a:r>
              <a:rPr lang="zh-CN" altLang="zh-CN" sz="1200" dirty="0">
                <a:cs typeface="+mn-ea"/>
                <a:sym typeface="+mn-lt"/>
              </a:rPr>
              <a:t>平方米；</a:t>
            </a:r>
          </a:p>
          <a:p>
            <a:pPr>
              <a:lnSpc>
                <a:spcPct val="150000"/>
              </a:lnSpc>
            </a:pPr>
            <a:r>
              <a:rPr lang="zh-CN" altLang="zh-CN" sz="1200" dirty="0">
                <a:cs typeface="+mn-ea"/>
                <a:sym typeface="+mn-lt"/>
              </a:rPr>
              <a:t>容积率：</a:t>
            </a:r>
            <a:r>
              <a:rPr lang="en-US" altLang="zh-CN" sz="1200" dirty="0">
                <a:cs typeface="+mn-ea"/>
                <a:sym typeface="+mn-lt"/>
              </a:rPr>
              <a:t>1.2</a:t>
            </a:r>
            <a:r>
              <a:rPr lang="zh-CN" altLang="zh-CN" sz="1200" dirty="0">
                <a:cs typeface="+mn-ea"/>
                <a:sym typeface="+mn-lt"/>
              </a:rPr>
              <a:t>；</a:t>
            </a:r>
            <a:endParaRPr lang="en-US" altLang="zh-CN" sz="1200" kern="100" dirty="0">
              <a:cs typeface="+mn-ea"/>
              <a:sym typeface="+mn-lt"/>
            </a:endParaRPr>
          </a:p>
          <a:p>
            <a:pPr>
              <a:lnSpc>
                <a:spcPct val="150000"/>
              </a:lnSpc>
            </a:pPr>
            <a:r>
              <a:rPr lang="zh-CN" altLang="zh-CN" sz="1200" kern="100" dirty="0">
                <a:cs typeface="+mn-ea"/>
                <a:sym typeface="+mn-lt"/>
              </a:rPr>
              <a:t>限高：</a:t>
            </a:r>
            <a:r>
              <a:rPr lang="en-US" altLang="zh-CN" sz="1200" kern="100" dirty="0">
                <a:cs typeface="+mn-ea"/>
                <a:sym typeface="+mn-lt"/>
              </a:rPr>
              <a:t>24</a:t>
            </a:r>
            <a:r>
              <a:rPr lang="zh-CN" altLang="zh-CN" sz="1200" kern="100" dirty="0">
                <a:cs typeface="+mn-ea"/>
                <a:sym typeface="+mn-lt"/>
              </a:rPr>
              <a:t>米；</a:t>
            </a:r>
            <a:endParaRPr lang="en-US" altLang="zh-CN" sz="1200" kern="100" dirty="0">
              <a:cs typeface="+mn-ea"/>
              <a:sym typeface="+mn-lt"/>
            </a:endParaRPr>
          </a:p>
          <a:p>
            <a:pPr>
              <a:lnSpc>
                <a:spcPct val="150000"/>
              </a:lnSpc>
            </a:pPr>
            <a:r>
              <a:rPr lang="zh-CN" altLang="zh-CN" sz="1200" kern="100" dirty="0">
                <a:cs typeface="+mn-ea"/>
                <a:sym typeface="+mn-lt"/>
              </a:rPr>
              <a:t>建筑密度：无要求，实际方案审批按照不超</a:t>
            </a:r>
            <a:r>
              <a:rPr lang="en-US" altLang="zh-CN" sz="1200" kern="100" dirty="0">
                <a:cs typeface="+mn-ea"/>
                <a:sym typeface="+mn-lt"/>
              </a:rPr>
              <a:t>40%</a:t>
            </a:r>
            <a:r>
              <a:rPr lang="zh-CN" altLang="zh-CN" sz="1200" kern="100" dirty="0">
                <a:cs typeface="+mn-ea"/>
                <a:sym typeface="+mn-lt"/>
              </a:rPr>
              <a:t>控制；</a:t>
            </a:r>
            <a:endParaRPr lang="en-US" altLang="zh-CN" sz="1200" kern="100" dirty="0">
              <a:cs typeface="+mn-ea"/>
              <a:sym typeface="+mn-lt"/>
            </a:endParaRPr>
          </a:p>
          <a:p>
            <a:pPr>
              <a:lnSpc>
                <a:spcPct val="150000"/>
              </a:lnSpc>
            </a:pPr>
            <a:r>
              <a:rPr lang="zh-CN" altLang="zh-CN" sz="1200" kern="100" dirty="0">
                <a:cs typeface="+mn-ea"/>
                <a:sym typeface="+mn-lt"/>
              </a:rPr>
              <a:t>绿地率：</a:t>
            </a:r>
            <a:r>
              <a:rPr lang="en-US" altLang="zh-CN" sz="1200" kern="100" dirty="0">
                <a:cs typeface="+mn-ea"/>
                <a:sym typeface="+mn-lt"/>
              </a:rPr>
              <a:t>35%</a:t>
            </a:r>
            <a:r>
              <a:rPr lang="zh-CN" altLang="zh-CN" sz="1200" kern="100" dirty="0">
                <a:cs typeface="+mn-ea"/>
                <a:sym typeface="+mn-lt"/>
              </a:rPr>
              <a:t>；集中绿地率</a:t>
            </a:r>
            <a:r>
              <a:rPr lang="en-US" altLang="zh-CN" sz="1200" kern="100" dirty="0">
                <a:cs typeface="+mn-ea"/>
                <a:sym typeface="+mn-lt"/>
              </a:rPr>
              <a:t>10%</a:t>
            </a:r>
            <a:r>
              <a:rPr lang="zh-CN" altLang="zh-CN" sz="1200" kern="100" dirty="0">
                <a:cs typeface="+mn-ea"/>
                <a:sym typeface="+mn-lt"/>
              </a:rPr>
              <a:t>；</a:t>
            </a:r>
            <a:endParaRPr lang="en-US" altLang="zh-CN" sz="1200" kern="100" dirty="0">
              <a:cs typeface="+mn-ea"/>
              <a:sym typeface="+mn-lt"/>
            </a:endParaRPr>
          </a:p>
          <a:p>
            <a:pPr>
              <a:lnSpc>
                <a:spcPct val="150000"/>
              </a:lnSpc>
            </a:pPr>
            <a:r>
              <a:rPr lang="zh-CN" altLang="zh-CN" sz="1200" kern="100" dirty="0">
                <a:cs typeface="+mn-ea"/>
                <a:sym typeface="+mn-lt"/>
              </a:rPr>
              <a:t>保障房比例：</a:t>
            </a:r>
            <a:r>
              <a:rPr lang="en-US" altLang="zh-CN" sz="1200" kern="100" dirty="0">
                <a:cs typeface="+mn-ea"/>
                <a:sym typeface="+mn-lt"/>
              </a:rPr>
              <a:t>5%</a:t>
            </a:r>
            <a:r>
              <a:rPr lang="zh-CN" altLang="en-US" sz="1200" kern="100" dirty="0">
                <a:solidFill>
                  <a:srgbClr val="FF0000"/>
                </a:solidFill>
                <a:cs typeface="+mn-ea"/>
                <a:sym typeface="+mn-lt"/>
              </a:rPr>
              <a:t>（可沟通取消）</a:t>
            </a:r>
            <a:endParaRPr lang="en-US" altLang="zh-CN" sz="1200" kern="100" dirty="0">
              <a:solidFill>
                <a:srgbClr val="FF0000"/>
              </a:solidFill>
              <a:cs typeface="+mn-ea"/>
              <a:sym typeface="+mn-lt"/>
            </a:endParaRPr>
          </a:p>
          <a:p>
            <a:pPr>
              <a:lnSpc>
                <a:spcPct val="150000"/>
              </a:lnSpc>
            </a:pPr>
            <a:r>
              <a:rPr lang="zh-CN" altLang="zh-CN" sz="1200" kern="100" dirty="0">
                <a:cs typeface="+mn-ea"/>
                <a:sym typeface="+mn-lt"/>
              </a:rPr>
              <a:t>装修比例：</a:t>
            </a:r>
            <a:r>
              <a:rPr lang="zh-CN" altLang="en-US" sz="1200" kern="100" dirty="0">
                <a:cs typeface="+mn-ea"/>
                <a:sym typeface="+mn-lt"/>
              </a:rPr>
              <a:t>暂无</a:t>
            </a:r>
            <a:r>
              <a:rPr lang="zh-CN" altLang="zh-CN" sz="1200" kern="100" dirty="0">
                <a:cs typeface="+mn-ea"/>
                <a:sym typeface="+mn-lt"/>
              </a:rPr>
              <a:t>；</a:t>
            </a:r>
            <a:endParaRPr lang="en-US" altLang="zh-CN" sz="1200" kern="100" dirty="0">
              <a:cs typeface="+mn-ea"/>
              <a:sym typeface="+mn-lt"/>
            </a:endParaRPr>
          </a:p>
        </p:txBody>
      </p:sp>
      <p:sp>
        <p:nvSpPr>
          <p:cNvPr id="60" name="矩形 59">
            <a:extLst>
              <a:ext uri="{FF2B5EF4-FFF2-40B4-BE49-F238E27FC236}">
                <a16:creationId xmlns:a16="http://schemas.microsoft.com/office/drawing/2014/main" id="{E964B01C-4904-4EF5-B322-0D8C541FFABA}"/>
              </a:ext>
            </a:extLst>
          </p:cNvPr>
          <p:cNvSpPr/>
          <p:nvPr/>
        </p:nvSpPr>
        <p:spPr>
          <a:xfrm>
            <a:off x="8769491" y="857768"/>
            <a:ext cx="3056164" cy="788898"/>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rgbClr val="C00000"/>
                </a:solidFill>
                <a:cs typeface="+mn-ea"/>
                <a:sym typeface="+mn-lt"/>
              </a:rPr>
              <a:t>现状道路条件；地块主入口以及消防车行都需布置在南侧道路</a:t>
            </a:r>
          </a:p>
        </p:txBody>
      </p:sp>
      <p:sp>
        <p:nvSpPr>
          <p:cNvPr id="61" name="矩形 60">
            <a:extLst>
              <a:ext uri="{FF2B5EF4-FFF2-40B4-BE49-F238E27FC236}">
                <a16:creationId xmlns:a16="http://schemas.microsoft.com/office/drawing/2014/main" id="{7D15C1AB-F457-4C8F-8335-2FCDF7D6FB2F}"/>
              </a:ext>
            </a:extLst>
          </p:cNvPr>
          <p:cNvSpPr/>
          <p:nvPr/>
        </p:nvSpPr>
        <p:spPr>
          <a:xfrm>
            <a:off x="216041" y="3882360"/>
            <a:ext cx="2698513" cy="2354491"/>
          </a:xfrm>
          <a:prstGeom prst="rect">
            <a:avLst/>
          </a:prstGeom>
          <a:ln>
            <a:solidFill>
              <a:schemeClr val="tx1"/>
            </a:solidFill>
          </a:ln>
        </p:spPr>
        <p:txBody>
          <a:bodyPr wrap="square">
            <a:spAutoFit/>
          </a:bodyPr>
          <a:lstStyle/>
          <a:p>
            <a:pPr>
              <a:lnSpc>
                <a:spcPct val="150000"/>
              </a:lnSpc>
            </a:pPr>
            <a:r>
              <a:rPr lang="zh-CN" altLang="en-US" sz="1400" b="1" kern="100" dirty="0">
                <a:cs typeface="+mn-ea"/>
                <a:sym typeface="+mn-lt"/>
              </a:rPr>
              <a:t>建筑高度计算标准：</a:t>
            </a:r>
            <a:endParaRPr lang="en-US" altLang="zh-CN" sz="1400" b="1" kern="100" dirty="0">
              <a:cs typeface="+mn-ea"/>
              <a:sym typeface="+mn-lt"/>
            </a:endParaRPr>
          </a:p>
          <a:p>
            <a:r>
              <a:rPr lang="zh-CN" altLang="en-US" sz="1400" dirty="0">
                <a:cs typeface="+mn-ea"/>
                <a:sym typeface="+mn-lt"/>
              </a:rPr>
              <a:t>起算点</a:t>
            </a:r>
            <a:r>
              <a:rPr lang="zh-CN" altLang="zh-CN" sz="1400" dirty="0">
                <a:cs typeface="+mn-ea"/>
                <a:sym typeface="+mn-lt"/>
              </a:rPr>
              <a:t>按照出入口道路标高</a:t>
            </a:r>
            <a:r>
              <a:rPr lang="en-US" altLang="zh-CN" sz="1400" dirty="0">
                <a:cs typeface="+mn-ea"/>
                <a:sym typeface="+mn-lt"/>
              </a:rPr>
              <a:t>+300</a:t>
            </a:r>
            <a:r>
              <a:rPr lang="zh-CN" altLang="zh-CN" sz="1400" dirty="0">
                <a:cs typeface="+mn-ea"/>
                <a:sym typeface="+mn-lt"/>
              </a:rPr>
              <a:t>控制；</a:t>
            </a:r>
            <a:r>
              <a:rPr lang="zh-CN" altLang="en-US" sz="1400" dirty="0">
                <a:cs typeface="+mn-ea"/>
                <a:sym typeface="+mn-lt"/>
              </a:rPr>
              <a:t>沿道路转角、重点地区和城市设计重要节点，可局</a:t>
            </a:r>
          </a:p>
          <a:p>
            <a:r>
              <a:rPr lang="zh-CN" altLang="en-US" sz="1400" dirty="0">
                <a:cs typeface="+mn-ea"/>
                <a:sym typeface="+mn-lt"/>
              </a:rPr>
              <a:t>部提高建筑高度。</a:t>
            </a:r>
            <a:r>
              <a:rPr lang="en-US" altLang="zh-CN" sz="1400" dirty="0">
                <a:solidFill>
                  <a:srgbClr val="FF0000"/>
                </a:solidFill>
                <a:cs typeface="+mn-ea"/>
                <a:sym typeface="+mn-lt"/>
              </a:rPr>
              <a:t>50</a:t>
            </a:r>
            <a:r>
              <a:rPr lang="zh-CN" altLang="en-US" sz="1400" dirty="0">
                <a:solidFill>
                  <a:srgbClr val="FF0000"/>
                </a:solidFill>
                <a:cs typeface="+mn-ea"/>
                <a:sym typeface="+mn-lt"/>
              </a:rPr>
              <a:t>米及以下</a:t>
            </a:r>
            <a:r>
              <a:rPr lang="zh-CN" altLang="en-US" sz="1400" dirty="0">
                <a:cs typeface="+mn-ea"/>
                <a:sym typeface="+mn-lt"/>
              </a:rPr>
              <a:t>高度提高</a:t>
            </a:r>
            <a:r>
              <a:rPr lang="zh-CN" altLang="en-US" sz="1400" dirty="0">
                <a:solidFill>
                  <a:srgbClr val="FF0000"/>
                </a:solidFill>
                <a:cs typeface="+mn-ea"/>
                <a:sym typeface="+mn-lt"/>
              </a:rPr>
              <a:t>不超过 </a:t>
            </a:r>
            <a:r>
              <a:rPr lang="en-US" altLang="zh-CN" sz="1400" dirty="0">
                <a:solidFill>
                  <a:srgbClr val="FF0000"/>
                </a:solidFill>
                <a:cs typeface="+mn-ea"/>
                <a:sym typeface="+mn-lt"/>
              </a:rPr>
              <a:t>7 </a:t>
            </a:r>
            <a:r>
              <a:rPr lang="zh-CN" altLang="en-US" sz="1400" dirty="0">
                <a:solidFill>
                  <a:srgbClr val="FF0000"/>
                </a:solidFill>
                <a:cs typeface="+mn-ea"/>
                <a:sym typeface="+mn-lt"/>
              </a:rPr>
              <a:t>米</a:t>
            </a:r>
            <a:r>
              <a:rPr lang="zh-CN" altLang="en-US" sz="1400" dirty="0">
                <a:cs typeface="+mn-ea"/>
                <a:sym typeface="+mn-lt"/>
              </a:rPr>
              <a:t>，</a:t>
            </a:r>
            <a:r>
              <a:rPr lang="en-US" altLang="zh-CN" sz="1400" dirty="0">
                <a:cs typeface="+mn-ea"/>
                <a:sym typeface="+mn-lt"/>
              </a:rPr>
              <a:t>50</a:t>
            </a:r>
            <a:r>
              <a:rPr lang="zh-CN" altLang="en-US" sz="1400" dirty="0">
                <a:cs typeface="+mn-ea"/>
                <a:sym typeface="+mn-lt"/>
              </a:rPr>
              <a:t>米以上高度提高不超过 </a:t>
            </a:r>
            <a:r>
              <a:rPr lang="en-US" altLang="zh-CN" sz="1400" dirty="0">
                <a:cs typeface="+mn-ea"/>
                <a:sym typeface="+mn-lt"/>
              </a:rPr>
              <a:t>11 </a:t>
            </a:r>
            <a:r>
              <a:rPr lang="zh-CN" altLang="en-US" sz="1400" dirty="0">
                <a:cs typeface="+mn-ea"/>
                <a:sym typeface="+mn-lt"/>
              </a:rPr>
              <a:t>米建筑高度局部提高的部分水平投影面积占该</a:t>
            </a:r>
            <a:r>
              <a:rPr lang="zh-CN" altLang="en-US" sz="1400" dirty="0">
                <a:solidFill>
                  <a:srgbClr val="FF0000"/>
                </a:solidFill>
                <a:cs typeface="+mn-ea"/>
                <a:sym typeface="+mn-lt"/>
              </a:rPr>
              <a:t>地块住宅标准层水平投影</a:t>
            </a:r>
          </a:p>
          <a:p>
            <a:r>
              <a:rPr lang="zh-CN" altLang="en-US" sz="1400" dirty="0">
                <a:solidFill>
                  <a:srgbClr val="FF0000"/>
                </a:solidFill>
                <a:cs typeface="+mn-ea"/>
                <a:sym typeface="+mn-lt"/>
              </a:rPr>
              <a:t>面积之和</a:t>
            </a:r>
            <a:r>
              <a:rPr lang="zh-CN" altLang="en-US" sz="1400" dirty="0">
                <a:cs typeface="+mn-ea"/>
                <a:sym typeface="+mn-lt"/>
              </a:rPr>
              <a:t>的比例一般不大</a:t>
            </a:r>
            <a:r>
              <a:rPr lang="en-US" altLang="zh-CN" sz="1400" dirty="0">
                <a:solidFill>
                  <a:srgbClr val="FF0000"/>
                </a:solidFill>
                <a:cs typeface="+mn-ea"/>
                <a:sym typeface="+mn-lt"/>
              </a:rPr>
              <a:t>30% </a:t>
            </a:r>
            <a:r>
              <a:rPr lang="zh-CN" altLang="en-US" sz="1400" dirty="0">
                <a:cs typeface="+mn-ea"/>
                <a:sym typeface="+mn-lt"/>
              </a:rPr>
              <a:t>。</a:t>
            </a:r>
            <a:endParaRPr lang="zh-CN" altLang="zh-CN" sz="1400" dirty="0">
              <a:cs typeface="+mn-ea"/>
              <a:sym typeface="+mn-lt"/>
            </a:endParaRPr>
          </a:p>
        </p:txBody>
      </p:sp>
      <p:sp>
        <p:nvSpPr>
          <p:cNvPr id="62" name="任意多边形: 形状 61">
            <a:extLst>
              <a:ext uri="{FF2B5EF4-FFF2-40B4-BE49-F238E27FC236}">
                <a16:creationId xmlns:a16="http://schemas.microsoft.com/office/drawing/2014/main" id="{07A41D4B-6090-419E-844C-F04B5AB665BE}"/>
              </a:ext>
            </a:extLst>
          </p:cNvPr>
          <p:cNvSpPr/>
          <p:nvPr/>
        </p:nvSpPr>
        <p:spPr>
          <a:xfrm>
            <a:off x="2926764" y="3237548"/>
            <a:ext cx="2847340" cy="1570355"/>
          </a:xfrm>
          <a:custGeom>
            <a:avLst/>
            <a:gdLst>
              <a:gd name="connsiteX0" fmla="*/ 4238045 w 4238045"/>
              <a:gd name="connsiteY0" fmla="*/ 0 h 1598212"/>
              <a:gd name="connsiteX1" fmla="*/ 4238045 w 4238045"/>
              <a:gd name="connsiteY1" fmla="*/ 1598212 h 1598212"/>
              <a:gd name="connsiteX2" fmla="*/ 0 w 4238045"/>
              <a:gd name="connsiteY2" fmla="*/ 1598212 h 1598212"/>
            </a:gdLst>
            <a:ahLst/>
            <a:cxnLst>
              <a:cxn ang="0">
                <a:pos x="connsiteX0" y="connsiteY0"/>
              </a:cxn>
              <a:cxn ang="0">
                <a:pos x="connsiteX1" y="connsiteY1"/>
              </a:cxn>
              <a:cxn ang="0">
                <a:pos x="connsiteX2" y="connsiteY2"/>
              </a:cxn>
            </a:cxnLst>
            <a:rect l="l" t="t" r="r" b="b"/>
            <a:pathLst>
              <a:path w="4238045" h="1598212">
                <a:moveTo>
                  <a:pt x="4238045" y="0"/>
                </a:moveTo>
                <a:lnTo>
                  <a:pt x="4238045" y="1598212"/>
                </a:lnTo>
                <a:lnTo>
                  <a:pt x="0" y="1598212"/>
                </a:lnTo>
              </a:path>
            </a:pathLst>
          </a:custGeom>
          <a:ln w="1905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63" name="文本框 62">
            <a:extLst>
              <a:ext uri="{FF2B5EF4-FFF2-40B4-BE49-F238E27FC236}">
                <a16:creationId xmlns:a16="http://schemas.microsoft.com/office/drawing/2014/main" id="{5298EF2F-8421-498A-A96E-9E77A656EDA4}"/>
              </a:ext>
            </a:extLst>
          </p:cNvPr>
          <p:cNvSpPr txBox="1"/>
          <p:nvPr/>
        </p:nvSpPr>
        <p:spPr bwMode="auto">
          <a:xfrm>
            <a:off x="8756489" y="5492046"/>
            <a:ext cx="31160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1200" b="1" dirty="0">
                <a:solidFill>
                  <a:srgbClr val="000000"/>
                </a:solidFill>
                <a:cs typeface="+mn-ea"/>
                <a:sym typeface="+mn-lt"/>
              </a:rPr>
              <a:t>东侧与南侧还需满足与现状住宅的日照间距。</a:t>
            </a:r>
            <a:endParaRPr kumimoji="0" lang="zh-CN" altLang="en-US" sz="1200" b="1" i="0" u="none" strike="noStrike" kern="1200" cap="none" spc="0" normalizeH="0" baseline="0" noProof="0" dirty="0">
              <a:ln>
                <a:noFill/>
              </a:ln>
              <a:solidFill>
                <a:srgbClr val="000000"/>
              </a:solidFill>
              <a:effectLst/>
              <a:uLnTx/>
              <a:uFillTx/>
              <a:cs typeface="+mn-ea"/>
              <a:sym typeface="+mn-lt"/>
            </a:endParaRPr>
          </a:p>
        </p:txBody>
      </p:sp>
      <p:sp>
        <p:nvSpPr>
          <p:cNvPr id="64" name="矩形 63">
            <a:extLst>
              <a:ext uri="{FF2B5EF4-FFF2-40B4-BE49-F238E27FC236}">
                <a16:creationId xmlns:a16="http://schemas.microsoft.com/office/drawing/2014/main" id="{4E656E15-D727-43EC-9460-AD0B2EC2A18C}"/>
              </a:ext>
            </a:extLst>
          </p:cNvPr>
          <p:cNvSpPr/>
          <p:nvPr/>
        </p:nvSpPr>
        <p:spPr>
          <a:xfrm>
            <a:off x="8769484" y="1760299"/>
            <a:ext cx="3056164" cy="2306955"/>
          </a:xfrm>
          <a:prstGeom prst="rect">
            <a:avLst/>
          </a:prstGeom>
          <a:solidFill>
            <a:schemeClr val="bg1"/>
          </a:solidFill>
          <a:ln>
            <a:solidFill>
              <a:schemeClr val="tx1"/>
            </a:solidFill>
          </a:ln>
        </p:spPr>
        <p:txBody>
          <a:bodyPr wrap="square">
            <a:spAutoFit/>
          </a:bodyPr>
          <a:lstStyle/>
          <a:p>
            <a:pPr>
              <a:lnSpc>
                <a:spcPct val="150000"/>
              </a:lnSpc>
            </a:pPr>
            <a:r>
              <a:rPr lang="zh-CN" altLang="en-US" sz="1400" b="1" kern="100" dirty="0">
                <a:cs typeface="+mn-ea"/>
                <a:sym typeface="+mn-lt"/>
              </a:rPr>
              <a:t>周边地块属性：</a:t>
            </a:r>
            <a:endParaRPr lang="en-US" altLang="zh-CN" sz="1400" b="1" kern="100" dirty="0">
              <a:cs typeface="+mn-ea"/>
              <a:sym typeface="+mn-lt"/>
            </a:endParaRPr>
          </a:p>
          <a:p>
            <a:r>
              <a:rPr lang="zh-CN" altLang="en-US" sz="1400" dirty="0">
                <a:cs typeface="+mn-ea"/>
                <a:sym typeface="+mn-lt"/>
              </a:rPr>
              <a:t>场地东、西、北侧     </a:t>
            </a:r>
            <a:r>
              <a:rPr lang="en-US" altLang="zh-CN" sz="1400" dirty="0">
                <a:cs typeface="+mn-ea"/>
                <a:sym typeface="+mn-lt"/>
              </a:rPr>
              <a:t>04-07</a:t>
            </a:r>
            <a:r>
              <a:rPr lang="zh-CN" altLang="en-US" sz="1400" dirty="0">
                <a:cs typeface="+mn-ea"/>
                <a:sym typeface="+mn-lt"/>
              </a:rPr>
              <a:t>为公园绿地（</a:t>
            </a:r>
            <a:r>
              <a:rPr lang="en-US" altLang="zh-CN" sz="1400" dirty="0">
                <a:cs typeface="+mn-ea"/>
                <a:sym typeface="+mn-lt"/>
              </a:rPr>
              <a:t>G1</a:t>
            </a:r>
            <a:r>
              <a:rPr lang="zh-CN" altLang="en-US" sz="1400" dirty="0">
                <a:cs typeface="+mn-ea"/>
                <a:sym typeface="+mn-lt"/>
              </a:rPr>
              <a:t>）总占地为</a:t>
            </a:r>
            <a:r>
              <a:rPr lang="en-US" altLang="zh-CN" sz="1400" dirty="0">
                <a:cs typeface="+mn-ea"/>
                <a:sym typeface="+mn-lt"/>
              </a:rPr>
              <a:t>4342</a:t>
            </a:r>
            <a:r>
              <a:rPr lang="zh-CN" altLang="en-US" sz="1400" dirty="0">
                <a:cs typeface="+mn-ea"/>
                <a:sym typeface="+mn-lt"/>
              </a:rPr>
              <a:t>㎡；</a:t>
            </a:r>
            <a:endParaRPr lang="en-US" altLang="zh-CN" sz="1400" dirty="0">
              <a:cs typeface="+mn-ea"/>
              <a:sym typeface="+mn-lt"/>
            </a:endParaRPr>
          </a:p>
          <a:p>
            <a:endParaRPr lang="en-US" altLang="zh-CN" sz="1400" dirty="0">
              <a:cs typeface="+mn-ea"/>
              <a:sym typeface="+mn-lt"/>
            </a:endParaRPr>
          </a:p>
          <a:p>
            <a:r>
              <a:rPr lang="zh-CN" altLang="en-US" sz="1400" dirty="0">
                <a:cs typeface="+mn-ea"/>
                <a:sym typeface="+mn-lt"/>
              </a:rPr>
              <a:t>该地块设计时，需考虑跟周边绿地统一设计；保证景观资源充分利用；结合利用周边现状条件，在满足规范情况下合理设计。规划方面要满足可达性、功能性、关联性。</a:t>
            </a:r>
            <a:endParaRPr lang="en-US" altLang="zh-CN" sz="1400" dirty="0">
              <a:cs typeface="+mn-ea"/>
              <a:sym typeface="+mn-lt"/>
            </a:endParaRPr>
          </a:p>
          <a:p>
            <a:endParaRPr lang="zh-CN" altLang="zh-CN" sz="1100" dirty="0">
              <a:cs typeface="+mn-ea"/>
              <a:sym typeface="+mn-lt"/>
            </a:endParaRPr>
          </a:p>
        </p:txBody>
      </p:sp>
      <p:sp>
        <p:nvSpPr>
          <p:cNvPr id="65" name="矩形 64">
            <a:extLst>
              <a:ext uri="{FF2B5EF4-FFF2-40B4-BE49-F238E27FC236}">
                <a16:creationId xmlns:a16="http://schemas.microsoft.com/office/drawing/2014/main" id="{C3CA7E93-053E-44F1-89EF-A3D4B0828EAF}"/>
              </a:ext>
            </a:extLst>
          </p:cNvPr>
          <p:cNvSpPr/>
          <p:nvPr/>
        </p:nvSpPr>
        <p:spPr>
          <a:xfrm>
            <a:off x="5967137" y="1030554"/>
            <a:ext cx="798653" cy="20467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C00000"/>
                </a:solidFill>
                <a:cs typeface="+mn-ea"/>
                <a:sym typeface="+mn-lt"/>
              </a:rPr>
              <a:t>主入口</a:t>
            </a:r>
          </a:p>
        </p:txBody>
      </p:sp>
      <p:sp>
        <p:nvSpPr>
          <p:cNvPr id="66" name="任意多边形: 形状 65">
            <a:extLst>
              <a:ext uri="{FF2B5EF4-FFF2-40B4-BE49-F238E27FC236}">
                <a16:creationId xmlns:a16="http://schemas.microsoft.com/office/drawing/2014/main" id="{FD4474E0-E58B-4D17-A3D1-C117787D9826}"/>
              </a:ext>
            </a:extLst>
          </p:cNvPr>
          <p:cNvSpPr/>
          <p:nvPr/>
        </p:nvSpPr>
        <p:spPr>
          <a:xfrm flipH="1" flipV="1">
            <a:off x="6018579" y="1222058"/>
            <a:ext cx="2750820" cy="2212975"/>
          </a:xfrm>
          <a:custGeom>
            <a:avLst/>
            <a:gdLst>
              <a:gd name="connsiteX0" fmla="*/ 4238045 w 4238045"/>
              <a:gd name="connsiteY0" fmla="*/ 0 h 1598212"/>
              <a:gd name="connsiteX1" fmla="*/ 4238045 w 4238045"/>
              <a:gd name="connsiteY1" fmla="*/ 1598212 h 1598212"/>
              <a:gd name="connsiteX2" fmla="*/ 0 w 4238045"/>
              <a:gd name="connsiteY2" fmla="*/ 1598212 h 1598212"/>
            </a:gdLst>
            <a:ahLst/>
            <a:cxnLst>
              <a:cxn ang="0">
                <a:pos x="connsiteX0" y="connsiteY0"/>
              </a:cxn>
              <a:cxn ang="0">
                <a:pos x="connsiteX1" y="connsiteY1"/>
              </a:cxn>
              <a:cxn ang="0">
                <a:pos x="connsiteX2" y="connsiteY2"/>
              </a:cxn>
            </a:cxnLst>
            <a:rect l="l" t="t" r="r" b="b"/>
            <a:pathLst>
              <a:path w="4238045" h="1598212">
                <a:moveTo>
                  <a:pt x="4238045" y="0"/>
                </a:moveTo>
                <a:lnTo>
                  <a:pt x="4238045" y="1598212"/>
                </a:lnTo>
                <a:lnTo>
                  <a:pt x="0" y="1598212"/>
                </a:lnTo>
              </a:path>
            </a:pathLst>
          </a:custGeom>
          <a:ln w="1905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67" name="矩形 66">
            <a:extLst>
              <a:ext uri="{FF2B5EF4-FFF2-40B4-BE49-F238E27FC236}">
                <a16:creationId xmlns:a16="http://schemas.microsoft.com/office/drawing/2014/main" id="{80F620E5-D1D6-4836-BEE4-D726A16CBC38}"/>
              </a:ext>
            </a:extLst>
          </p:cNvPr>
          <p:cNvSpPr/>
          <p:nvPr/>
        </p:nvSpPr>
        <p:spPr>
          <a:xfrm>
            <a:off x="5891883" y="1219374"/>
            <a:ext cx="949162" cy="20467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rgbClr val="C00000"/>
                </a:solidFill>
                <a:cs typeface="+mn-ea"/>
                <a:sym typeface="+mn-lt"/>
              </a:rPr>
              <a:t>消防出入口</a:t>
            </a:r>
          </a:p>
        </p:txBody>
      </p:sp>
      <p:sp>
        <p:nvSpPr>
          <p:cNvPr id="68" name="任意多边形: 形状 67">
            <a:extLst>
              <a:ext uri="{FF2B5EF4-FFF2-40B4-BE49-F238E27FC236}">
                <a16:creationId xmlns:a16="http://schemas.microsoft.com/office/drawing/2014/main" id="{017A48BF-1133-4036-BEC7-E41D9B7CBEDD}"/>
              </a:ext>
            </a:extLst>
          </p:cNvPr>
          <p:cNvSpPr/>
          <p:nvPr/>
        </p:nvSpPr>
        <p:spPr>
          <a:xfrm flipV="1">
            <a:off x="2926764" y="1584643"/>
            <a:ext cx="2633980" cy="1802765"/>
          </a:xfrm>
          <a:custGeom>
            <a:avLst/>
            <a:gdLst>
              <a:gd name="connsiteX0" fmla="*/ 4238045 w 4238045"/>
              <a:gd name="connsiteY0" fmla="*/ 0 h 1598212"/>
              <a:gd name="connsiteX1" fmla="*/ 4238045 w 4238045"/>
              <a:gd name="connsiteY1" fmla="*/ 1598212 h 1598212"/>
              <a:gd name="connsiteX2" fmla="*/ 0 w 4238045"/>
              <a:gd name="connsiteY2" fmla="*/ 1598212 h 1598212"/>
            </a:gdLst>
            <a:ahLst/>
            <a:cxnLst>
              <a:cxn ang="0">
                <a:pos x="connsiteX0" y="connsiteY0"/>
              </a:cxn>
              <a:cxn ang="0">
                <a:pos x="connsiteX1" y="connsiteY1"/>
              </a:cxn>
              <a:cxn ang="0">
                <a:pos x="connsiteX2" y="connsiteY2"/>
              </a:cxn>
            </a:cxnLst>
            <a:rect l="l" t="t" r="r" b="b"/>
            <a:pathLst>
              <a:path w="4238045" h="1598212">
                <a:moveTo>
                  <a:pt x="4238045" y="0"/>
                </a:moveTo>
                <a:lnTo>
                  <a:pt x="4238045" y="1598212"/>
                </a:lnTo>
                <a:lnTo>
                  <a:pt x="0" y="1598212"/>
                </a:lnTo>
              </a:path>
            </a:pathLst>
          </a:custGeom>
          <a:ln w="1905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nvGrpSpPr>
          <p:cNvPr id="69" name="组合 68">
            <a:extLst>
              <a:ext uri="{FF2B5EF4-FFF2-40B4-BE49-F238E27FC236}">
                <a16:creationId xmlns:a16="http://schemas.microsoft.com/office/drawing/2014/main" id="{77EEC47B-77DC-4B6A-9AD9-FA6C0EAEA03F}"/>
              </a:ext>
            </a:extLst>
          </p:cNvPr>
          <p:cNvGrpSpPr/>
          <p:nvPr/>
        </p:nvGrpSpPr>
        <p:grpSpPr>
          <a:xfrm>
            <a:off x="5155883" y="3071045"/>
            <a:ext cx="166100" cy="204674"/>
            <a:chOff x="5645419" y="1986782"/>
            <a:chExt cx="166100" cy="204674"/>
          </a:xfrm>
        </p:grpSpPr>
        <p:sp>
          <p:nvSpPr>
            <p:cNvPr id="70" name="流程图: 接点 69">
              <a:extLst>
                <a:ext uri="{FF2B5EF4-FFF2-40B4-BE49-F238E27FC236}">
                  <a16:creationId xmlns:a16="http://schemas.microsoft.com/office/drawing/2014/main" id="{E038541C-E8BA-4997-A2BC-B204F79502D5}"/>
                </a:ext>
              </a:extLst>
            </p:cNvPr>
            <p:cNvSpPr/>
            <p:nvPr/>
          </p:nvSpPr>
          <p:spPr>
            <a:xfrm>
              <a:off x="5667329" y="2020153"/>
              <a:ext cx="133204" cy="133204"/>
            </a:xfrm>
            <a:prstGeom prst="flowChartConnector">
              <a:avLst/>
            </a:prstGeom>
            <a:noFill/>
            <a:ln w="158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71" name="矩形 70">
              <a:extLst>
                <a:ext uri="{FF2B5EF4-FFF2-40B4-BE49-F238E27FC236}">
                  <a16:creationId xmlns:a16="http://schemas.microsoft.com/office/drawing/2014/main" id="{83C9B8F0-8371-411D-BF80-71110DA66499}"/>
                </a:ext>
              </a:extLst>
            </p:cNvPr>
            <p:cNvSpPr/>
            <p:nvPr/>
          </p:nvSpPr>
          <p:spPr>
            <a:xfrm>
              <a:off x="5645419" y="1986782"/>
              <a:ext cx="166100" cy="20467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rgbClr val="FF0000"/>
                  </a:solidFill>
                  <a:cs typeface="+mn-ea"/>
                  <a:sym typeface="+mn-lt"/>
                </a:rPr>
                <a:t>1</a:t>
              </a:r>
              <a:endParaRPr lang="zh-CN" altLang="en-US" sz="800" b="1" dirty="0">
                <a:solidFill>
                  <a:srgbClr val="FF0000"/>
                </a:solidFill>
                <a:cs typeface="+mn-ea"/>
                <a:sym typeface="+mn-lt"/>
              </a:endParaRPr>
            </a:p>
          </p:txBody>
        </p:sp>
      </p:grpSp>
      <p:grpSp>
        <p:nvGrpSpPr>
          <p:cNvPr id="72" name="组合 71">
            <a:extLst>
              <a:ext uri="{FF2B5EF4-FFF2-40B4-BE49-F238E27FC236}">
                <a16:creationId xmlns:a16="http://schemas.microsoft.com/office/drawing/2014/main" id="{6A7C3956-0397-453E-B96D-D7A684FFC16F}"/>
              </a:ext>
            </a:extLst>
          </p:cNvPr>
          <p:cNvGrpSpPr/>
          <p:nvPr/>
        </p:nvGrpSpPr>
        <p:grpSpPr>
          <a:xfrm>
            <a:off x="10281990" y="2101621"/>
            <a:ext cx="210300" cy="259139"/>
            <a:chOff x="5645419" y="1986782"/>
            <a:chExt cx="166100" cy="204674"/>
          </a:xfrm>
        </p:grpSpPr>
        <p:sp>
          <p:nvSpPr>
            <p:cNvPr id="73" name="流程图: 接点 72">
              <a:extLst>
                <a:ext uri="{FF2B5EF4-FFF2-40B4-BE49-F238E27FC236}">
                  <a16:creationId xmlns:a16="http://schemas.microsoft.com/office/drawing/2014/main" id="{A107DBCC-FD4D-4565-BCD3-AFF36D08DEA5}"/>
                </a:ext>
              </a:extLst>
            </p:cNvPr>
            <p:cNvSpPr/>
            <p:nvPr/>
          </p:nvSpPr>
          <p:spPr>
            <a:xfrm>
              <a:off x="5667329" y="2020153"/>
              <a:ext cx="133204" cy="133204"/>
            </a:xfrm>
            <a:prstGeom prst="flowChartConnector">
              <a:avLst/>
            </a:prstGeom>
            <a:noFill/>
            <a:ln w="158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74" name="矩形 73">
              <a:extLst>
                <a:ext uri="{FF2B5EF4-FFF2-40B4-BE49-F238E27FC236}">
                  <a16:creationId xmlns:a16="http://schemas.microsoft.com/office/drawing/2014/main" id="{6846745C-A8B8-494D-B8BC-3A0CE0ADA1D1}"/>
                </a:ext>
              </a:extLst>
            </p:cNvPr>
            <p:cNvSpPr/>
            <p:nvPr/>
          </p:nvSpPr>
          <p:spPr>
            <a:xfrm>
              <a:off x="5645419" y="1986782"/>
              <a:ext cx="166100" cy="204674"/>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rgbClr val="FF0000"/>
                  </a:solidFill>
                  <a:cs typeface="+mn-ea"/>
                  <a:sym typeface="+mn-lt"/>
                </a:rPr>
                <a:t>1</a:t>
              </a:r>
              <a:endParaRPr lang="zh-CN" altLang="en-US" sz="800" b="1" dirty="0">
                <a:solidFill>
                  <a:srgbClr val="FF0000"/>
                </a:solidFill>
                <a:cs typeface="+mn-ea"/>
                <a:sym typeface="+mn-lt"/>
              </a:endParaRPr>
            </a:p>
          </p:txBody>
        </p:sp>
      </p:grpSp>
    </p:spTree>
    <p:extLst>
      <p:ext uri="{BB962C8B-B14F-4D97-AF65-F5344CB8AC3E}">
        <p14:creationId xmlns:p14="http://schemas.microsoft.com/office/powerpoint/2010/main" val="12391603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A2A0F9D-B556-4FA5-BCE6-4169789C2121}"/>
              </a:ext>
            </a:extLst>
          </p:cNvPr>
          <p:cNvSpPr txBox="1">
            <a:spLocks/>
          </p:cNvSpPr>
          <p:nvPr/>
        </p:nvSpPr>
        <p:spPr>
          <a:xfrm>
            <a:off x="216040" y="163205"/>
            <a:ext cx="6431164" cy="460375"/>
          </a:xfrm>
          <a:prstGeom prst="rect">
            <a:avLst/>
          </a:prstGeom>
        </p:spPr>
        <p:txBody>
          <a:bodyPr/>
          <a:lstStyle>
            <a:lvl1pPr algn="l" defTabSz="914400" rtl="0" eaLnBrk="1" latinLnBrk="0" hangingPunct="1">
              <a:lnSpc>
                <a:spcPct val="90000"/>
              </a:lnSpc>
              <a:spcBef>
                <a:spcPct val="0"/>
              </a:spcBef>
              <a:buNone/>
              <a:defRPr sz="2400" kern="1200">
                <a:solidFill>
                  <a:schemeClr val="tx1"/>
                </a:solidFill>
                <a:latin typeface="方正姚体" panose="02010601030101010101" pitchFamily="2" charset="-122"/>
                <a:ea typeface="方正姚体" panose="02010601030101010101" pitchFamily="2" charset="-122"/>
                <a:cs typeface="+mj-cs"/>
              </a:defRPr>
            </a:lvl1pPr>
          </a:lstStyle>
          <a:p>
            <a:pPr lvl="0">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4.2 </a:t>
            </a:r>
            <a:r>
              <a:rPr lang="zh-CN" altLang="en-US" sz="2000" b="1" dirty="0">
                <a:solidFill>
                  <a:srgbClr val="000000"/>
                </a:solidFill>
                <a:latin typeface="+mn-lt"/>
                <a:ea typeface="+mn-ea"/>
                <a:cs typeface="+mn-ea"/>
                <a:sym typeface="+mn-lt"/>
              </a:rPr>
              <a:t>方案对比（按</a:t>
            </a:r>
            <a:r>
              <a:rPr lang="en-US" altLang="zh-CN" sz="2000" b="1" dirty="0">
                <a:solidFill>
                  <a:srgbClr val="000000"/>
                </a:solidFill>
                <a:latin typeface="+mn-lt"/>
                <a:ea typeface="+mn-ea"/>
                <a:cs typeface="+mn-ea"/>
                <a:sym typeface="+mn-lt"/>
              </a:rPr>
              <a:t>5%</a:t>
            </a:r>
            <a:r>
              <a:rPr lang="zh-CN" altLang="en-US" sz="2000" b="1" dirty="0">
                <a:solidFill>
                  <a:srgbClr val="000000"/>
                </a:solidFill>
                <a:latin typeface="+mn-lt"/>
                <a:ea typeface="+mn-ea"/>
                <a:cs typeface="+mn-ea"/>
                <a:sym typeface="+mn-lt"/>
              </a:rPr>
              <a:t>保障房取消排布）</a:t>
            </a:r>
          </a:p>
        </p:txBody>
      </p:sp>
      <p:graphicFrame>
        <p:nvGraphicFramePr>
          <p:cNvPr id="6" name="表格 5">
            <a:extLst>
              <a:ext uri="{FF2B5EF4-FFF2-40B4-BE49-F238E27FC236}">
                <a16:creationId xmlns:a16="http://schemas.microsoft.com/office/drawing/2014/main" id="{322598BB-ACBD-417A-8401-8F1953E541FC}"/>
              </a:ext>
            </a:extLst>
          </p:cNvPr>
          <p:cNvGraphicFramePr>
            <a:graphicFrameLocks noGrp="1"/>
          </p:cNvGraphicFramePr>
          <p:nvPr>
            <p:extLst>
              <p:ext uri="{D42A27DB-BD31-4B8C-83A1-F6EECF244321}">
                <p14:modId xmlns:p14="http://schemas.microsoft.com/office/powerpoint/2010/main" val="511127280"/>
              </p:ext>
            </p:extLst>
          </p:nvPr>
        </p:nvGraphicFramePr>
        <p:xfrm>
          <a:off x="1530280" y="4585987"/>
          <a:ext cx="3881768" cy="1841457"/>
        </p:xfrm>
        <a:graphic>
          <a:graphicData uri="http://schemas.openxmlformats.org/drawingml/2006/table">
            <a:tbl>
              <a:tblPr>
                <a:tableStyleId>{5C22544A-7EE6-4342-B048-85BDC9FD1C3A}</a:tableStyleId>
              </a:tblPr>
              <a:tblGrid>
                <a:gridCol w="686539">
                  <a:extLst>
                    <a:ext uri="{9D8B030D-6E8A-4147-A177-3AD203B41FA5}">
                      <a16:colId xmlns:a16="http://schemas.microsoft.com/office/drawing/2014/main" val="20000"/>
                    </a:ext>
                  </a:extLst>
                </a:gridCol>
                <a:gridCol w="462161">
                  <a:extLst>
                    <a:ext uri="{9D8B030D-6E8A-4147-A177-3AD203B41FA5}">
                      <a16:colId xmlns:a16="http://schemas.microsoft.com/office/drawing/2014/main" val="20001"/>
                    </a:ext>
                  </a:extLst>
                </a:gridCol>
                <a:gridCol w="549069">
                  <a:extLst>
                    <a:ext uri="{9D8B030D-6E8A-4147-A177-3AD203B41FA5}">
                      <a16:colId xmlns:a16="http://schemas.microsoft.com/office/drawing/2014/main" val="20002"/>
                    </a:ext>
                  </a:extLst>
                </a:gridCol>
                <a:gridCol w="567372">
                  <a:extLst>
                    <a:ext uri="{9D8B030D-6E8A-4147-A177-3AD203B41FA5}">
                      <a16:colId xmlns:a16="http://schemas.microsoft.com/office/drawing/2014/main" val="20003"/>
                    </a:ext>
                  </a:extLst>
                </a:gridCol>
                <a:gridCol w="658884">
                  <a:extLst>
                    <a:ext uri="{9D8B030D-6E8A-4147-A177-3AD203B41FA5}">
                      <a16:colId xmlns:a16="http://schemas.microsoft.com/office/drawing/2014/main" val="20004"/>
                    </a:ext>
                  </a:extLst>
                </a:gridCol>
                <a:gridCol w="521617">
                  <a:extLst>
                    <a:ext uri="{9D8B030D-6E8A-4147-A177-3AD203B41FA5}">
                      <a16:colId xmlns:a16="http://schemas.microsoft.com/office/drawing/2014/main" val="20005"/>
                    </a:ext>
                  </a:extLst>
                </a:gridCol>
                <a:gridCol w="436126">
                  <a:extLst>
                    <a:ext uri="{9D8B030D-6E8A-4147-A177-3AD203B41FA5}">
                      <a16:colId xmlns:a16="http://schemas.microsoft.com/office/drawing/2014/main" val="20006"/>
                    </a:ext>
                  </a:extLst>
                </a:gridCol>
              </a:tblGrid>
              <a:tr h="300152">
                <a:tc>
                  <a:txBody>
                    <a:bodyPr/>
                    <a:lstStyle/>
                    <a:p>
                      <a:pPr algn="ctr" fontAlgn="ctr">
                        <a:buNone/>
                      </a:pPr>
                      <a:r>
                        <a:rPr lang="zh-CN" altLang="en-US" sz="1000" u="none" strike="noStrike">
                          <a:effectLst/>
                          <a:latin typeface="+mn-lt"/>
                          <a:ea typeface="+mn-ea"/>
                          <a:cs typeface="+mn-ea"/>
                          <a:sym typeface="+mn-lt"/>
                        </a:rPr>
                        <a:t>　</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套数</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套数比</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单户面积</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面积</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面积比</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面宽（</a:t>
                      </a:r>
                      <a:r>
                        <a:rPr lang="en-US" sz="1000" u="none" strike="noStrike">
                          <a:effectLst/>
                          <a:latin typeface="+mn-lt"/>
                          <a:ea typeface="+mn-ea"/>
                          <a:cs typeface="+mn-ea"/>
                          <a:sym typeface="+mn-lt"/>
                        </a:rPr>
                        <a:t>M)</a:t>
                      </a:r>
                      <a:endParaRPr 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00152">
                <a:tc>
                  <a:txBody>
                    <a:bodyPr/>
                    <a:lstStyle/>
                    <a:p>
                      <a:pPr algn="ctr" fontAlgn="ctr">
                        <a:buNone/>
                      </a:pPr>
                      <a:r>
                        <a:rPr lang="zh-CN" altLang="en-US" sz="1000" u="none" strike="noStrike" dirty="0">
                          <a:effectLst/>
                          <a:latin typeface="+mn-lt"/>
                          <a:ea typeface="+mn-ea"/>
                          <a:cs typeface="+mn-ea"/>
                          <a:sym typeface="+mn-lt"/>
                        </a:rPr>
                        <a:t>洋房</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7</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56</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33.53%</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108</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6048</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26.53%</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0152">
                <a:tc>
                  <a:txBody>
                    <a:bodyPr/>
                    <a:lstStyle/>
                    <a:p>
                      <a:pPr algn="ctr" fontAlgn="ctr">
                        <a:buNone/>
                      </a:pPr>
                      <a:r>
                        <a:rPr lang="zh-CN" altLang="en-US" sz="1000" u="none" strike="noStrike" dirty="0">
                          <a:effectLst/>
                          <a:latin typeface="+mn-lt"/>
                          <a:ea typeface="+mn-ea"/>
                          <a:cs typeface="+mn-ea"/>
                          <a:sym typeface="+mn-lt"/>
                        </a:rPr>
                        <a:t>洋房</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7</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7</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4.19%</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150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1050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4.61%</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15.4</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0152">
                <a:tc>
                  <a:txBody>
                    <a:bodyPr/>
                    <a:lstStyle/>
                    <a:p>
                      <a:pPr algn="ctr" fontAlgn="ctr">
                        <a:buNone/>
                      </a:pPr>
                      <a:r>
                        <a:rPr lang="zh-CN" altLang="en-US" sz="1000" dirty="0">
                          <a:effectLst/>
                          <a:latin typeface="+mn-lt"/>
                          <a:ea typeface="+mn-ea"/>
                          <a:cs typeface="+mn-ea"/>
                          <a:sym typeface="+mn-lt"/>
                        </a:rPr>
                        <a:t>叠加</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4</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64</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38.32%</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139/150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9178.4</a:t>
                      </a: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40.26%</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9.3</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0152">
                <a:tc>
                  <a:txBody>
                    <a:bodyPr/>
                    <a:lstStyle/>
                    <a:p>
                      <a:pPr algn="ctr" fontAlgn="ctr">
                        <a:buNone/>
                      </a:pPr>
                      <a:r>
                        <a:rPr lang="zh-CN" altLang="en-US" sz="1000" u="none" strike="noStrike" dirty="0">
                          <a:effectLst/>
                          <a:latin typeface="+mn-lt"/>
                          <a:ea typeface="+mn-ea"/>
                          <a:cs typeface="+mn-ea"/>
                          <a:sym typeface="+mn-lt"/>
                        </a:rPr>
                        <a:t>叠墅</a:t>
                      </a:r>
                      <a:endParaRPr lang="en-US" altLang="zh-CN" sz="1000" u="none" strike="noStrike" dirty="0">
                        <a:effectLst/>
                        <a:latin typeface="+mn-lt"/>
                        <a:ea typeface="+mn-ea"/>
                        <a:cs typeface="+mn-ea"/>
                        <a:sym typeface="+mn-lt"/>
                      </a:endParaRPr>
                    </a:p>
                    <a:p>
                      <a:pPr algn="ctr" fontAlgn="ctr">
                        <a:buNone/>
                      </a:pPr>
                      <a:r>
                        <a:rPr lang="zh-CN" altLang="en-US" sz="1000" u="none" strike="noStrike" dirty="0">
                          <a:effectLst/>
                          <a:latin typeface="+mn-lt"/>
                          <a:ea typeface="+mn-ea"/>
                          <a:cs typeface="+mn-ea"/>
                          <a:sym typeface="+mn-lt"/>
                        </a:rPr>
                        <a:t>（</a:t>
                      </a:r>
                      <a:r>
                        <a:rPr lang="en-US" altLang="zh-CN" sz="1000" u="none" strike="noStrike" dirty="0">
                          <a:effectLst/>
                          <a:latin typeface="+mn-lt"/>
                          <a:ea typeface="+mn-ea"/>
                          <a:cs typeface="+mn-ea"/>
                          <a:sym typeface="+mn-lt"/>
                        </a:rPr>
                        <a:t>4</a:t>
                      </a:r>
                      <a:r>
                        <a:rPr lang="en-US" sz="1000" u="none" strike="noStrike"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40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23.95%</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170/160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6520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28.60%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000" b="0" i="0" u="none" strike="noStrike" dirty="0">
                          <a:effectLst/>
                          <a:latin typeface="+mn-lt"/>
                          <a:ea typeface="+mn-ea"/>
                          <a:cs typeface="+mn-ea"/>
                          <a:sym typeface="+mn-lt"/>
                        </a:rPr>
                        <a:t>9.7</a:t>
                      </a: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5407">
                <a:tc>
                  <a:txBody>
                    <a:bodyPr/>
                    <a:lstStyle/>
                    <a:p>
                      <a:pPr algn="ctr" fontAlgn="ctr">
                        <a:buNone/>
                      </a:pPr>
                      <a:r>
                        <a:rPr lang="zh-CN" altLang="en-US" sz="1000" u="none" strike="noStrike">
                          <a:effectLst/>
                          <a:latin typeface="+mn-lt"/>
                          <a:ea typeface="+mn-ea"/>
                          <a:cs typeface="+mn-ea"/>
                          <a:sym typeface="+mn-lt"/>
                        </a:rPr>
                        <a:t>住宅总计容</a:t>
                      </a:r>
                      <a:endParaRPr lang="zh-CN" altLang="en-US"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167</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a:effectLst/>
                          <a:latin typeface="+mn-lt"/>
                          <a:ea typeface="+mn-ea"/>
                          <a:cs typeface="+mn-ea"/>
                          <a:sym typeface="+mn-lt"/>
                        </a:rPr>
                        <a:t>100%</a:t>
                      </a:r>
                      <a:endParaRPr lang="en-US" altLang="zh-CN" sz="1000" b="0" i="0" u="none" strike="noStrike">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a:t>
                      </a:r>
                      <a:r>
                        <a:rPr lang="zh-CN" altLang="en-US" sz="1000" u="none" strike="noStrike" dirty="0">
                          <a:effectLst/>
                          <a:latin typeface="+mn-lt"/>
                          <a:ea typeface="+mn-ea"/>
                          <a:cs typeface="+mn-ea"/>
                          <a:sym typeface="+mn-lt"/>
                        </a:rPr>
                        <a:t>　</a:t>
                      </a:r>
                      <a:endParaRPr lang="zh-CN" altLang="en-US"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22796.4</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100%</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a:t>
                      </a:r>
                      <a:endParaRPr lang="en-US" altLang="zh-CN" sz="1000" b="0" i="0" u="none" strike="noStrike" dirty="0">
                        <a:solidFill>
                          <a:srgbClr val="000000"/>
                        </a:solidFill>
                        <a:effectLst/>
                        <a:latin typeface="+mn-lt"/>
                        <a:ea typeface="+mn-ea"/>
                        <a:cs typeface="+mn-ea"/>
                        <a:sym typeface="+mn-lt"/>
                      </a:endParaRPr>
                    </a:p>
                  </a:txBody>
                  <a:tcPr marL="8410" marR="8410" marT="84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7" name="组合 6">
            <a:extLst>
              <a:ext uri="{FF2B5EF4-FFF2-40B4-BE49-F238E27FC236}">
                <a16:creationId xmlns:a16="http://schemas.microsoft.com/office/drawing/2014/main" id="{EE8529FF-59A2-45F8-B3F0-11BC9E188D10}"/>
              </a:ext>
            </a:extLst>
          </p:cNvPr>
          <p:cNvGrpSpPr/>
          <p:nvPr/>
        </p:nvGrpSpPr>
        <p:grpSpPr>
          <a:xfrm>
            <a:off x="1336452" y="1195392"/>
            <a:ext cx="4075596" cy="3245164"/>
            <a:chOff x="4498975" y="656590"/>
            <a:chExt cx="7267575" cy="5786755"/>
          </a:xfrm>
        </p:grpSpPr>
        <p:pic>
          <p:nvPicPr>
            <p:cNvPr id="8" name="图片 7" descr="1230上海泗泾04-08地块强排总图-模型">
              <a:extLst>
                <a:ext uri="{FF2B5EF4-FFF2-40B4-BE49-F238E27FC236}">
                  <a16:creationId xmlns:a16="http://schemas.microsoft.com/office/drawing/2014/main" id="{11E04109-BF7B-449D-80F6-25CC10112E93}"/>
                </a:ext>
              </a:extLst>
            </p:cNvPr>
            <p:cNvPicPr>
              <a:picLocks noChangeAspect="1"/>
            </p:cNvPicPr>
            <p:nvPr/>
          </p:nvPicPr>
          <p:blipFill>
            <a:blip r:embed="rId2"/>
            <a:srcRect l="18277" t="22776" r="27557" b="16153"/>
            <a:stretch>
              <a:fillRect/>
            </a:stretch>
          </p:blipFill>
          <p:spPr>
            <a:xfrm>
              <a:off x="4498975" y="656590"/>
              <a:ext cx="7267575" cy="5786755"/>
            </a:xfrm>
            <a:prstGeom prst="rect">
              <a:avLst/>
            </a:prstGeom>
          </p:spPr>
        </p:pic>
        <p:sp>
          <p:nvSpPr>
            <p:cNvPr id="9" name="星形: 五角 5">
              <a:extLst>
                <a:ext uri="{FF2B5EF4-FFF2-40B4-BE49-F238E27FC236}">
                  <a16:creationId xmlns:a16="http://schemas.microsoft.com/office/drawing/2014/main" id="{3AC531CA-9915-4B82-B04E-5231FE35A8AD}"/>
                </a:ext>
              </a:extLst>
            </p:cNvPr>
            <p:cNvSpPr/>
            <p:nvPr/>
          </p:nvSpPr>
          <p:spPr bwMode="auto">
            <a:xfrm>
              <a:off x="7908964" y="487997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pic>
          <p:nvPicPr>
            <p:cNvPr id="10" name="图片 9">
              <a:extLst>
                <a:ext uri="{FF2B5EF4-FFF2-40B4-BE49-F238E27FC236}">
                  <a16:creationId xmlns:a16="http://schemas.microsoft.com/office/drawing/2014/main" id="{7932D467-7E51-404C-84F1-27AD013FF41E}"/>
                </a:ext>
              </a:extLst>
            </p:cNvPr>
            <p:cNvPicPr>
              <a:picLocks noChangeAspect="1"/>
            </p:cNvPicPr>
            <p:nvPr/>
          </p:nvPicPr>
          <p:blipFill>
            <a:blip r:embed="rId3"/>
            <a:stretch>
              <a:fillRect/>
            </a:stretch>
          </p:blipFill>
          <p:spPr>
            <a:xfrm rot="16560000">
              <a:off x="7480935" y="4871720"/>
              <a:ext cx="354965" cy="137160"/>
            </a:xfrm>
            <a:prstGeom prst="rect">
              <a:avLst/>
            </a:prstGeom>
          </p:spPr>
        </p:pic>
        <p:sp>
          <p:nvSpPr>
            <p:cNvPr id="11" name="矩形 10">
              <a:extLst>
                <a:ext uri="{FF2B5EF4-FFF2-40B4-BE49-F238E27FC236}">
                  <a16:creationId xmlns:a16="http://schemas.microsoft.com/office/drawing/2014/main" id="{BDD3A211-483F-4E93-A88B-5F745C253C36}"/>
                </a:ext>
              </a:extLst>
            </p:cNvPr>
            <p:cNvSpPr/>
            <p:nvPr/>
          </p:nvSpPr>
          <p:spPr>
            <a:xfrm>
              <a:off x="6818943" y="212708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7F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12" name="矩形 11">
              <a:extLst>
                <a:ext uri="{FF2B5EF4-FFF2-40B4-BE49-F238E27FC236}">
                  <a16:creationId xmlns:a16="http://schemas.microsoft.com/office/drawing/2014/main" id="{F7B5E9D5-49BE-4D10-8BC6-4818E1ED50A8}"/>
                </a:ext>
              </a:extLst>
            </p:cNvPr>
            <p:cNvSpPr/>
            <p:nvPr/>
          </p:nvSpPr>
          <p:spPr>
            <a:xfrm>
              <a:off x="6726344" y="271831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4F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13" name="矩形 12">
              <a:extLst>
                <a:ext uri="{FF2B5EF4-FFF2-40B4-BE49-F238E27FC236}">
                  <a16:creationId xmlns:a16="http://schemas.microsoft.com/office/drawing/2014/main" id="{A9198953-31A9-43EF-BE44-267190A92F7E}"/>
                </a:ext>
              </a:extLst>
            </p:cNvPr>
            <p:cNvSpPr/>
            <p:nvPr/>
          </p:nvSpPr>
          <p:spPr>
            <a:xfrm>
              <a:off x="6669194" y="320726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4F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14" name="矩形 13">
              <a:extLst>
                <a:ext uri="{FF2B5EF4-FFF2-40B4-BE49-F238E27FC236}">
                  <a16:creationId xmlns:a16="http://schemas.microsoft.com/office/drawing/2014/main" id="{C960081E-CEDF-474F-BDE2-AAC64073B049}"/>
                </a:ext>
              </a:extLst>
            </p:cNvPr>
            <p:cNvSpPr/>
            <p:nvPr/>
          </p:nvSpPr>
          <p:spPr>
            <a:xfrm>
              <a:off x="6605694" y="369201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4F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15" name="矩形 14">
              <a:extLst>
                <a:ext uri="{FF2B5EF4-FFF2-40B4-BE49-F238E27FC236}">
                  <a16:creationId xmlns:a16="http://schemas.microsoft.com/office/drawing/2014/main" id="{F1E11078-16EE-4E14-A16B-A6A52B3A7B2B}"/>
                </a:ext>
              </a:extLst>
            </p:cNvPr>
            <p:cNvSpPr/>
            <p:nvPr/>
          </p:nvSpPr>
          <p:spPr>
            <a:xfrm>
              <a:off x="6542194" y="424979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4F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16" name="矩形 15">
              <a:extLst>
                <a:ext uri="{FF2B5EF4-FFF2-40B4-BE49-F238E27FC236}">
                  <a16:creationId xmlns:a16="http://schemas.microsoft.com/office/drawing/2014/main" id="{123648E4-C486-4B75-AB79-6628258F6232}"/>
                </a:ext>
              </a:extLst>
            </p:cNvPr>
            <p:cNvSpPr/>
            <p:nvPr/>
          </p:nvSpPr>
          <p:spPr>
            <a:xfrm>
              <a:off x="6497638" y="473900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cs typeface="+mn-ea"/>
                  <a:sym typeface="+mn-lt"/>
                </a:rPr>
                <a:t>4F</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pic>
          <p:nvPicPr>
            <p:cNvPr id="17" name="图片 16">
              <a:extLst>
                <a:ext uri="{FF2B5EF4-FFF2-40B4-BE49-F238E27FC236}">
                  <a16:creationId xmlns:a16="http://schemas.microsoft.com/office/drawing/2014/main" id="{9D675A1E-08CC-4387-ADAC-4BC1DDDABB66}"/>
                </a:ext>
              </a:extLst>
            </p:cNvPr>
            <p:cNvPicPr>
              <a:picLocks noChangeAspect="1"/>
            </p:cNvPicPr>
            <p:nvPr/>
          </p:nvPicPr>
          <p:blipFill>
            <a:blip r:embed="rId3"/>
            <a:stretch>
              <a:fillRect/>
            </a:stretch>
          </p:blipFill>
          <p:spPr>
            <a:xfrm rot="16560000">
              <a:off x="8239760" y="4963160"/>
              <a:ext cx="354965" cy="137160"/>
            </a:xfrm>
            <a:prstGeom prst="rect">
              <a:avLst/>
            </a:prstGeom>
          </p:spPr>
        </p:pic>
      </p:grpSp>
      <p:sp>
        <p:nvSpPr>
          <p:cNvPr id="18" name="文本框 17">
            <a:extLst>
              <a:ext uri="{FF2B5EF4-FFF2-40B4-BE49-F238E27FC236}">
                <a16:creationId xmlns:a16="http://schemas.microsoft.com/office/drawing/2014/main" id="{DC6C48F5-E8AE-4E85-BCEE-9FC63C217712}"/>
              </a:ext>
            </a:extLst>
          </p:cNvPr>
          <p:cNvSpPr txBox="1"/>
          <p:nvPr/>
        </p:nvSpPr>
        <p:spPr>
          <a:xfrm>
            <a:off x="1967696" y="852933"/>
            <a:ext cx="2604303" cy="553998"/>
          </a:xfrm>
          <a:prstGeom prst="rect">
            <a:avLst/>
          </a:prstGeom>
          <a:noFill/>
        </p:spPr>
        <p:txBody>
          <a:bodyPr wrap="square" rtlCol="0">
            <a:spAutoFit/>
          </a:bodyPr>
          <a:lstStyle/>
          <a:p>
            <a:pPr algn="ctr"/>
            <a:r>
              <a:rPr lang="zh-CN" altLang="en-US" sz="1600" b="1" dirty="0">
                <a:cs typeface="+mn-ea"/>
                <a:sym typeface="+mn-lt"/>
              </a:rPr>
              <a:t>方案一</a:t>
            </a:r>
            <a:endParaRPr lang="en-US" altLang="zh-CN" sz="1600" b="1" dirty="0">
              <a:cs typeface="+mn-ea"/>
              <a:sym typeface="+mn-lt"/>
            </a:endParaRPr>
          </a:p>
          <a:p>
            <a:pPr algn="ctr"/>
            <a:r>
              <a:rPr lang="zh-CN" altLang="en-US" sz="1400" dirty="0">
                <a:cs typeface="+mn-ea"/>
                <a:sym typeface="+mn-lt"/>
              </a:rPr>
              <a:t>三面宽叠加</a:t>
            </a:r>
            <a:r>
              <a:rPr lang="en-US" altLang="zh-CN" sz="1400" dirty="0">
                <a:cs typeface="+mn-ea"/>
                <a:sym typeface="+mn-lt"/>
              </a:rPr>
              <a:t>+7F</a:t>
            </a:r>
            <a:r>
              <a:rPr lang="zh-CN" altLang="en-US" sz="1400" dirty="0">
                <a:cs typeface="+mn-ea"/>
                <a:sym typeface="+mn-lt"/>
              </a:rPr>
              <a:t>洋房，无保障房</a:t>
            </a:r>
          </a:p>
        </p:txBody>
      </p:sp>
      <p:grpSp>
        <p:nvGrpSpPr>
          <p:cNvPr id="19" name="组合 18">
            <a:extLst>
              <a:ext uri="{FF2B5EF4-FFF2-40B4-BE49-F238E27FC236}">
                <a16:creationId xmlns:a16="http://schemas.microsoft.com/office/drawing/2014/main" id="{8095ABA3-4452-44A3-A0D6-B52ADDEEE5FF}"/>
              </a:ext>
            </a:extLst>
          </p:cNvPr>
          <p:cNvGrpSpPr/>
          <p:nvPr/>
        </p:nvGrpSpPr>
        <p:grpSpPr>
          <a:xfrm>
            <a:off x="7172249" y="1406931"/>
            <a:ext cx="3894988" cy="2928676"/>
            <a:chOff x="4561205" y="1368739"/>
            <a:chExt cx="6737985" cy="5066351"/>
          </a:xfrm>
        </p:grpSpPr>
        <p:pic>
          <p:nvPicPr>
            <p:cNvPr id="20" name="图片 19" descr="0106上海泗泾04-08地块强排总图_页面_1">
              <a:extLst>
                <a:ext uri="{FF2B5EF4-FFF2-40B4-BE49-F238E27FC236}">
                  <a16:creationId xmlns:a16="http://schemas.microsoft.com/office/drawing/2014/main" id="{981DDBE7-9DBB-4628-9DC7-634DA11AA4D5}"/>
                </a:ext>
              </a:extLst>
            </p:cNvPr>
            <p:cNvPicPr>
              <a:picLocks noChangeAspect="1"/>
            </p:cNvPicPr>
            <p:nvPr/>
          </p:nvPicPr>
          <p:blipFill rotWithShape="1">
            <a:blip r:embed="rId4"/>
            <a:srcRect l="19596" t="29971" r="34710" b="21382"/>
            <a:stretch/>
          </p:blipFill>
          <p:spPr>
            <a:xfrm>
              <a:off x="4561205" y="1368739"/>
              <a:ext cx="6737985" cy="5066351"/>
            </a:xfrm>
            <a:prstGeom prst="rect">
              <a:avLst/>
            </a:prstGeom>
          </p:spPr>
        </p:pic>
        <p:sp>
          <p:nvSpPr>
            <p:cNvPr id="21" name="星形: 五角 5">
              <a:extLst>
                <a:ext uri="{FF2B5EF4-FFF2-40B4-BE49-F238E27FC236}">
                  <a16:creationId xmlns:a16="http://schemas.microsoft.com/office/drawing/2014/main" id="{302026E5-48EC-4E7F-A479-9258C98F00E3}"/>
                </a:ext>
              </a:extLst>
            </p:cNvPr>
            <p:cNvSpPr/>
            <p:nvPr/>
          </p:nvSpPr>
          <p:spPr bwMode="auto">
            <a:xfrm>
              <a:off x="7014884" y="5124450"/>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pic>
          <p:nvPicPr>
            <p:cNvPr id="22" name="图片 21">
              <a:extLst>
                <a:ext uri="{FF2B5EF4-FFF2-40B4-BE49-F238E27FC236}">
                  <a16:creationId xmlns:a16="http://schemas.microsoft.com/office/drawing/2014/main" id="{E7663A96-F183-4A64-B3AD-8663558E0015}"/>
                </a:ext>
              </a:extLst>
            </p:cNvPr>
            <p:cNvPicPr>
              <a:picLocks noChangeAspect="1"/>
            </p:cNvPicPr>
            <p:nvPr/>
          </p:nvPicPr>
          <p:blipFill>
            <a:blip r:embed="rId3"/>
            <a:stretch>
              <a:fillRect/>
            </a:stretch>
          </p:blipFill>
          <p:spPr>
            <a:xfrm rot="16560000">
              <a:off x="7360285" y="5213350"/>
              <a:ext cx="400685" cy="154940"/>
            </a:xfrm>
            <a:prstGeom prst="rect">
              <a:avLst/>
            </a:prstGeom>
          </p:spPr>
        </p:pic>
        <p:sp>
          <p:nvSpPr>
            <p:cNvPr id="23" name="矩形 22">
              <a:extLst>
                <a:ext uri="{FF2B5EF4-FFF2-40B4-BE49-F238E27FC236}">
                  <a16:creationId xmlns:a16="http://schemas.microsoft.com/office/drawing/2014/main" id="{3BFAD862-43C8-4B6C-82AA-B734EBC3D4B0}"/>
                </a:ext>
              </a:extLst>
            </p:cNvPr>
            <p:cNvSpPr/>
            <p:nvPr/>
          </p:nvSpPr>
          <p:spPr>
            <a:xfrm>
              <a:off x="6905303" y="221280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7F</a:t>
              </a:r>
              <a:endParaRPr lang="zh-CN" altLang="en-US" sz="1400" dirty="0">
                <a:solidFill>
                  <a:schemeClr val="tx1"/>
                </a:solidFill>
                <a:cs typeface="+mn-ea"/>
                <a:sym typeface="+mn-lt"/>
              </a:endParaRPr>
            </a:p>
          </p:txBody>
        </p:sp>
        <p:sp>
          <p:nvSpPr>
            <p:cNvPr id="24" name="矩形 23">
              <a:extLst>
                <a:ext uri="{FF2B5EF4-FFF2-40B4-BE49-F238E27FC236}">
                  <a16:creationId xmlns:a16="http://schemas.microsoft.com/office/drawing/2014/main" id="{B656A4BA-215A-4888-BD04-5E27A4A2F18B}"/>
                </a:ext>
              </a:extLst>
            </p:cNvPr>
            <p:cNvSpPr/>
            <p:nvPr/>
          </p:nvSpPr>
          <p:spPr>
            <a:xfrm>
              <a:off x="6818419" y="282308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25" name="矩形 24">
              <a:extLst>
                <a:ext uri="{FF2B5EF4-FFF2-40B4-BE49-F238E27FC236}">
                  <a16:creationId xmlns:a16="http://schemas.microsoft.com/office/drawing/2014/main" id="{3CC399BC-DA72-4003-BFF8-E0CECA733A38}"/>
                </a:ext>
              </a:extLst>
            </p:cNvPr>
            <p:cNvSpPr/>
            <p:nvPr/>
          </p:nvSpPr>
          <p:spPr>
            <a:xfrm>
              <a:off x="6748569" y="339141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26" name="矩形 25">
              <a:extLst>
                <a:ext uri="{FF2B5EF4-FFF2-40B4-BE49-F238E27FC236}">
                  <a16:creationId xmlns:a16="http://schemas.microsoft.com/office/drawing/2014/main" id="{0374E045-E1AE-4569-8BE1-6B06231D9F45}"/>
                </a:ext>
              </a:extLst>
            </p:cNvPr>
            <p:cNvSpPr/>
            <p:nvPr/>
          </p:nvSpPr>
          <p:spPr>
            <a:xfrm>
              <a:off x="6677449" y="394792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27" name="矩形 26">
              <a:extLst>
                <a:ext uri="{FF2B5EF4-FFF2-40B4-BE49-F238E27FC236}">
                  <a16:creationId xmlns:a16="http://schemas.microsoft.com/office/drawing/2014/main" id="{B6A27F90-A7A3-4740-A6A2-463E1DE4B9BE}"/>
                </a:ext>
              </a:extLst>
            </p:cNvPr>
            <p:cNvSpPr/>
            <p:nvPr/>
          </p:nvSpPr>
          <p:spPr>
            <a:xfrm>
              <a:off x="7078134" y="459396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28" name="矩形 27">
              <a:extLst>
                <a:ext uri="{FF2B5EF4-FFF2-40B4-BE49-F238E27FC236}">
                  <a16:creationId xmlns:a16="http://schemas.microsoft.com/office/drawing/2014/main" id="{D9CEA66F-ECE9-47DB-BBEE-67C78FEB235C}"/>
                </a:ext>
              </a:extLst>
            </p:cNvPr>
            <p:cNvSpPr/>
            <p:nvPr/>
          </p:nvSpPr>
          <p:spPr>
            <a:xfrm>
              <a:off x="7485063" y="521589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pic>
          <p:nvPicPr>
            <p:cNvPr id="29" name="图片 28">
              <a:extLst>
                <a:ext uri="{FF2B5EF4-FFF2-40B4-BE49-F238E27FC236}">
                  <a16:creationId xmlns:a16="http://schemas.microsoft.com/office/drawing/2014/main" id="{C13005CF-EAD6-4888-AF5F-F3869EA509EC}"/>
                </a:ext>
              </a:extLst>
            </p:cNvPr>
            <p:cNvPicPr>
              <a:picLocks noChangeAspect="1"/>
            </p:cNvPicPr>
            <p:nvPr/>
          </p:nvPicPr>
          <p:blipFill>
            <a:blip r:embed="rId3"/>
            <a:stretch>
              <a:fillRect/>
            </a:stretch>
          </p:blipFill>
          <p:spPr>
            <a:xfrm rot="16560000">
              <a:off x="8521065" y="5346065"/>
              <a:ext cx="400685" cy="154940"/>
            </a:xfrm>
            <a:prstGeom prst="rect">
              <a:avLst/>
            </a:prstGeom>
          </p:spPr>
        </p:pic>
      </p:grpSp>
      <p:graphicFrame>
        <p:nvGraphicFramePr>
          <p:cNvPr id="30" name="表格 29">
            <a:extLst>
              <a:ext uri="{FF2B5EF4-FFF2-40B4-BE49-F238E27FC236}">
                <a16:creationId xmlns:a16="http://schemas.microsoft.com/office/drawing/2014/main" id="{C7963BB1-9BBF-4A1A-B9A4-7B8E1F78E20D}"/>
              </a:ext>
            </a:extLst>
          </p:cNvPr>
          <p:cNvGraphicFramePr>
            <a:graphicFrameLocks noGrp="1"/>
          </p:cNvGraphicFramePr>
          <p:nvPr>
            <p:extLst>
              <p:ext uri="{D42A27DB-BD31-4B8C-83A1-F6EECF244321}">
                <p14:modId xmlns:p14="http://schemas.microsoft.com/office/powerpoint/2010/main" val="718621400"/>
              </p:ext>
            </p:extLst>
          </p:nvPr>
        </p:nvGraphicFramePr>
        <p:xfrm>
          <a:off x="7168027" y="4642447"/>
          <a:ext cx="3894989" cy="1787484"/>
        </p:xfrm>
        <a:graphic>
          <a:graphicData uri="http://schemas.openxmlformats.org/drawingml/2006/table">
            <a:tbl>
              <a:tblPr>
                <a:tableStyleId>{5C22544A-7EE6-4342-B048-85BDC9FD1C3A}</a:tableStyleId>
              </a:tblPr>
              <a:tblGrid>
                <a:gridCol w="688877">
                  <a:extLst>
                    <a:ext uri="{9D8B030D-6E8A-4147-A177-3AD203B41FA5}">
                      <a16:colId xmlns:a16="http://schemas.microsoft.com/office/drawing/2014/main" val="20000"/>
                    </a:ext>
                  </a:extLst>
                </a:gridCol>
                <a:gridCol w="463735">
                  <a:extLst>
                    <a:ext uri="{9D8B030D-6E8A-4147-A177-3AD203B41FA5}">
                      <a16:colId xmlns:a16="http://schemas.microsoft.com/office/drawing/2014/main" val="20001"/>
                    </a:ext>
                  </a:extLst>
                </a:gridCol>
                <a:gridCol w="550939">
                  <a:extLst>
                    <a:ext uri="{9D8B030D-6E8A-4147-A177-3AD203B41FA5}">
                      <a16:colId xmlns:a16="http://schemas.microsoft.com/office/drawing/2014/main" val="20002"/>
                    </a:ext>
                  </a:extLst>
                </a:gridCol>
                <a:gridCol w="569305">
                  <a:extLst>
                    <a:ext uri="{9D8B030D-6E8A-4147-A177-3AD203B41FA5}">
                      <a16:colId xmlns:a16="http://schemas.microsoft.com/office/drawing/2014/main" val="20003"/>
                    </a:ext>
                  </a:extLst>
                </a:gridCol>
                <a:gridCol w="661552">
                  <a:extLst>
                    <a:ext uri="{9D8B030D-6E8A-4147-A177-3AD203B41FA5}">
                      <a16:colId xmlns:a16="http://schemas.microsoft.com/office/drawing/2014/main" val="20004"/>
                    </a:ext>
                  </a:extLst>
                </a:gridCol>
                <a:gridCol w="522969">
                  <a:extLst>
                    <a:ext uri="{9D8B030D-6E8A-4147-A177-3AD203B41FA5}">
                      <a16:colId xmlns:a16="http://schemas.microsoft.com/office/drawing/2014/main" val="20005"/>
                    </a:ext>
                  </a:extLst>
                </a:gridCol>
                <a:gridCol w="437612">
                  <a:extLst>
                    <a:ext uri="{9D8B030D-6E8A-4147-A177-3AD203B41FA5}">
                      <a16:colId xmlns:a16="http://schemas.microsoft.com/office/drawing/2014/main" val="20006"/>
                    </a:ext>
                  </a:extLst>
                </a:gridCol>
              </a:tblGrid>
              <a:tr h="221294">
                <a:tc>
                  <a:txBody>
                    <a:bodyPr/>
                    <a:lstStyle/>
                    <a:p>
                      <a:pPr algn="ctr" fontAlgn="ctr">
                        <a:buNone/>
                      </a:pPr>
                      <a:r>
                        <a:rPr lang="zh-CN" altLang="en-US" sz="1000" u="none" strike="noStrike">
                          <a:effectLst/>
                          <a:latin typeface="+mn-lt"/>
                          <a:ea typeface="+mn-ea"/>
                          <a:cs typeface="+mn-ea"/>
                          <a:sym typeface="+mn-lt"/>
                        </a:rPr>
                        <a:t>　</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套数</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套数比</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单户面积</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面积</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面积比</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000" u="none" strike="noStrike">
                          <a:effectLst/>
                          <a:latin typeface="+mn-lt"/>
                          <a:ea typeface="+mn-ea"/>
                          <a:cs typeface="+mn-ea"/>
                          <a:sym typeface="+mn-lt"/>
                        </a:rPr>
                        <a:t>面宽（</a:t>
                      </a:r>
                      <a:r>
                        <a:rPr lang="en-US" sz="1000" u="none" strike="noStrike">
                          <a:effectLst/>
                          <a:latin typeface="+mn-lt"/>
                          <a:ea typeface="+mn-ea"/>
                          <a:cs typeface="+mn-ea"/>
                          <a:sym typeface="+mn-lt"/>
                        </a:rPr>
                        <a:t>M)</a:t>
                      </a:r>
                      <a:endParaRPr 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21062">
                <a:tc>
                  <a:txBody>
                    <a:bodyPr/>
                    <a:lstStyle/>
                    <a:p>
                      <a:pPr algn="ctr" fontAlgn="ctr">
                        <a:buNone/>
                      </a:pPr>
                      <a:r>
                        <a:rPr lang="zh-CN" altLang="en-US" sz="1000" u="none" strike="noStrike" dirty="0">
                          <a:effectLst/>
                          <a:latin typeface="+mn-lt"/>
                          <a:ea typeface="+mn-ea"/>
                          <a:cs typeface="+mn-ea"/>
                          <a:sym typeface="+mn-lt"/>
                        </a:rPr>
                        <a:t>洋房</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7</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56</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32.75%</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105</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5880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25.79%</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21294">
                <a:tc>
                  <a:txBody>
                    <a:bodyPr/>
                    <a:lstStyle/>
                    <a:p>
                      <a:pPr algn="ctr" fontAlgn="ctr">
                        <a:buNone/>
                      </a:pPr>
                      <a:r>
                        <a:rPr lang="zh-CN" altLang="en-US" sz="1000" u="none" strike="noStrike" dirty="0">
                          <a:effectLst/>
                          <a:latin typeface="+mn-lt"/>
                          <a:ea typeface="+mn-ea"/>
                          <a:cs typeface="+mn-ea"/>
                          <a:sym typeface="+mn-lt"/>
                        </a:rPr>
                        <a:t>洋房</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7</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7</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4.09%</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145</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1015</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4.45%</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15.4</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21294">
                <a:tc>
                  <a:txBody>
                    <a:bodyPr/>
                    <a:lstStyle/>
                    <a:p>
                      <a:pPr algn="ctr" fontAlgn="ctr">
                        <a:buNone/>
                      </a:pPr>
                      <a:r>
                        <a:rPr lang="zh-CN" altLang="en-US" sz="1000" dirty="0">
                          <a:effectLst/>
                          <a:latin typeface="+mn-lt"/>
                          <a:ea typeface="+mn-ea"/>
                          <a:cs typeface="+mn-ea"/>
                          <a:sym typeface="+mn-lt"/>
                        </a:rPr>
                        <a:t>叠加</a:t>
                      </a:r>
                      <a:endParaRPr lang="en-US" altLang="zh-CN" sz="1000" u="none" strike="noStrike" dirty="0">
                        <a:effectLst/>
                        <a:latin typeface="+mn-lt"/>
                        <a:ea typeface="+mn-ea"/>
                        <a:cs typeface="+mn-ea"/>
                        <a:sym typeface="+mn-lt"/>
                      </a:endParaRPr>
                    </a:p>
                    <a:p>
                      <a:pPr algn="ctr" fontAlgn="ctr">
                        <a:buNone/>
                      </a:pPr>
                      <a:r>
                        <a:rPr lang="zh-CN" altLang="en-US" sz="1000" dirty="0">
                          <a:effectLst/>
                          <a:latin typeface="+mn-lt"/>
                          <a:ea typeface="+mn-ea"/>
                          <a:cs typeface="+mn-ea"/>
                          <a:sym typeface="+mn-lt"/>
                        </a:rPr>
                        <a:t>（</a:t>
                      </a:r>
                      <a:r>
                        <a:rPr lang="en-US" altLang="zh-CN" sz="1000" dirty="0">
                          <a:effectLst/>
                          <a:latin typeface="+mn-lt"/>
                          <a:ea typeface="+mn-ea"/>
                          <a:cs typeface="+mn-ea"/>
                          <a:sym typeface="+mn-lt"/>
                        </a:rPr>
                        <a:t>4</a:t>
                      </a:r>
                      <a:r>
                        <a:rPr lang="en-US" sz="1000"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68</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39.77%</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139/150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9501.4</a:t>
                      </a: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41.68%</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9.3</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21294">
                <a:tc>
                  <a:txBody>
                    <a:bodyPr/>
                    <a:lstStyle/>
                    <a:p>
                      <a:pPr algn="ctr" fontAlgn="ctr">
                        <a:buNone/>
                      </a:pPr>
                      <a:r>
                        <a:rPr lang="zh-CN" altLang="en-US" sz="1000" u="none" strike="noStrike" dirty="0">
                          <a:effectLst/>
                          <a:latin typeface="+mn-lt"/>
                          <a:ea typeface="+mn-ea"/>
                          <a:cs typeface="+mn-ea"/>
                          <a:sym typeface="+mn-lt"/>
                        </a:rPr>
                        <a:t>叠墅</a:t>
                      </a:r>
                      <a:endParaRPr lang="en-US" altLang="zh-CN" sz="1000" u="none" strike="noStrike" dirty="0">
                        <a:effectLst/>
                        <a:latin typeface="+mn-lt"/>
                        <a:ea typeface="+mn-ea"/>
                        <a:cs typeface="+mn-ea"/>
                        <a:sym typeface="+mn-lt"/>
                      </a:endParaRPr>
                    </a:p>
                    <a:p>
                      <a:pPr algn="ctr" fontAlgn="ctr">
                        <a:buNone/>
                      </a:pPr>
                      <a:r>
                        <a:rPr lang="zh-CN" altLang="en-US" sz="1000" u="none" strike="noStrike" dirty="0">
                          <a:effectLst/>
                          <a:latin typeface="+mn-lt"/>
                          <a:ea typeface="+mn-ea"/>
                          <a:cs typeface="+mn-ea"/>
                          <a:sym typeface="+mn-lt"/>
                        </a:rPr>
                        <a:t>（</a:t>
                      </a:r>
                      <a:r>
                        <a:rPr lang="en-US" altLang="zh-CN" sz="1000" u="none" strike="noStrike" dirty="0">
                          <a:effectLst/>
                          <a:latin typeface="+mn-lt"/>
                          <a:ea typeface="+mn-ea"/>
                          <a:cs typeface="+mn-ea"/>
                          <a:sym typeface="+mn-lt"/>
                        </a:rPr>
                        <a:t>4</a:t>
                      </a:r>
                      <a:r>
                        <a:rPr lang="en-US" sz="1000" u="none" strike="noStrike" dirty="0">
                          <a:effectLst/>
                          <a:latin typeface="+mn-lt"/>
                          <a:ea typeface="+mn-ea"/>
                          <a:cs typeface="+mn-ea"/>
                          <a:sym typeface="+mn-lt"/>
                        </a:rPr>
                        <a:t>F）</a:t>
                      </a:r>
                      <a:endParaRPr lang="en-US"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40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23.39%</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170/160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6400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28.07%</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000" b="0" i="0" u="none" strike="noStrike" dirty="0">
                          <a:effectLst/>
                          <a:latin typeface="+mn-lt"/>
                          <a:ea typeface="+mn-ea"/>
                          <a:cs typeface="+mn-ea"/>
                          <a:sym typeface="+mn-lt"/>
                        </a:rPr>
                        <a:t>9.7</a:t>
                      </a: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21294">
                <a:tc>
                  <a:txBody>
                    <a:bodyPr/>
                    <a:lstStyle/>
                    <a:p>
                      <a:pPr algn="ctr" fontAlgn="ctr">
                        <a:buNone/>
                      </a:pPr>
                      <a:r>
                        <a:rPr lang="zh-CN" altLang="en-US" sz="1000" u="none" strike="noStrike">
                          <a:effectLst/>
                          <a:latin typeface="+mn-lt"/>
                          <a:ea typeface="+mn-ea"/>
                          <a:cs typeface="+mn-ea"/>
                          <a:sym typeface="+mn-lt"/>
                        </a:rPr>
                        <a:t>住宅总计容</a:t>
                      </a:r>
                      <a:endParaRPr lang="zh-CN" altLang="en-US"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000" u="none" strike="noStrike" dirty="0">
                          <a:effectLst/>
                          <a:latin typeface="+mn-lt"/>
                          <a:ea typeface="+mn-ea"/>
                          <a:cs typeface="+mn-ea"/>
                          <a:sym typeface="+mn-lt"/>
                        </a:rPr>
                        <a:t>171</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a:effectLst/>
                          <a:latin typeface="+mn-lt"/>
                          <a:ea typeface="+mn-ea"/>
                          <a:cs typeface="+mn-ea"/>
                          <a:sym typeface="+mn-lt"/>
                        </a:rPr>
                        <a:t>100%</a:t>
                      </a:r>
                      <a:endParaRPr lang="en-US" altLang="zh-CN" sz="1000" b="0" i="0" u="none" strike="noStrike">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a:t>
                      </a:r>
                      <a:r>
                        <a:rPr lang="zh-CN" altLang="en-US" sz="1000" u="none" strike="noStrike" dirty="0">
                          <a:effectLst/>
                          <a:latin typeface="+mn-lt"/>
                          <a:ea typeface="+mn-ea"/>
                          <a:cs typeface="+mn-ea"/>
                          <a:sym typeface="+mn-lt"/>
                        </a:rPr>
                        <a:t>　</a:t>
                      </a:r>
                      <a:endParaRPr lang="zh-CN" altLang="en-US"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22796.4</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100%</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000" u="none" strike="noStrike" dirty="0">
                          <a:effectLst/>
                          <a:latin typeface="+mn-lt"/>
                          <a:ea typeface="+mn-ea"/>
                          <a:cs typeface="+mn-ea"/>
                          <a:sym typeface="+mn-lt"/>
                        </a:rPr>
                        <a:t>/</a:t>
                      </a:r>
                      <a:endParaRPr lang="en-US" altLang="zh-CN" sz="1000" b="0" i="0" u="none" strike="noStrike" dirty="0">
                        <a:solidFill>
                          <a:srgbClr val="000000"/>
                        </a:solidFill>
                        <a:effectLst/>
                        <a:latin typeface="+mn-lt"/>
                        <a:ea typeface="+mn-ea"/>
                        <a:cs typeface="+mn-ea"/>
                        <a:sym typeface="+mn-lt"/>
                      </a:endParaRPr>
                    </a:p>
                  </a:txBody>
                  <a:tcPr marL="8438" marR="8438" marT="84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31" name="文本框 30">
            <a:extLst>
              <a:ext uri="{FF2B5EF4-FFF2-40B4-BE49-F238E27FC236}">
                <a16:creationId xmlns:a16="http://schemas.microsoft.com/office/drawing/2014/main" id="{96340D3F-5983-400D-AEAA-E8041B85559C}"/>
              </a:ext>
            </a:extLst>
          </p:cNvPr>
          <p:cNvSpPr txBox="1"/>
          <p:nvPr/>
        </p:nvSpPr>
        <p:spPr>
          <a:xfrm>
            <a:off x="7557202" y="776391"/>
            <a:ext cx="3116638" cy="553998"/>
          </a:xfrm>
          <a:prstGeom prst="rect">
            <a:avLst/>
          </a:prstGeom>
          <a:noFill/>
        </p:spPr>
        <p:txBody>
          <a:bodyPr wrap="square" rtlCol="0">
            <a:spAutoFit/>
          </a:bodyPr>
          <a:lstStyle/>
          <a:p>
            <a:pPr algn="ctr"/>
            <a:r>
              <a:rPr lang="zh-CN" altLang="en-US" sz="1600" b="1" dirty="0">
                <a:cs typeface="+mn-ea"/>
                <a:sym typeface="+mn-lt"/>
              </a:rPr>
              <a:t>方案二</a:t>
            </a:r>
            <a:endParaRPr lang="en-US" altLang="zh-CN" sz="1600" b="1" dirty="0">
              <a:cs typeface="+mn-ea"/>
              <a:sym typeface="+mn-lt"/>
            </a:endParaRPr>
          </a:p>
          <a:p>
            <a:pPr algn="ctr"/>
            <a:r>
              <a:rPr lang="zh-CN" altLang="en-US" sz="1400" dirty="0">
                <a:cs typeface="+mn-ea"/>
                <a:sym typeface="+mn-lt"/>
              </a:rPr>
              <a:t>三面宽叠加</a:t>
            </a:r>
            <a:r>
              <a:rPr lang="en-US" altLang="zh-CN" sz="1400" dirty="0">
                <a:cs typeface="+mn-ea"/>
                <a:sym typeface="+mn-lt"/>
              </a:rPr>
              <a:t>+7F</a:t>
            </a:r>
            <a:r>
              <a:rPr lang="zh-CN" altLang="en-US" sz="1400" dirty="0">
                <a:cs typeface="+mn-ea"/>
                <a:sym typeface="+mn-lt"/>
              </a:rPr>
              <a:t>洋房，示范区位置调整</a:t>
            </a:r>
            <a:endParaRPr lang="en-US" altLang="zh-CN" sz="1400" dirty="0">
              <a:cs typeface="+mn-ea"/>
              <a:sym typeface="+mn-lt"/>
            </a:endParaRPr>
          </a:p>
        </p:txBody>
      </p:sp>
    </p:spTree>
    <p:extLst>
      <p:ext uri="{BB962C8B-B14F-4D97-AF65-F5344CB8AC3E}">
        <p14:creationId xmlns:p14="http://schemas.microsoft.com/office/powerpoint/2010/main" val="352254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A2A0F9D-B556-4FA5-BCE6-4169789C2121}"/>
              </a:ext>
            </a:extLst>
          </p:cNvPr>
          <p:cNvSpPr txBox="1">
            <a:spLocks/>
          </p:cNvSpPr>
          <p:nvPr/>
        </p:nvSpPr>
        <p:spPr>
          <a:xfrm>
            <a:off x="216040" y="163205"/>
            <a:ext cx="6431164" cy="460375"/>
          </a:xfrm>
          <a:prstGeom prst="rect">
            <a:avLst/>
          </a:prstGeom>
        </p:spPr>
        <p:txBody>
          <a:bodyPr/>
          <a:lstStyle>
            <a:lvl1pPr algn="l" defTabSz="914400" rtl="0" eaLnBrk="1" latinLnBrk="0" hangingPunct="1">
              <a:lnSpc>
                <a:spcPct val="90000"/>
              </a:lnSpc>
              <a:spcBef>
                <a:spcPct val="0"/>
              </a:spcBef>
              <a:buNone/>
              <a:defRPr sz="2400" kern="1200">
                <a:solidFill>
                  <a:schemeClr val="tx1"/>
                </a:solidFill>
                <a:latin typeface="方正姚体" panose="02010601030101010101" pitchFamily="2" charset="-122"/>
                <a:ea typeface="方正姚体" panose="02010601030101010101" pitchFamily="2" charset="-122"/>
                <a:cs typeface="+mj-cs"/>
              </a:defRPr>
            </a:lvl1pPr>
          </a:lstStyle>
          <a:p>
            <a:pPr lvl="0">
              <a:defRPr/>
            </a:pPr>
            <a:r>
              <a:rPr kumimoji="0" lang="en-US" altLang="zh-CN" sz="2000" b="1" i="0" u="none" strike="noStrike" kern="1200" cap="none" spc="0" normalizeH="0" baseline="0" noProof="0" dirty="0">
                <a:ln>
                  <a:noFill/>
                </a:ln>
                <a:solidFill>
                  <a:srgbClr val="000000"/>
                </a:solidFill>
                <a:effectLst/>
                <a:uLnTx/>
                <a:uFillTx/>
                <a:latin typeface="+mn-lt"/>
                <a:ea typeface="+mn-ea"/>
                <a:cs typeface="+mn-ea"/>
                <a:sym typeface="+mn-lt"/>
              </a:rPr>
              <a:t>4.2 </a:t>
            </a:r>
            <a:r>
              <a:rPr lang="zh-CN" altLang="en-US" sz="2000" b="1" dirty="0">
                <a:solidFill>
                  <a:srgbClr val="000000"/>
                </a:solidFill>
                <a:latin typeface="+mn-lt"/>
                <a:ea typeface="+mn-ea"/>
                <a:cs typeface="+mn-ea"/>
                <a:sym typeface="+mn-lt"/>
              </a:rPr>
              <a:t>方案对比（按</a:t>
            </a:r>
            <a:r>
              <a:rPr lang="en-US" altLang="zh-CN" sz="2000" b="1" dirty="0">
                <a:solidFill>
                  <a:srgbClr val="000000"/>
                </a:solidFill>
                <a:latin typeface="+mn-lt"/>
                <a:ea typeface="+mn-ea"/>
                <a:cs typeface="+mn-ea"/>
                <a:sym typeface="+mn-lt"/>
              </a:rPr>
              <a:t>5%</a:t>
            </a:r>
            <a:r>
              <a:rPr lang="zh-CN" altLang="en-US" sz="2000" b="1" dirty="0">
                <a:solidFill>
                  <a:srgbClr val="000000"/>
                </a:solidFill>
                <a:latin typeface="+mn-lt"/>
                <a:ea typeface="+mn-ea"/>
                <a:cs typeface="+mn-ea"/>
                <a:sym typeface="+mn-lt"/>
              </a:rPr>
              <a:t>保障房取消排布）</a:t>
            </a:r>
          </a:p>
        </p:txBody>
      </p:sp>
      <p:grpSp>
        <p:nvGrpSpPr>
          <p:cNvPr id="32" name="组合 31">
            <a:extLst>
              <a:ext uri="{FF2B5EF4-FFF2-40B4-BE49-F238E27FC236}">
                <a16:creationId xmlns:a16="http://schemas.microsoft.com/office/drawing/2014/main" id="{35647488-A7E7-4FF2-822A-FD6805A800D1}"/>
              </a:ext>
            </a:extLst>
          </p:cNvPr>
          <p:cNvGrpSpPr/>
          <p:nvPr/>
        </p:nvGrpSpPr>
        <p:grpSpPr>
          <a:xfrm>
            <a:off x="1334635" y="1019059"/>
            <a:ext cx="3905444" cy="3336332"/>
            <a:chOff x="4916805" y="669925"/>
            <a:chExt cx="6806565" cy="5814695"/>
          </a:xfrm>
        </p:grpSpPr>
        <p:pic>
          <p:nvPicPr>
            <p:cNvPr id="33" name="图片 32" descr="0106上海泗泾04-08地块强排总图_页面_2">
              <a:extLst>
                <a:ext uri="{FF2B5EF4-FFF2-40B4-BE49-F238E27FC236}">
                  <a16:creationId xmlns:a16="http://schemas.microsoft.com/office/drawing/2014/main" id="{2EC53295-BDA4-4A8D-A43B-CADC0508C5FC}"/>
                </a:ext>
              </a:extLst>
            </p:cNvPr>
            <p:cNvPicPr>
              <a:picLocks noChangeAspect="1"/>
            </p:cNvPicPr>
            <p:nvPr/>
          </p:nvPicPr>
          <p:blipFill>
            <a:blip r:embed="rId2"/>
            <a:srcRect l="20339" t="22982" r="32955" b="20524"/>
            <a:stretch>
              <a:fillRect/>
            </a:stretch>
          </p:blipFill>
          <p:spPr>
            <a:xfrm>
              <a:off x="4916805" y="669925"/>
              <a:ext cx="6806565" cy="5814695"/>
            </a:xfrm>
            <a:prstGeom prst="rect">
              <a:avLst/>
            </a:prstGeom>
          </p:spPr>
        </p:pic>
        <p:sp>
          <p:nvSpPr>
            <p:cNvPr id="34" name="星形: 五角 5">
              <a:extLst>
                <a:ext uri="{FF2B5EF4-FFF2-40B4-BE49-F238E27FC236}">
                  <a16:creationId xmlns:a16="http://schemas.microsoft.com/office/drawing/2014/main" id="{08FF17DE-6B92-41D0-9011-D4C52809E1C6}"/>
                </a:ext>
              </a:extLst>
            </p:cNvPr>
            <p:cNvSpPr/>
            <p:nvPr/>
          </p:nvSpPr>
          <p:spPr bwMode="auto">
            <a:xfrm>
              <a:off x="8121689" y="524192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sp>
          <p:nvSpPr>
            <p:cNvPr id="35" name="矩形 34">
              <a:extLst>
                <a:ext uri="{FF2B5EF4-FFF2-40B4-BE49-F238E27FC236}">
                  <a16:creationId xmlns:a16="http://schemas.microsoft.com/office/drawing/2014/main" id="{8D85E490-81DE-40E4-82F7-F31DA0398B72}"/>
                </a:ext>
              </a:extLst>
            </p:cNvPr>
            <p:cNvSpPr/>
            <p:nvPr/>
          </p:nvSpPr>
          <p:spPr>
            <a:xfrm>
              <a:off x="7057068" y="221280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6F</a:t>
              </a:r>
              <a:endParaRPr lang="zh-CN" altLang="en-US" sz="1400" dirty="0">
                <a:solidFill>
                  <a:schemeClr val="tx1"/>
                </a:solidFill>
                <a:cs typeface="+mn-ea"/>
                <a:sym typeface="+mn-lt"/>
              </a:endParaRPr>
            </a:p>
          </p:txBody>
        </p:sp>
        <p:sp>
          <p:nvSpPr>
            <p:cNvPr id="36" name="矩形 35">
              <a:extLst>
                <a:ext uri="{FF2B5EF4-FFF2-40B4-BE49-F238E27FC236}">
                  <a16:creationId xmlns:a16="http://schemas.microsoft.com/office/drawing/2014/main" id="{6CEABCF8-FDE1-442B-9607-C146BB94635F}"/>
                </a:ext>
              </a:extLst>
            </p:cNvPr>
            <p:cNvSpPr/>
            <p:nvPr/>
          </p:nvSpPr>
          <p:spPr>
            <a:xfrm>
              <a:off x="7002569" y="280403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37" name="矩形 36">
              <a:extLst>
                <a:ext uri="{FF2B5EF4-FFF2-40B4-BE49-F238E27FC236}">
                  <a16:creationId xmlns:a16="http://schemas.microsoft.com/office/drawing/2014/main" id="{96E2E3C5-2AE2-4CAD-8A72-B85C2439A273}"/>
                </a:ext>
              </a:extLst>
            </p:cNvPr>
            <p:cNvSpPr/>
            <p:nvPr/>
          </p:nvSpPr>
          <p:spPr>
            <a:xfrm>
              <a:off x="6935894" y="336918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38" name="矩形 37">
              <a:extLst>
                <a:ext uri="{FF2B5EF4-FFF2-40B4-BE49-F238E27FC236}">
                  <a16:creationId xmlns:a16="http://schemas.microsoft.com/office/drawing/2014/main" id="{25EB6925-A76C-4C1C-9588-BC996AF7174C}"/>
                </a:ext>
              </a:extLst>
            </p:cNvPr>
            <p:cNvSpPr/>
            <p:nvPr/>
          </p:nvSpPr>
          <p:spPr>
            <a:xfrm>
              <a:off x="6866044" y="395109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39" name="矩形 38">
              <a:extLst>
                <a:ext uri="{FF2B5EF4-FFF2-40B4-BE49-F238E27FC236}">
                  <a16:creationId xmlns:a16="http://schemas.microsoft.com/office/drawing/2014/main" id="{066F87CB-BCD8-4DDB-BFAC-69BF64C82C11}"/>
                </a:ext>
              </a:extLst>
            </p:cNvPr>
            <p:cNvSpPr/>
            <p:nvPr/>
          </p:nvSpPr>
          <p:spPr>
            <a:xfrm>
              <a:off x="6799369" y="450061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0" name="矩形 39">
              <a:extLst>
                <a:ext uri="{FF2B5EF4-FFF2-40B4-BE49-F238E27FC236}">
                  <a16:creationId xmlns:a16="http://schemas.microsoft.com/office/drawing/2014/main" id="{DD5F0070-6BF8-483E-96BB-01BF16B1574D}"/>
                </a:ext>
              </a:extLst>
            </p:cNvPr>
            <p:cNvSpPr/>
            <p:nvPr/>
          </p:nvSpPr>
          <p:spPr>
            <a:xfrm>
              <a:off x="6745288" y="507238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pic>
          <p:nvPicPr>
            <p:cNvPr id="41" name="图片 40">
              <a:extLst>
                <a:ext uri="{FF2B5EF4-FFF2-40B4-BE49-F238E27FC236}">
                  <a16:creationId xmlns:a16="http://schemas.microsoft.com/office/drawing/2014/main" id="{DCA04E1E-6A02-4A80-8669-C68C12D6E19B}"/>
                </a:ext>
              </a:extLst>
            </p:cNvPr>
            <p:cNvPicPr>
              <a:picLocks noChangeAspect="1"/>
            </p:cNvPicPr>
            <p:nvPr/>
          </p:nvPicPr>
          <p:blipFill>
            <a:blip r:embed="rId3"/>
            <a:stretch>
              <a:fillRect/>
            </a:stretch>
          </p:blipFill>
          <p:spPr>
            <a:xfrm rot="16560000">
              <a:off x="7716520" y="5207000"/>
              <a:ext cx="414655" cy="160020"/>
            </a:xfrm>
            <a:prstGeom prst="rect">
              <a:avLst/>
            </a:prstGeom>
          </p:spPr>
        </p:pic>
        <p:pic>
          <p:nvPicPr>
            <p:cNvPr id="42" name="图片 41">
              <a:extLst>
                <a:ext uri="{FF2B5EF4-FFF2-40B4-BE49-F238E27FC236}">
                  <a16:creationId xmlns:a16="http://schemas.microsoft.com/office/drawing/2014/main" id="{11A831D4-80B2-4C51-B5DC-F08BE42DCD4E}"/>
                </a:ext>
              </a:extLst>
            </p:cNvPr>
            <p:cNvPicPr>
              <a:picLocks noChangeAspect="1"/>
            </p:cNvPicPr>
            <p:nvPr/>
          </p:nvPicPr>
          <p:blipFill>
            <a:blip r:embed="rId3"/>
            <a:stretch>
              <a:fillRect/>
            </a:stretch>
          </p:blipFill>
          <p:spPr>
            <a:xfrm rot="16560000">
              <a:off x="8422005" y="5290820"/>
              <a:ext cx="414655" cy="160020"/>
            </a:xfrm>
            <a:prstGeom prst="rect">
              <a:avLst/>
            </a:prstGeom>
          </p:spPr>
        </p:pic>
      </p:grpSp>
      <p:sp>
        <p:nvSpPr>
          <p:cNvPr id="43" name="文本框 42">
            <a:extLst>
              <a:ext uri="{FF2B5EF4-FFF2-40B4-BE49-F238E27FC236}">
                <a16:creationId xmlns:a16="http://schemas.microsoft.com/office/drawing/2014/main" id="{6DEB01CD-CA18-44F6-8BD9-7522875DB87F}"/>
              </a:ext>
            </a:extLst>
          </p:cNvPr>
          <p:cNvSpPr txBox="1"/>
          <p:nvPr/>
        </p:nvSpPr>
        <p:spPr>
          <a:xfrm>
            <a:off x="1868851" y="763375"/>
            <a:ext cx="2687334" cy="553998"/>
          </a:xfrm>
          <a:prstGeom prst="rect">
            <a:avLst/>
          </a:prstGeom>
          <a:noFill/>
        </p:spPr>
        <p:txBody>
          <a:bodyPr wrap="square" rtlCol="0">
            <a:spAutoFit/>
          </a:bodyPr>
          <a:lstStyle/>
          <a:p>
            <a:pPr algn="ctr"/>
            <a:r>
              <a:rPr lang="zh-CN" altLang="en-US" sz="1600" b="1" dirty="0">
                <a:cs typeface="+mn-ea"/>
                <a:sym typeface="+mn-lt"/>
              </a:rPr>
              <a:t>方案三</a:t>
            </a:r>
            <a:endParaRPr lang="en-US" altLang="zh-CN" sz="1600" b="1" dirty="0">
              <a:cs typeface="+mn-ea"/>
              <a:sym typeface="+mn-lt"/>
            </a:endParaRPr>
          </a:p>
          <a:p>
            <a:pPr algn="ctr"/>
            <a:r>
              <a:rPr lang="zh-CN" altLang="en-US" sz="1400" dirty="0">
                <a:cs typeface="+mn-ea"/>
                <a:sym typeface="+mn-lt"/>
              </a:rPr>
              <a:t>全叠加，</a:t>
            </a:r>
            <a:r>
              <a:rPr lang="en-US" altLang="zh-CN" sz="1400" dirty="0">
                <a:cs typeface="+mn-ea"/>
                <a:sym typeface="+mn-lt"/>
              </a:rPr>
              <a:t>2-2.5</a:t>
            </a:r>
            <a:r>
              <a:rPr lang="zh-CN" altLang="en-US" sz="1400" dirty="0">
                <a:cs typeface="+mn-ea"/>
                <a:sym typeface="+mn-lt"/>
              </a:rPr>
              <a:t>面宽叠加为主</a:t>
            </a:r>
            <a:endParaRPr lang="en-US" altLang="zh-CN" sz="1400" dirty="0">
              <a:cs typeface="+mn-ea"/>
              <a:sym typeface="+mn-lt"/>
            </a:endParaRPr>
          </a:p>
        </p:txBody>
      </p:sp>
      <p:graphicFrame>
        <p:nvGraphicFramePr>
          <p:cNvPr id="44" name="表格 43">
            <a:extLst>
              <a:ext uri="{FF2B5EF4-FFF2-40B4-BE49-F238E27FC236}">
                <a16:creationId xmlns:a16="http://schemas.microsoft.com/office/drawing/2014/main" id="{A8E1385C-30AC-480E-A4F4-F80617D74DB8}"/>
              </a:ext>
            </a:extLst>
          </p:cNvPr>
          <p:cNvGraphicFramePr>
            <a:graphicFrameLocks noGrp="1"/>
          </p:cNvGraphicFramePr>
          <p:nvPr>
            <p:extLst>
              <p:ext uri="{D42A27DB-BD31-4B8C-83A1-F6EECF244321}">
                <p14:modId xmlns:p14="http://schemas.microsoft.com/office/powerpoint/2010/main" val="3727267617"/>
              </p:ext>
            </p:extLst>
          </p:nvPr>
        </p:nvGraphicFramePr>
        <p:xfrm>
          <a:off x="979188" y="4611075"/>
          <a:ext cx="4388665" cy="1842477"/>
        </p:xfrm>
        <a:graphic>
          <a:graphicData uri="http://schemas.openxmlformats.org/drawingml/2006/table">
            <a:tbl>
              <a:tblPr>
                <a:tableStyleId>{5C22544A-7EE6-4342-B048-85BDC9FD1C3A}</a:tableStyleId>
              </a:tblPr>
              <a:tblGrid>
                <a:gridCol w="776190">
                  <a:extLst>
                    <a:ext uri="{9D8B030D-6E8A-4147-A177-3AD203B41FA5}">
                      <a16:colId xmlns:a16="http://schemas.microsoft.com/office/drawing/2014/main" val="20000"/>
                    </a:ext>
                  </a:extLst>
                </a:gridCol>
                <a:gridCol w="522512">
                  <a:extLst>
                    <a:ext uri="{9D8B030D-6E8A-4147-A177-3AD203B41FA5}">
                      <a16:colId xmlns:a16="http://schemas.microsoft.com/office/drawing/2014/main" val="20001"/>
                    </a:ext>
                  </a:extLst>
                </a:gridCol>
                <a:gridCol w="620768">
                  <a:extLst>
                    <a:ext uri="{9D8B030D-6E8A-4147-A177-3AD203B41FA5}">
                      <a16:colId xmlns:a16="http://schemas.microsoft.com/office/drawing/2014/main" val="20002"/>
                    </a:ext>
                  </a:extLst>
                </a:gridCol>
                <a:gridCol w="641462">
                  <a:extLst>
                    <a:ext uri="{9D8B030D-6E8A-4147-A177-3AD203B41FA5}">
                      <a16:colId xmlns:a16="http://schemas.microsoft.com/office/drawing/2014/main" val="20003"/>
                    </a:ext>
                  </a:extLst>
                </a:gridCol>
                <a:gridCol w="744924">
                  <a:extLst>
                    <a:ext uri="{9D8B030D-6E8A-4147-A177-3AD203B41FA5}">
                      <a16:colId xmlns:a16="http://schemas.microsoft.com/office/drawing/2014/main" val="20004"/>
                    </a:ext>
                  </a:extLst>
                </a:gridCol>
                <a:gridCol w="589731">
                  <a:extLst>
                    <a:ext uri="{9D8B030D-6E8A-4147-A177-3AD203B41FA5}">
                      <a16:colId xmlns:a16="http://schemas.microsoft.com/office/drawing/2014/main" val="20005"/>
                    </a:ext>
                  </a:extLst>
                </a:gridCol>
                <a:gridCol w="493078">
                  <a:extLst>
                    <a:ext uri="{9D8B030D-6E8A-4147-A177-3AD203B41FA5}">
                      <a16:colId xmlns:a16="http://schemas.microsoft.com/office/drawing/2014/main" val="20006"/>
                    </a:ext>
                  </a:extLst>
                </a:gridCol>
              </a:tblGrid>
              <a:tr h="371783">
                <a:tc>
                  <a:txBody>
                    <a:bodyPr/>
                    <a:lstStyle/>
                    <a:p>
                      <a:pPr algn="ctr" fontAlgn="ctr">
                        <a:buNone/>
                      </a:pPr>
                      <a:r>
                        <a:rPr lang="zh-CN" altLang="en-US" sz="1100" u="none" strike="noStrike">
                          <a:effectLst/>
                          <a:latin typeface="+mn-lt"/>
                          <a:ea typeface="+mn-ea"/>
                          <a:cs typeface="+mn-ea"/>
                          <a:sym typeface="+mn-lt"/>
                        </a:rPr>
                        <a:t>　</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单户面积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面宽（</a:t>
                      </a:r>
                      <a:r>
                        <a:rPr lang="en-US" sz="1100" u="none" strike="noStrike">
                          <a:effectLst/>
                          <a:latin typeface="+mn-lt"/>
                          <a:ea typeface="+mn-ea"/>
                          <a:cs typeface="+mn-ea"/>
                          <a:sym typeface="+mn-lt"/>
                        </a:rPr>
                        <a:t>M)</a:t>
                      </a:r>
                      <a:endParaRPr 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1783">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6</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36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125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4500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7.5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1783">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4</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106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67.39%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139/150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15362.4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67.39%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8.2</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1783">
                <a:tc>
                  <a:txBody>
                    <a:bodyPr/>
                    <a:lstStyle/>
                    <a:p>
                      <a:pPr algn="ctr" fontAlgn="ctr">
                        <a:buNone/>
                      </a:pPr>
                      <a:r>
                        <a:rPr lang="zh-CN" altLang="en-US" sz="1100" u="none" strike="noStrike" dirty="0">
                          <a:effectLst/>
                          <a:latin typeface="+mn-lt"/>
                          <a:ea typeface="+mn-ea"/>
                          <a:cs typeface="+mn-ea"/>
                          <a:sym typeface="+mn-lt"/>
                        </a:rPr>
                        <a:t>叠墅</a:t>
                      </a:r>
                      <a:endParaRPr lang="en-US" altLang="zh-CN" sz="1100" u="none" strike="noStrike" dirty="0">
                        <a:effectLst/>
                        <a:latin typeface="+mn-lt"/>
                        <a:ea typeface="+mn-ea"/>
                        <a:cs typeface="+mn-ea"/>
                        <a:sym typeface="+mn-lt"/>
                      </a:endParaRPr>
                    </a:p>
                    <a:p>
                      <a:pPr algn="ctr" fontAlgn="ctr">
                        <a:buNone/>
                      </a:pPr>
                      <a:r>
                        <a:rPr lang="zh-CN" altLang="en-US" sz="1100" u="none" strike="noStrike" dirty="0">
                          <a:effectLst/>
                          <a:latin typeface="+mn-lt"/>
                          <a:ea typeface="+mn-ea"/>
                          <a:cs typeface="+mn-ea"/>
                          <a:sym typeface="+mn-lt"/>
                        </a:rPr>
                        <a:t>（</a:t>
                      </a:r>
                      <a:r>
                        <a:rPr lang="en-US" altLang="zh-CN" sz="1100" u="none" strike="noStrike" dirty="0">
                          <a:effectLst/>
                          <a:latin typeface="+mn-lt"/>
                          <a:ea typeface="+mn-ea"/>
                          <a:cs typeface="+mn-ea"/>
                          <a:sym typeface="+mn-lt"/>
                        </a:rPr>
                        <a:t>4</a:t>
                      </a:r>
                      <a:r>
                        <a:rPr lang="en-US" sz="1100" u="none" strike="noStrike"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170/160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2934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12.87%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latin typeface="+mn-lt"/>
                          <a:ea typeface="+mn-ea"/>
                          <a:cs typeface="+mn-ea"/>
                          <a:sym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5345">
                <a:tc>
                  <a:txBody>
                    <a:bodyPr/>
                    <a:lstStyle/>
                    <a:p>
                      <a:pPr algn="ctr" fontAlgn="ctr">
                        <a:buNone/>
                      </a:pPr>
                      <a:r>
                        <a:rPr lang="zh-CN" altLang="en-US" sz="1100" u="none" strike="noStrike">
                          <a:effectLst/>
                          <a:latin typeface="+mn-lt"/>
                          <a:ea typeface="+mn-ea"/>
                          <a:cs typeface="+mn-ea"/>
                          <a:sym typeface="+mn-lt"/>
                        </a:rPr>
                        <a:t>住宅总计容</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latin typeface="+mn-lt"/>
                          <a:ea typeface="+mn-ea"/>
                          <a:cs typeface="+mn-ea"/>
                          <a:sym typeface="+mn-lt"/>
                        </a:rPr>
                        <a:t>100%</a:t>
                      </a:r>
                      <a:endParaRPr lang="en-US" altLang="zh-CN"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r>
                        <a:rPr lang="zh-CN" altLang="en-US" sz="1100" u="none" strike="noStrike" dirty="0">
                          <a:effectLst/>
                          <a:latin typeface="+mn-lt"/>
                          <a:ea typeface="+mn-ea"/>
                          <a:cs typeface="+mn-ea"/>
                          <a:sym typeface="+mn-lt"/>
                        </a:rPr>
                        <a:t>　</a:t>
                      </a:r>
                      <a:endParaRPr lang="zh-CN" alt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22796.4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51" name="表格 50">
            <a:extLst>
              <a:ext uri="{FF2B5EF4-FFF2-40B4-BE49-F238E27FC236}">
                <a16:creationId xmlns:a16="http://schemas.microsoft.com/office/drawing/2014/main" id="{D27AAC5B-88E0-4A50-A5ED-467A219DF603}"/>
              </a:ext>
            </a:extLst>
          </p:cNvPr>
          <p:cNvGraphicFramePr>
            <a:graphicFrameLocks noGrp="1"/>
          </p:cNvGraphicFramePr>
          <p:nvPr>
            <p:extLst>
              <p:ext uri="{D42A27DB-BD31-4B8C-83A1-F6EECF244321}">
                <p14:modId xmlns:p14="http://schemas.microsoft.com/office/powerpoint/2010/main" val="2438101534"/>
              </p:ext>
            </p:extLst>
          </p:nvPr>
        </p:nvGraphicFramePr>
        <p:xfrm>
          <a:off x="6700105" y="4599295"/>
          <a:ext cx="4261120" cy="1942270"/>
        </p:xfrm>
        <a:graphic>
          <a:graphicData uri="http://schemas.openxmlformats.org/drawingml/2006/table">
            <a:tbl>
              <a:tblPr>
                <a:tableStyleId>{5C22544A-7EE6-4342-B048-85BDC9FD1C3A}</a:tableStyleId>
              </a:tblPr>
              <a:tblGrid>
                <a:gridCol w="753632">
                  <a:extLst>
                    <a:ext uri="{9D8B030D-6E8A-4147-A177-3AD203B41FA5}">
                      <a16:colId xmlns:a16="http://schemas.microsoft.com/office/drawing/2014/main" val="20000"/>
                    </a:ext>
                  </a:extLst>
                </a:gridCol>
                <a:gridCol w="507326">
                  <a:extLst>
                    <a:ext uri="{9D8B030D-6E8A-4147-A177-3AD203B41FA5}">
                      <a16:colId xmlns:a16="http://schemas.microsoft.com/office/drawing/2014/main" val="20001"/>
                    </a:ext>
                  </a:extLst>
                </a:gridCol>
                <a:gridCol w="602728">
                  <a:extLst>
                    <a:ext uri="{9D8B030D-6E8A-4147-A177-3AD203B41FA5}">
                      <a16:colId xmlns:a16="http://schemas.microsoft.com/office/drawing/2014/main" val="20002"/>
                    </a:ext>
                  </a:extLst>
                </a:gridCol>
                <a:gridCol w="622820">
                  <a:extLst>
                    <a:ext uri="{9D8B030D-6E8A-4147-A177-3AD203B41FA5}">
                      <a16:colId xmlns:a16="http://schemas.microsoft.com/office/drawing/2014/main" val="20003"/>
                    </a:ext>
                  </a:extLst>
                </a:gridCol>
                <a:gridCol w="723274">
                  <a:extLst>
                    <a:ext uri="{9D8B030D-6E8A-4147-A177-3AD203B41FA5}">
                      <a16:colId xmlns:a16="http://schemas.microsoft.com/office/drawing/2014/main" val="20004"/>
                    </a:ext>
                  </a:extLst>
                </a:gridCol>
                <a:gridCol w="572592">
                  <a:extLst>
                    <a:ext uri="{9D8B030D-6E8A-4147-A177-3AD203B41FA5}">
                      <a16:colId xmlns:a16="http://schemas.microsoft.com/office/drawing/2014/main" val="20005"/>
                    </a:ext>
                  </a:extLst>
                </a:gridCol>
                <a:gridCol w="478748">
                  <a:extLst>
                    <a:ext uri="{9D8B030D-6E8A-4147-A177-3AD203B41FA5}">
                      <a16:colId xmlns:a16="http://schemas.microsoft.com/office/drawing/2014/main" val="20006"/>
                    </a:ext>
                  </a:extLst>
                </a:gridCol>
              </a:tblGrid>
              <a:tr h="270778">
                <a:tc>
                  <a:txBody>
                    <a:bodyPr/>
                    <a:lstStyle/>
                    <a:p>
                      <a:pPr algn="ctr" fontAlgn="ctr">
                        <a:buNone/>
                      </a:pP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套数</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套数比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单户面积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面积比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面宽（</a:t>
                      </a:r>
                      <a:r>
                        <a:rPr lang="en-US" sz="1100" u="none" strike="noStrike">
                          <a:effectLst/>
                        </a:rPr>
                        <a:t>M)</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70778">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4</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64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42.67%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139/150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9134.4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40.07%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7.8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0778">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6</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24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16.00%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139/150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3432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15.06%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7.8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0778">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4</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56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37.33%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170/160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9240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40.53%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0778">
                <a:tc>
                  <a:txBody>
                    <a:bodyPr/>
                    <a:lstStyle/>
                    <a:p>
                      <a:pPr algn="ctr" fontAlgn="ctr">
                        <a:buNone/>
                      </a:pPr>
                      <a:r>
                        <a:rPr lang="zh-CN" altLang="en-US" sz="1100" u="none" strike="noStrike" dirty="0">
                          <a:effectLst/>
                        </a:rPr>
                        <a:t>叠墅</a:t>
                      </a:r>
                      <a:endParaRPr lang="en-US" altLang="zh-CN" sz="1100" u="none" strike="noStrike" dirty="0">
                        <a:effectLst/>
                      </a:endParaRPr>
                    </a:p>
                    <a:p>
                      <a:pPr algn="ctr" fontAlgn="ctr">
                        <a:buNone/>
                      </a:pPr>
                      <a:r>
                        <a:rPr lang="zh-CN" altLang="en-US" sz="1100" u="none" strike="noStrike" dirty="0">
                          <a:effectLst/>
                        </a:rPr>
                        <a:t>（</a:t>
                      </a:r>
                      <a:r>
                        <a:rPr lang="en-US" altLang="zh-CN" sz="1100" u="none" strike="noStrike" dirty="0">
                          <a:effectLst/>
                        </a:rPr>
                        <a:t>6</a:t>
                      </a:r>
                      <a:r>
                        <a:rPr lang="en-US" sz="1100" u="none" strike="noStrike" dirty="0">
                          <a:effectLst/>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170/160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990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4.34%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18245">
                <a:tc>
                  <a:txBody>
                    <a:bodyPr/>
                    <a:lstStyle/>
                    <a:p>
                      <a:pPr algn="ctr" fontAlgn="ctr">
                        <a:buNone/>
                      </a:pPr>
                      <a:r>
                        <a:rPr lang="zh-CN" altLang="en-US" sz="1100" u="none" strike="noStrike">
                          <a:effectLst/>
                        </a:rPr>
                        <a:t>住宅总计容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rPr>
                        <a:t>100%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a:t>
                      </a:r>
                      <a:r>
                        <a:rPr lang="zh-CN" altLang="en-US" sz="1100" u="none" strike="noStrike" dirty="0">
                          <a:effectLst/>
                        </a:rPr>
                        <a:t>　</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22796.4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74" name="组合 73">
            <a:extLst>
              <a:ext uri="{FF2B5EF4-FFF2-40B4-BE49-F238E27FC236}">
                <a16:creationId xmlns:a16="http://schemas.microsoft.com/office/drawing/2014/main" id="{E25AFC28-239E-4182-B77C-82E7CE80EA20}"/>
              </a:ext>
            </a:extLst>
          </p:cNvPr>
          <p:cNvGrpSpPr/>
          <p:nvPr/>
        </p:nvGrpSpPr>
        <p:grpSpPr>
          <a:xfrm>
            <a:off x="6907356" y="1089831"/>
            <a:ext cx="3916308" cy="3265560"/>
            <a:chOff x="10492662" y="1908932"/>
            <a:chExt cx="6733540" cy="5614670"/>
          </a:xfrm>
        </p:grpSpPr>
        <p:pic>
          <p:nvPicPr>
            <p:cNvPr id="45" name="图片 44" descr="0109上海泗泾04-08地块强排总图11">
              <a:extLst>
                <a:ext uri="{FF2B5EF4-FFF2-40B4-BE49-F238E27FC236}">
                  <a16:creationId xmlns:a16="http://schemas.microsoft.com/office/drawing/2014/main" id="{26E1C6CD-7BC1-4A9E-B554-3CF22C9F12A4}"/>
                </a:ext>
              </a:extLst>
            </p:cNvPr>
            <p:cNvPicPr>
              <a:picLocks noChangeAspect="1"/>
            </p:cNvPicPr>
            <p:nvPr/>
          </p:nvPicPr>
          <p:blipFill>
            <a:blip r:embed="rId4"/>
            <a:srcRect l="20713" t="23456" r="31919" b="20622"/>
            <a:stretch>
              <a:fillRect/>
            </a:stretch>
          </p:blipFill>
          <p:spPr>
            <a:xfrm>
              <a:off x="10492662" y="1908932"/>
              <a:ext cx="6733540" cy="5614670"/>
            </a:xfrm>
            <a:prstGeom prst="rect">
              <a:avLst/>
            </a:prstGeom>
          </p:spPr>
        </p:pic>
        <p:sp>
          <p:nvSpPr>
            <p:cNvPr id="63" name="星形: 五角 5">
              <a:extLst>
                <a:ext uri="{FF2B5EF4-FFF2-40B4-BE49-F238E27FC236}">
                  <a16:creationId xmlns:a16="http://schemas.microsoft.com/office/drawing/2014/main" id="{9EEDF0F2-747E-4319-AB2A-23FF2D186E03}"/>
                </a:ext>
              </a:extLst>
            </p:cNvPr>
            <p:cNvSpPr/>
            <p:nvPr/>
          </p:nvSpPr>
          <p:spPr bwMode="auto">
            <a:xfrm>
              <a:off x="13658176" y="6368537"/>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latin typeface="+mn-ea"/>
                <a:ea typeface="+mn-ea"/>
              </a:endParaRPr>
            </a:p>
          </p:txBody>
        </p:sp>
        <p:pic>
          <p:nvPicPr>
            <p:cNvPr id="64" name="图片 63">
              <a:extLst>
                <a:ext uri="{FF2B5EF4-FFF2-40B4-BE49-F238E27FC236}">
                  <a16:creationId xmlns:a16="http://schemas.microsoft.com/office/drawing/2014/main" id="{5AFEE2B1-05ED-4A81-B0E4-B935EC6E35B1}"/>
                </a:ext>
              </a:extLst>
            </p:cNvPr>
            <p:cNvPicPr>
              <a:picLocks noChangeAspect="1"/>
            </p:cNvPicPr>
            <p:nvPr/>
          </p:nvPicPr>
          <p:blipFill>
            <a:blip r:embed="rId3"/>
            <a:stretch>
              <a:fillRect/>
            </a:stretch>
          </p:blipFill>
          <p:spPr>
            <a:xfrm rot="16560000">
              <a:off x="13951507" y="6373617"/>
              <a:ext cx="354965" cy="137160"/>
            </a:xfrm>
            <a:prstGeom prst="rect">
              <a:avLst/>
            </a:prstGeom>
          </p:spPr>
        </p:pic>
        <p:sp>
          <p:nvSpPr>
            <p:cNvPr id="65" name="矩形 64">
              <a:extLst>
                <a:ext uri="{FF2B5EF4-FFF2-40B4-BE49-F238E27FC236}">
                  <a16:creationId xmlns:a16="http://schemas.microsoft.com/office/drawing/2014/main" id="{4FE1C49C-CA74-49E7-9574-7ECEA6BF90A5}"/>
                </a:ext>
              </a:extLst>
            </p:cNvPr>
            <p:cNvSpPr/>
            <p:nvPr/>
          </p:nvSpPr>
          <p:spPr>
            <a:xfrm>
              <a:off x="12991700" y="339593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6F</a:t>
              </a:r>
              <a:endParaRPr lang="zh-CN" altLang="en-US" sz="1400" dirty="0">
                <a:solidFill>
                  <a:schemeClr val="tx1"/>
                </a:solidFill>
              </a:endParaRPr>
            </a:p>
          </p:txBody>
        </p:sp>
        <p:sp>
          <p:nvSpPr>
            <p:cNvPr id="66" name="矩形 65">
              <a:extLst>
                <a:ext uri="{FF2B5EF4-FFF2-40B4-BE49-F238E27FC236}">
                  <a16:creationId xmlns:a16="http://schemas.microsoft.com/office/drawing/2014/main" id="{21544E5A-319A-4809-9ACD-2F580A0CB132}"/>
                </a:ext>
              </a:extLst>
            </p:cNvPr>
            <p:cNvSpPr/>
            <p:nvPr/>
          </p:nvSpPr>
          <p:spPr>
            <a:xfrm>
              <a:off x="12522546" y="3916678"/>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67" name="矩形 66">
              <a:extLst>
                <a:ext uri="{FF2B5EF4-FFF2-40B4-BE49-F238E27FC236}">
                  <a16:creationId xmlns:a16="http://schemas.microsoft.com/office/drawing/2014/main" id="{0C5249D9-EFF5-427B-8401-1039A474711C}"/>
                </a:ext>
              </a:extLst>
            </p:cNvPr>
            <p:cNvSpPr/>
            <p:nvPr/>
          </p:nvSpPr>
          <p:spPr>
            <a:xfrm>
              <a:off x="12465396" y="4422138"/>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68" name="矩形 67">
              <a:extLst>
                <a:ext uri="{FF2B5EF4-FFF2-40B4-BE49-F238E27FC236}">
                  <a16:creationId xmlns:a16="http://schemas.microsoft.com/office/drawing/2014/main" id="{1F0C3807-A0D3-49C6-B1A3-A63D543FEC23}"/>
                </a:ext>
              </a:extLst>
            </p:cNvPr>
            <p:cNvSpPr/>
            <p:nvPr/>
          </p:nvSpPr>
          <p:spPr>
            <a:xfrm>
              <a:off x="12366336" y="5031352"/>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69" name="矩形 68">
              <a:extLst>
                <a:ext uri="{FF2B5EF4-FFF2-40B4-BE49-F238E27FC236}">
                  <a16:creationId xmlns:a16="http://schemas.microsoft.com/office/drawing/2014/main" id="{AF8F95E1-87EA-46E7-9D3A-B484418F0615}"/>
                </a:ext>
              </a:extLst>
            </p:cNvPr>
            <p:cNvSpPr/>
            <p:nvPr/>
          </p:nvSpPr>
          <p:spPr>
            <a:xfrm>
              <a:off x="12293946" y="557516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70" name="矩形 69">
              <a:extLst>
                <a:ext uri="{FF2B5EF4-FFF2-40B4-BE49-F238E27FC236}">
                  <a16:creationId xmlns:a16="http://schemas.microsoft.com/office/drawing/2014/main" id="{70EA2497-FD9F-4947-AA06-1E0FB30FA837}"/>
                </a:ext>
              </a:extLst>
            </p:cNvPr>
            <p:cNvSpPr/>
            <p:nvPr/>
          </p:nvSpPr>
          <p:spPr>
            <a:xfrm>
              <a:off x="12240500" y="6132317"/>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pic>
          <p:nvPicPr>
            <p:cNvPr id="71" name="图片 70">
              <a:extLst>
                <a:ext uri="{FF2B5EF4-FFF2-40B4-BE49-F238E27FC236}">
                  <a16:creationId xmlns:a16="http://schemas.microsoft.com/office/drawing/2014/main" id="{E00C02F3-2AF6-4FDF-89D9-E742E8D359DB}"/>
                </a:ext>
              </a:extLst>
            </p:cNvPr>
            <p:cNvPicPr>
              <a:picLocks noChangeAspect="1"/>
            </p:cNvPicPr>
            <p:nvPr/>
          </p:nvPicPr>
          <p:blipFill>
            <a:blip r:embed="rId3"/>
            <a:stretch>
              <a:fillRect/>
            </a:stretch>
          </p:blipFill>
          <p:spPr>
            <a:xfrm rot="11160000">
              <a:off x="15323107" y="3939027"/>
              <a:ext cx="370840" cy="137160"/>
            </a:xfrm>
            <a:prstGeom prst="rect">
              <a:avLst/>
            </a:prstGeom>
          </p:spPr>
        </p:pic>
      </p:grpSp>
      <p:sp>
        <p:nvSpPr>
          <p:cNvPr id="75" name="文本框 74">
            <a:extLst>
              <a:ext uri="{FF2B5EF4-FFF2-40B4-BE49-F238E27FC236}">
                <a16:creationId xmlns:a16="http://schemas.microsoft.com/office/drawing/2014/main" id="{F1EEBE80-620D-4EDD-AFC6-35558BF82382}"/>
              </a:ext>
            </a:extLst>
          </p:cNvPr>
          <p:cNvSpPr txBox="1"/>
          <p:nvPr/>
        </p:nvSpPr>
        <p:spPr>
          <a:xfrm>
            <a:off x="7521843" y="763375"/>
            <a:ext cx="2687334" cy="553998"/>
          </a:xfrm>
          <a:prstGeom prst="rect">
            <a:avLst/>
          </a:prstGeom>
          <a:noFill/>
        </p:spPr>
        <p:txBody>
          <a:bodyPr wrap="square" rtlCol="0">
            <a:spAutoFit/>
          </a:bodyPr>
          <a:lstStyle/>
          <a:p>
            <a:pPr algn="ctr"/>
            <a:r>
              <a:rPr lang="zh-CN" altLang="en-US" sz="1600" b="1" dirty="0">
                <a:cs typeface="+mn-ea"/>
                <a:sym typeface="+mn-lt"/>
              </a:rPr>
              <a:t>方案四</a:t>
            </a:r>
            <a:endParaRPr lang="en-US" altLang="zh-CN" sz="1600" b="1" dirty="0">
              <a:cs typeface="+mn-ea"/>
              <a:sym typeface="+mn-lt"/>
            </a:endParaRPr>
          </a:p>
          <a:p>
            <a:pPr algn="ctr"/>
            <a:r>
              <a:rPr lang="zh-CN" altLang="en-US" sz="1400" dirty="0">
                <a:cs typeface="+mn-ea"/>
                <a:sym typeface="+mn-lt"/>
              </a:rPr>
              <a:t>全叠加，</a:t>
            </a:r>
            <a:r>
              <a:rPr lang="en-US" altLang="zh-CN" sz="1400" dirty="0">
                <a:cs typeface="+mn-ea"/>
                <a:sym typeface="+mn-lt"/>
              </a:rPr>
              <a:t>2</a:t>
            </a:r>
            <a:r>
              <a:rPr lang="zh-CN" altLang="en-US" sz="1400" dirty="0">
                <a:cs typeface="+mn-ea"/>
                <a:sym typeface="+mn-lt"/>
              </a:rPr>
              <a:t>面宽</a:t>
            </a:r>
            <a:r>
              <a:rPr lang="en-US" altLang="zh-CN" sz="1400" dirty="0">
                <a:cs typeface="+mn-ea"/>
                <a:sym typeface="+mn-lt"/>
              </a:rPr>
              <a:t>+3</a:t>
            </a:r>
            <a:r>
              <a:rPr lang="zh-CN" altLang="en-US" sz="1400" dirty="0">
                <a:cs typeface="+mn-ea"/>
                <a:sym typeface="+mn-lt"/>
              </a:rPr>
              <a:t>面宽叠加</a:t>
            </a:r>
            <a:endParaRPr lang="en-US" altLang="zh-CN" sz="1400" dirty="0">
              <a:cs typeface="+mn-ea"/>
              <a:sym typeface="+mn-lt"/>
            </a:endParaRPr>
          </a:p>
        </p:txBody>
      </p:sp>
    </p:spTree>
    <p:extLst>
      <p:ext uri="{BB962C8B-B14F-4D97-AF65-F5344CB8AC3E}">
        <p14:creationId xmlns:p14="http://schemas.microsoft.com/office/powerpoint/2010/main" val="2529598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1A68ADF-6990-448C-9AFD-2DE80F1EE3AC}"/>
              </a:ext>
            </a:extLst>
          </p:cNvPr>
          <p:cNvPicPr>
            <a:picLocks noChangeAspect="1"/>
          </p:cNvPicPr>
          <p:nvPr/>
        </p:nvPicPr>
        <p:blipFill>
          <a:blip r:embed="rId2"/>
          <a:stretch>
            <a:fillRect/>
          </a:stretch>
        </p:blipFill>
        <p:spPr>
          <a:xfrm>
            <a:off x="-7088" y="0"/>
            <a:ext cx="12160102" cy="6826102"/>
          </a:xfrm>
          <a:prstGeom prst="rect">
            <a:avLst/>
          </a:prstGeom>
        </p:spPr>
      </p:pic>
      <p:sp>
        <p:nvSpPr>
          <p:cNvPr id="3" name="矩形 2"/>
          <p:cNvSpPr/>
          <p:nvPr/>
        </p:nvSpPr>
        <p:spPr>
          <a:xfrm>
            <a:off x="16764" y="0"/>
            <a:ext cx="12192000" cy="6858000"/>
          </a:xfrm>
          <a:prstGeom prst="rect">
            <a:avLst/>
          </a:prstGeom>
          <a:solidFill>
            <a:schemeClr val="tx1">
              <a:lumMod val="95000"/>
              <a:lumOff val="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3" name="文本框 12"/>
          <p:cNvSpPr txBox="1"/>
          <p:nvPr/>
        </p:nvSpPr>
        <p:spPr>
          <a:xfrm>
            <a:off x="9986682" y="-1541929"/>
            <a:ext cx="184731" cy="369332"/>
          </a:xfrm>
          <a:prstGeom prst="rect">
            <a:avLst/>
          </a:prstGeom>
          <a:noFill/>
        </p:spPr>
        <p:txBody>
          <a:bodyPr wrap="none">
            <a:spAutoFit/>
          </a:bodyPr>
          <a:lstStyle/>
          <a:p>
            <a:endParaRPr lang="zh-CN">
              <a:cs typeface="+mn-ea"/>
              <a:sym typeface="+mn-lt"/>
            </a:endParaRPr>
          </a:p>
        </p:txBody>
      </p:sp>
      <p:sp>
        <p:nvSpPr>
          <p:cNvPr id="19" name="矩形 18"/>
          <p:cNvSpPr/>
          <p:nvPr/>
        </p:nvSpPr>
        <p:spPr>
          <a:xfrm>
            <a:off x="5557029" y="2770578"/>
            <a:ext cx="1728358" cy="871392"/>
          </a:xfrm>
          <a:prstGeom prst="rect">
            <a:avLst/>
          </a:prstGeom>
          <a:noFill/>
        </p:spPr>
        <p:txBody>
          <a:bodyPr wrap="none" lIns="91440" tIns="45720" rIns="91440" bIns="45720">
            <a:spAutoFit/>
          </a:bodyPr>
          <a:lstStyle/>
          <a:p>
            <a:pPr algn="ctr">
              <a:lnSpc>
                <a:spcPct val="150000"/>
              </a:lnSpc>
            </a:pPr>
            <a:r>
              <a:rPr lang="zh-CN" altLang="en-US" sz="4000" b="1" dirty="0">
                <a:solidFill>
                  <a:schemeClr val="bg1"/>
                </a:solidFill>
                <a:effectLst>
                  <a:outerShdw dist="111653" dir="2700000" algn="tl" rotWithShape="0">
                    <a:prstClr val="black"/>
                  </a:outerShdw>
                </a:effectLst>
                <a:cs typeface="+mn-ea"/>
                <a:sym typeface="+mn-lt"/>
              </a:rPr>
              <a:t>方案一</a:t>
            </a:r>
            <a:endParaRPr lang="en-US" altLang="zh-CN" sz="4000" b="1" dirty="0">
              <a:solidFill>
                <a:schemeClr val="bg1"/>
              </a:solidFill>
              <a:effectLst>
                <a:outerShdw dist="111653" dir="2700000" algn="tl" rotWithShape="0">
                  <a:prstClr val="black"/>
                </a:outerShdw>
              </a:effectLst>
              <a:cs typeface="+mn-ea"/>
              <a:sym typeface="+mn-lt"/>
            </a:endParaRPr>
          </a:p>
        </p:txBody>
      </p:sp>
      <p:cxnSp>
        <p:nvCxnSpPr>
          <p:cNvPr id="4" name="直接连接符 3"/>
          <p:cNvCxnSpPr/>
          <p:nvPr/>
        </p:nvCxnSpPr>
        <p:spPr>
          <a:xfrm>
            <a:off x="4174435" y="3806687"/>
            <a:ext cx="4462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302"/>
          <p:cNvSpPr>
            <a:spLocks noChangeArrowheads="1"/>
          </p:cNvSpPr>
          <p:nvPr/>
        </p:nvSpPr>
        <p:spPr bwMode="auto">
          <a:xfrm>
            <a:off x="436098" y="214313"/>
            <a:ext cx="9332310"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0">
              <a:lnSpc>
                <a:spcPct val="11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cs typeface="+mn-ea"/>
                <a:sym typeface="+mn-lt"/>
              </a:rPr>
              <a:t>方案一业态分析</a:t>
            </a:r>
            <a:endParaRPr kumimoji="0" lang="en-US" altLang="zh-CN" sz="2000" b="1" i="0" u="none" strike="noStrike" kern="1200" cap="none" spc="0" normalizeH="0" baseline="0" noProof="0" dirty="0">
              <a:ln>
                <a:noFill/>
              </a:ln>
              <a:solidFill>
                <a:srgbClr val="000000"/>
              </a:solidFill>
              <a:effectLst/>
              <a:uLnTx/>
              <a:uFillTx/>
              <a:cs typeface="+mn-ea"/>
              <a:sym typeface="+mn-lt"/>
            </a:endParaRPr>
          </a:p>
        </p:txBody>
      </p:sp>
      <p:sp>
        <p:nvSpPr>
          <p:cNvPr id="40" name="标题 1"/>
          <p:cNvSpPr txBox="1"/>
          <p:nvPr/>
        </p:nvSpPr>
        <p:spPr bwMode="auto">
          <a:xfrm>
            <a:off x="1097147" y="204999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163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叠墅（</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4F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49" name="矩形 48"/>
          <p:cNvSpPr/>
          <p:nvPr/>
        </p:nvSpPr>
        <p:spPr>
          <a:xfrm>
            <a:off x="703447" y="2097237"/>
            <a:ext cx="348615" cy="171450"/>
          </a:xfrm>
          <a:prstGeom prst="rect">
            <a:avLst/>
          </a:prstGeom>
          <a:solidFill>
            <a:srgbClr val="7F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61" name="标题 1"/>
          <p:cNvSpPr txBox="1"/>
          <p:nvPr/>
        </p:nvSpPr>
        <p:spPr bwMode="auto">
          <a:xfrm>
            <a:off x="1097147" y="1221956"/>
            <a:ext cx="168783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108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洋房（</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7F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p>
        </p:txBody>
      </p:sp>
      <p:sp>
        <p:nvSpPr>
          <p:cNvPr id="62" name="矩形 61"/>
          <p:cNvSpPr/>
          <p:nvPr/>
        </p:nvSpPr>
        <p:spPr>
          <a:xfrm>
            <a:off x="703447" y="2380449"/>
            <a:ext cx="348615" cy="17145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65" name="矩形 64"/>
          <p:cNvSpPr/>
          <p:nvPr/>
        </p:nvSpPr>
        <p:spPr>
          <a:xfrm>
            <a:off x="703447" y="1273961"/>
            <a:ext cx="348615" cy="171450"/>
          </a:xfrm>
          <a:prstGeom prst="rect">
            <a:avLst/>
          </a:prstGeom>
          <a:solidFill>
            <a:srgbClr val="4AB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graphicFrame>
        <p:nvGraphicFramePr>
          <p:cNvPr id="108" name="表格 107"/>
          <p:cNvGraphicFramePr>
            <a:graphicFrameLocks noGrp="1"/>
          </p:cNvGraphicFramePr>
          <p:nvPr/>
        </p:nvGraphicFramePr>
        <p:xfrm>
          <a:off x="102313" y="3444387"/>
          <a:ext cx="4396662" cy="2276565"/>
        </p:xfrm>
        <a:graphic>
          <a:graphicData uri="http://schemas.openxmlformats.org/drawingml/2006/table">
            <a:tbl>
              <a:tblPr>
                <a:tableStyleId>{5C22544A-7EE6-4342-B048-85BDC9FD1C3A}</a:tableStyleId>
              </a:tblPr>
              <a:tblGrid>
                <a:gridCol w="777604">
                  <a:extLst>
                    <a:ext uri="{9D8B030D-6E8A-4147-A177-3AD203B41FA5}">
                      <a16:colId xmlns:a16="http://schemas.microsoft.com/office/drawing/2014/main" val="20000"/>
                    </a:ext>
                  </a:extLst>
                </a:gridCol>
                <a:gridCol w="523464">
                  <a:extLst>
                    <a:ext uri="{9D8B030D-6E8A-4147-A177-3AD203B41FA5}">
                      <a16:colId xmlns:a16="http://schemas.microsoft.com/office/drawing/2014/main" val="20001"/>
                    </a:ext>
                  </a:extLst>
                </a:gridCol>
                <a:gridCol w="621900">
                  <a:extLst>
                    <a:ext uri="{9D8B030D-6E8A-4147-A177-3AD203B41FA5}">
                      <a16:colId xmlns:a16="http://schemas.microsoft.com/office/drawing/2014/main" val="20002"/>
                    </a:ext>
                  </a:extLst>
                </a:gridCol>
                <a:gridCol w="642631">
                  <a:extLst>
                    <a:ext uri="{9D8B030D-6E8A-4147-A177-3AD203B41FA5}">
                      <a16:colId xmlns:a16="http://schemas.microsoft.com/office/drawing/2014/main" val="20003"/>
                    </a:ext>
                  </a:extLst>
                </a:gridCol>
                <a:gridCol w="746281">
                  <a:extLst>
                    <a:ext uri="{9D8B030D-6E8A-4147-A177-3AD203B41FA5}">
                      <a16:colId xmlns:a16="http://schemas.microsoft.com/office/drawing/2014/main" val="20004"/>
                    </a:ext>
                  </a:extLst>
                </a:gridCol>
                <a:gridCol w="590806">
                  <a:extLst>
                    <a:ext uri="{9D8B030D-6E8A-4147-A177-3AD203B41FA5}">
                      <a16:colId xmlns:a16="http://schemas.microsoft.com/office/drawing/2014/main" val="20005"/>
                    </a:ext>
                  </a:extLst>
                </a:gridCol>
                <a:gridCol w="493976">
                  <a:extLst>
                    <a:ext uri="{9D8B030D-6E8A-4147-A177-3AD203B41FA5}">
                      <a16:colId xmlns:a16="http://schemas.microsoft.com/office/drawing/2014/main" val="20006"/>
                    </a:ext>
                  </a:extLst>
                </a:gridCol>
              </a:tblGrid>
              <a:tr h="379494">
                <a:tc>
                  <a:txBody>
                    <a:bodyPr/>
                    <a:lstStyle/>
                    <a:p>
                      <a:pPr algn="ctr" fontAlgn="ctr">
                        <a:buNone/>
                      </a:pPr>
                      <a:r>
                        <a:rPr lang="zh-CN" altLang="en-US" sz="1100" u="none" strike="noStrike">
                          <a:effectLst/>
                          <a:latin typeface="+mn-lt"/>
                          <a:ea typeface="+mn-ea"/>
                          <a:cs typeface="+mn-ea"/>
                          <a:sym typeface="+mn-lt"/>
                        </a:rPr>
                        <a:t>　</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单户面积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面宽（</a:t>
                      </a:r>
                      <a:r>
                        <a:rPr lang="en-US" sz="1100" u="none" strike="noStrike">
                          <a:effectLst/>
                          <a:latin typeface="+mn-lt"/>
                          <a:ea typeface="+mn-ea"/>
                          <a:cs typeface="+mn-ea"/>
                          <a:sym typeface="+mn-lt"/>
                        </a:rPr>
                        <a:t>M)</a:t>
                      </a:r>
                      <a:endParaRPr 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9095">
                <a:tc>
                  <a:txBody>
                    <a:bodyPr/>
                    <a:lstStyle/>
                    <a:p>
                      <a:pPr algn="ctr" fontAlgn="ctr">
                        <a:buNone/>
                      </a:pPr>
                      <a:r>
                        <a:rPr lang="zh-CN" altLang="en-US" sz="1100" u="none" strike="noStrike" dirty="0">
                          <a:effectLst/>
                          <a:latin typeface="+mn-lt"/>
                          <a:ea typeface="+mn-ea"/>
                          <a:cs typeface="+mn-ea"/>
                          <a:sym typeface="+mn-lt"/>
                        </a:rPr>
                        <a:t>洋房</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7</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56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33.53%</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6048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26.53%</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9494">
                <a:tc>
                  <a:txBody>
                    <a:bodyPr/>
                    <a:lstStyle/>
                    <a:p>
                      <a:pPr algn="ctr" fontAlgn="ctr">
                        <a:buNone/>
                      </a:pPr>
                      <a:r>
                        <a:rPr lang="zh-CN" altLang="en-US" sz="1100" u="none" strike="noStrike" dirty="0">
                          <a:effectLst/>
                          <a:latin typeface="+mn-lt"/>
                          <a:ea typeface="+mn-ea"/>
                          <a:cs typeface="+mn-ea"/>
                          <a:sym typeface="+mn-lt"/>
                        </a:rPr>
                        <a:t>洋房</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7</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4.19%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4.61%</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15.4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9494">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4</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64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38.32%</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139/150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9178.4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40.26%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9.3</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9494">
                <a:tc>
                  <a:txBody>
                    <a:bodyPr/>
                    <a:lstStyle/>
                    <a:p>
                      <a:pPr algn="ctr" fontAlgn="ctr">
                        <a:buNone/>
                      </a:pPr>
                      <a:r>
                        <a:rPr lang="zh-CN" altLang="en-US" sz="1100" u="none" strike="noStrike" dirty="0">
                          <a:effectLst/>
                          <a:latin typeface="+mn-lt"/>
                          <a:ea typeface="+mn-ea"/>
                          <a:cs typeface="+mn-ea"/>
                          <a:sym typeface="+mn-lt"/>
                        </a:rPr>
                        <a:t>叠墅</a:t>
                      </a:r>
                      <a:endParaRPr lang="en-US" altLang="zh-CN" sz="1100" u="none" strike="noStrike" dirty="0">
                        <a:effectLst/>
                        <a:latin typeface="+mn-lt"/>
                        <a:ea typeface="+mn-ea"/>
                        <a:cs typeface="+mn-ea"/>
                        <a:sym typeface="+mn-lt"/>
                      </a:endParaRPr>
                    </a:p>
                    <a:p>
                      <a:pPr algn="ctr" fontAlgn="ctr">
                        <a:buNone/>
                      </a:pPr>
                      <a:r>
                        <a:rPr lang="zh-CN" altLang="en-US" sz="1100" u="none" strike="noStrike" dirty="0">
                          <a:effectLst/>
                          <a:latin typeface="+mn-lt"/>
                          <a:ea typeface="+mn-ea"/>
                          <a:cs typeface="+mn-ea"/>
                          <a:sym typeface="+mn-lt"/>
                        </a:rPr>
                        <a:t>（</a:t>
                      </a:r>
                      <a:r>
                        <a:rPr lang="en-US" altLang="zh-CN" sz="1100" u="none" strike="noStrike" dirty="0">
                          <a:effectLst/>
                          <a:latin typeface="+mn-lt"/>
                          <a:ea typeface="+mn-ea"/>
                          <a:cs typeface="+mn-ea"/>
                          <a:sym typeface="+mn-lt"/>
                        </a:rPr>
                        <a:t>4</a:t>
                      </a:r>
                      <a:r>
                        <a:rPr lang="en-US" sz="1100" u="none" strike="noStrike"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40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23.95%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170/160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6520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28.60%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latin typeface="+mn-lt"/>
                          <a:ea typeface="+mn-ea"/>
                          <a:cs typeface="+mn-ea"/>
                          <a:sym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9494">
                <a:tc>
                  <a:txBody>
                    <a:bodyPr/>
                    <a:lstStyle/>
                    <a:p>
                      <a:pPr algn="ctr" fontAlgn="ctr">
                        <a:buNone/>
                      </a:pPr>
                      <a:r>
                        <a:rPr lang="zh-CN" altLang="en-US" sz="1100" u="none" strike="noStrike">
                          <a:effectLst/>
                          <a:latin typeface="+mn-lt"/>
                          <a:ea typeface="+mn-ea"/>
                          <a:cs typeface="+mn-ea"/>
                          <a:sym typeface="+mn-lt"/>
                        </a:rPr>
                        <a:t>住宅总计容</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167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latin typeface="+mn-lt"/>
                          <a:ea typeface="+mn-ea"/>
                          <a:cs typeface="+mn-ea"/>
                          <a:sym typeface="+mn-lt"/>
                        </a:rPr>
                        <a:t>100%</a:t>
                      </a:r>
                      <a:endParaRPr lang="en-US" altLang="zh-CN"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r>
                        <a:rPr lang="zh-CN" altLang="en-US" sz="1100" u="none" strike="noStrike" dirty="0">
                          <a:effectLst/>
                          <a:latin typeface="+mn-lt"/>
                          <a:ea typeface="+mn-ea"/>
                          <a:cs typeface="+mn-ea"/>
                          <a:sym typeface="+mn-lt"/>
                        </a:rPr>
                        <a:t>　</a:t>
                      </a:r>
                      <a:endParaRPr lang="zh-CN" alt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22796.4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20" name="标题 1"/>
          <p:cNvSpPr txBox="1"/>
          <p:nvPr/>
        </p:nvSpPr>
        <p:spPr bwMode="auto">
          <a:xfrm>
            <a:off x="1096512" y="2950759"/>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地库出入口</a:t>
            </a:r>
          </a:p>
        </p:txBody>
      </p:sp>
      <p:grpSp>
        <p:nvGrpSpPr>
          <p:cNvPr id="121" name="组合 120"/>
          <p:cNvGrpSpPr/>
          <p:nvPr/>
        </p:nvGrpSpPr>
        <p:grpSpPr>
          <a:xfrm>
            <a:off x="685032" y="2993304"/>
            <a:ext cx="349250" cy="171450"/>
            <a:chOff x="258192" y="2752753"/>
            <a:chExt cx="349540" cy="171310"/>
          </a:xfrm>
        </p:grpSpPr>
        <p:sp>
          <p:nvSpPr>
            <p:cNvPr id="122" name="矩形 121"/>
            <p:cNvSpPr/>
            <p:nvPr/>
          </p:nvSpPr>
          <p:spPr>
            <a:xfrm>
              <a:off x="258828" y="2752753"/>
              <a:ext cx="348904" cy="171160"/>
            </a:xfrm>
            <a:prstGeom prst="rect">
              <a:avLst/>
            </a:prstGeom>
            <a:solidFill>
              <a:srgbClr val="BABAB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cs typeface="+mn-ea"/>
                <a:sym typeface="+mn-lt"/>
              </a:endParaRPr>
            </a:p>
          </p:txBody>
        </p:sp>
        <p:cxnSp>
          <p:nvCxnSpPr>
            <p:cNvPr id="123" name="直接连接符 122"/>
            <p:cNvCxnSpPr>
              <a:endCxn id="122" idx="3"/>
            </p:cNvCxnSpPr>
            <p:nvPr/>
          </p:nvCxnSpPr>
          <p:spPr>
            <a:xfrm>
              <a:off x="260664" y="2754640"/>
              <a:ext cx="347068" cy="8369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V="1">
              <a:off x="258192" y="2836430"/>
              <a:ext cx="348904" cy="8763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5" name="标题 1"/>
          <p:cNvSpPr txBox="1"/>
          <p:nvPr/>
        </p:nvSpPr>
        <p:spPr bwMode="auto">
          <a:xfrm>
            <a:off x="1097147" y="2342096"/>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配套（</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2F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p>
        </p:txBody>
      </p:sp>
      <p:sp>
        <p:nvSpPr>
          <p:cNvPr id="127" name="星形: 五角 5"/>
          <p:cNvSpPr/>
          <p:nvPr/>
        </p:nvSpPr>
        <p:spPr bwMode="auto">
          <a:xfrm>
            <a:off x="730924" y="265366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128" name="标题 1"/>
          <p:cNvSpPr txBox="1"/>
          <p:nvPr/>
        </p:nvSpPr>
        <p:spPr bwMode="auto">
          <a:xfrm>
            <a:off x="1097147" y="2684411"/>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社区门厅</a:t>
            </a:r>
          </a:p>
        </p:txBody>
      </p:sp>
      <p:sp>
        <p:nvSpPr>
          <p:cNvPr id="11" name="标题 1"/>
          <p:cNvSpPr txBox="1"/>
          <p:nvPr/>
        </p:nvSpPr>
        <p:spPr bwMode="auto">
          <a:xfrm>
            <a:off x="1097147" y="179790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143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叠墅（</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4F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12" name="矩形 11"/>
          <p:cNvSpPr/>
          <p:nvPr/>
        </p:nvSpPr>
        <p:spPr>
          <a:xfrm>
            <a:off x="703447" y="1829585"/>
            <a:ext cx="348615" cy="171450"/>
          </a:xfrm>
          <a:prstGeom prst="rect">
            <a:avLst/>
          </a:prstGeom>
          <a:solidFill>
            <a:srgbClr val="FFD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169" name="标题 1"/>
          <p:cNvSpPr txBox="1"/>
          <p:nvPr/>
        </p:nvSpPr>
        <p:spPr bwMode="auto">
          <a:xfrm>
            <a:off x="171062" y="1227486"/>
            <a:ext cx="524263" cy="31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1100" b="1" i="0" u="none" strike="noStrike" kern="0" cap="none" spc="0" normalizeH="0" baseline="0" noProof="0" dirty="0">
                <a:ln>
                  <a:noFill/>
                </a:ln>
                <a:solidFill>
                  <a:srgbClr val="000000"/>
                </a:solidFill>
                <a:effectLst/>
                <a:uLnTx/>
                <a:uFillTx/>
                <a:latin typeface="+mn-lt"/>
                <a:ea typeface="+mn-ea"/>
                <a:cs typeface="+mn-ea"/>
                <a:sym typeface="+mn-lt"/>
              </a:rPr>
              <a:t>图例：</a:t>
            </a:r>
            <a:endParaRPr kumimoji="0" lang="en-US" altLang="zh-CN" sz="1100" b="1" i="0" u="none" strike="noStrike" kern="0" cap="none" spc="0" normalizeH="0" baseline="0" noProof="0" dirty="0">
              <a:ln>
                <a:noFill/>
              </a:ln>
              <a:solidFill>
                <a:srgbClr val="000000"/>
              </a:solidFill>
              <a:effectLst/>
              <a:uLnTx/>
              <a:uFillTx/>
              <a:latin typeface="+mn-lt"/>
              <a:ea typeface="+mn-ea"/>
              <a:cs typeface="+mn-ea"/>
              <a:sym typeface="+mn-lt"/>
            </a:endParaRPr>
          </a:p>
        </p:txBody>
      </p:sp>
      <p:grpSp>
        <p:nvGrpSpPr>
          <p:cNvPr id="2" name="组合 1">
            <a:extLst>
              <a:ext uri="{FF2B5EF4-FFF2-40B4-BE49-F238E27FC236}">
                <a16:creationId xmlns:a16="http://schemas.microsoft.com/office/drawing/2014/main" id="{71FBE9A6-EF4B-4FC6-A05E-14A3F92FDD05}"/>
              </a:ext>
            </a:extLst>
          </p:cNvPr>
          <p:cNvGrpSpPr/>
          <p:nvPr/>
        </p:nvGrpSpPr>
        <p:grpSpPr>
          <a:xfrm>
            <a:off x="4498975" y="656590"/>
            <a:ext cx="7267575" cy="5786755"/>
            <a:chOff x="4498975" y="656590"/>
            <a:chExt cx="7267575" cy="5786755"/>
          </a:xfrm>
        </p:grpSpPr>
        <p:pic>
          <p:nvPicPr>
            <p:cNvPr id="5" name="图片 4" descr="1230上海泗泾04-08地块强排总图-模型"/>
            <p:cNvPicPr>
              <a:picLocks noChangeAspect="1"/>
            </p:cNvPicPr>
            <p:nvPr/>
          </p:nvPicPr>
          <p:blipFill>
            <a:blip r:embed="rId3"/>
            <a:srcRect l="18277" t="22776" r="27557" b="16153"/>
            <a:stretch>
              <a:fillRect/>
            </a:stretch>
          </p:blipFill>
          <p:spPr>
            <a:xfrm>
              <a:off x="4498975" y="656590"/>
              <a:ext cx="7267575" cy="5786755"/>
            </a:xfrm>
            <a:prstGeom prst="rect">
              <a:avLst/>
            </a:prstGeom>
          </p:spPr>
        </p:pic>
        <p:sp>
          <p:nvSpPr>
            <p:cNvPr id="9" name="星形: 五角 5"/>
            <p:cNvSpPr/>
            <p:nvPr/>
          </p:nvSpPr>
          <p:spPr bwMode="auto">
            <a:xfrm>
              <a:off x="7908964" y="487997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pic>
          <p:nvPicPr>
            <p:cNvPr id="17" name="图片 16"/>
            <p:cNvPicPr>
              <a:picLocks noChangeAspect="1"/>
            </p:cNvPicPr>
            <p:nvPr/>
          </p:nvPicPr>
          <p:blipFill>
            <a:blip r:embed="rId4"/>
            <a:stretch>
              <a:fillRect/>
            </a:stretch>
          </p:blipFill>
          <p:spPr>
            <a:xfrm rot="16560000">
              <a:off x="7480935" y="4871720"/>
              <a:ext cx="354965" cy="137160"/>
            </a:xfrm>
            <a:prstGeom prst="rect">
              <a:avLst/>
            </a:prstGeom>
          </p:spPr>
        </p:pic>
        <p:sp>
          <p:nvSpPr>
            <p:cNvPr id="24" name="矩形 23"/>
            <p:cNvSpPr/>
            <p:nvPr/>
          </p:nvSpPr>
          <p:spPr>
            <a:xfrm>
              <a:off x="6818943" y="212708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7F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25" name="矩形 24"/>
            <p:cNvSpPr/>
            <p:nvPr/>
          </p:nvSpPr>
          <p:spPr>
            <a:xfrm>
              <a:off x="6726344" y="271831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4F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26" name="矩形 25"/>
            <p:cNvSpPr/>
            <p:nvPr/>
          </p:nvSpPr>
          <p:spPr>
            <a:xfrm>
              <a:off x="6669194" y="320726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4F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27" name="矩形 26"/>
            <p:cNvSpPr/>
            <p:nvPr/>
          </p:nvSpPr>
          <p:spPr>
            <a:xfrm>
              <a:off x="6605694" y="369201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4F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28" name="矩形 27"/>
            <p:cNvSpPr/>
            <p:nvPr/>
          </p:nvSpPr>
          <p:spPr>
            <a:xfrm>
              <a:off x="6542194" y="424979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4F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29" name="矩形 28"/>
            <p:cNvSpPr/>
            <p:nvPr/>
          </p:nvSpPr>
          <p:spPr>
            <a:xfrm>
              <a:off x="6497638" y="473900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4F</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pic>
          <p:nvPicPr>
            <p:cNvPr id="6" name="图片 5"/>
            <p:cNvPicPr>
              <a:picLocks noChangeAspect="1"/>
            </p:cNvPicPr>
            <p:nvPr/>
          </p:nvPicPr>
          <p:blipFill>
            <a:blip r:embed="rId4"/>
            <a:stretch>
              <a:fillRect/>
            </a:stretch>
          </p:blipFill>
          <p:spPr>
            <a:xfrm rot="16560000">
              <a:off x="8239760" y="4963160"/>
              <a:ext cx="354965" cy="137160"/>
            </a:xfrm>
            <a:prstGeom prst="rect">
              <a:avLst/>
            </a:prstGeom>
          </p:spPr>
        </p:pic>
      </p:grpSp>
      <p:sp>
        <p:nvSpPr>
          <p:cNvPr id="7" name="矩形 6"/>
          <p:cNvSpPr/>
          <p:nvPr/>
        </p:nvSpPr>
        <p:spPr>
          <a:xfrm>
            <a:off x="703447" y="1559075"/>
            <a:ext cx="348615" cy="171450"/>
          </a:xfrm>
          <a:prstGeom prst="rect">
            <a:avLst/>
          </a:prstGeom>
          <a:solidFill>
            <a:srgbClr val="FFB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8" name="标题 1"/>
          <p:cNvSpPr txBox="1"/>
          <p:nvPr/>
        </p:nvSpPr>
        <p:spPr bwMode="auto">
          <a:xfrm>
            <a:off x="1097147" y="152739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150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洋房（</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7F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endParaRPr>
          </a:p>
        </p:txBody>
      </p:sp>
    </p:spTree>
    <p:extLst>
      <p:ext uri="{BB962C8B-B14F-4D97-AF65-F5344CB8AC3E}">
        <p14:creationId xmlns:p14="http://schemas.microsoft.com/office/powerpoint/2010/main" val="4118055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104"/>
          <p:cNvPicPr>
            <a:picLocks noChangeAspect="1"/>
          </p:cNvPicPr>
          <p:nvPr/>
        </p:nvPicPr>
        <p:blipFill>
          <a:blip r:embed="rId3"/>
          <a:srcRect l="7172" r="16932"/>
          <a:stretch>
            <a:fillRect/>
          </a:stretch>
        </p:blipFill>
        <p:spPr>
          <a:xfrm>
            <a:off x="3406140" y="644525"/>
            <a:ext cx="8361045" cy="5850890"/>
          </a:xfrm>
          <a:prstGeom prst="rect">
            <a:avLst/>
          </a:prstGeom>
        </p:spPr>
      </p:pic>
      <p:sp>
        <p:nvSpPr>
          <p:cNvPr id="67" name="矩形 302"/>
          <p:cNvSpPr>
            <a:spLocks noChangeArrowheads="1"/>
          </p:cNvSpPr>
          <p:nvPr/>
        </p:nvSpPr>
        <p:spPr bwMode="auto">
          <a:xfrm>
            <a:off x="436098" y="214313"/>
            <a:ext cx="9332310"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0">
              <a:lnSpc>
                <a:spcPct val="11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cs typeface="+mn-ea"/>
                <a:sym typeface="+mn-lt"/>
              </a:rPr>
              <a:t>方案一体块示意图</a:t>
            </a:r>
            <a:endParaRPr kumimoji="0" lang="en-US" altLang="zh-CN" sz="2000" b="1" i="0" u="none" strike="noStrike" kern="1200" cap="none" spc="0" normalizeH="0" baseline="0" noProof="0" dirty="0">
              <a:ln>
                <a:noFill/>
              </a:ln>
              <a:solidFill>
                <a:srgbClr val="000000"/>
              </a:solidFill>
              <a:effectLst/>
              <a:uLnTx/>
              <a:uFillTx/>
              <a:cs typeface="+mn-ea"/>
              <a:sym typeface="+mn-lt"/>
            </a:endParaRPr>
          </a:p>
        </p:txBody>
      </p:sp>
      <p:sp>
        <p:nvSpPr>
          <p:cNvPr id="5" name="标题 1"/>
          <p:cNvSpPr txBox="1"/>
          <p:nvPr/>
        </p:nvSpPr>
        <p:spPr bwMode="auto">
          <a:xfrm>
            <a:off x="697097" y="479319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163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叠墅（</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4F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6" name="矩形 5"/>
          <p:cNvSpPr/>
          <p:nvPr/>
        </p:nvSpPr>
        <p:spPr>
          <a:xfrm>
            <a:off x="303397" y="4840437"/>
            <a:ext cx="348615" cy="171450"/>
          </a:xfrm>
          <a:prstGeom prst="rect">
            <a:avLst/>
          </a:prstGeom>
          <a:solidFill>
            <a:srgbClr val="7F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8" name="标题 1"/>
          <p:cNvSpPr txBox="1"/>
          <p:nvPr/>
        </p:nvSpPr>
        <p:spPr bwMode="auto">
          <a:xfrm>
            <a:off x="697097" y="3965156"/>
            <a:ext cx="168783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108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洋房（</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7F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p>
        </p:txBody>
      </p:sp>
      <p:sp>
        <p:nvSpPr>
          <p:cNvPr id="9" name="矩形 8"/>
          <p:cNvSpPr/>
          <p:nvPr/>
        </p:nvSpPr>
        <p:spPr>
          <a:xfrm>
            <a:off x="303397" y="5123649"/>
            <a:ext cx="348615" cy="17145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10" name="矩形 9"/>
          <p:cNvSpPr/>
          <p:nvPr/>
        </p:nvSpPr>
        <p:spPr>
          <a:xfrm>
            <a:off x="303397" y="4017161"/>
            <a:ext cx="348615" cy="171450"/>
          </a:xfrm>
          <a:prstGeom prst="rect">
            <a:avLst/>
          </a:prstGeom>
          <a:solidFill>
            <a:srgbClr val="4AB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13" name="标题 1"/>
          <p:cNvSpPr txBox="1"/>
          <p:nvPr/>
        </p:nvSpPr>
        <p:spPr bwMode="auto">
          <a:xfrm>
            <a:off x="697097" y="5085296"/>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配套（</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2F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p>
        </p:txBody>
      </p:sp>
      <p:sp>
        <p:nvSpPr>
          <p:cNvPr id="14" name="标题 1"/>
          <p:cNvSpPr txBox="1"/>
          <p:nvPr/>
        </p:nvSpPr>
        <p:spPr bwMode="auto">
          <a:xfrm>
            <a:off x="697097" y="454110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143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叠墅（</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4F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endParaRPr>
          </a:p>
        </p:txBody>
      </p:sp>
      <p:sp>
        <p:nvSpPr>
          <p:cNvPr id="15" name="矩形 14"/>
          <p:cNvSpPr/>
          <p:nvPr/>
        </p:nvSpPr>
        <p:spPr>
          <a:xfrm>
            <a:off x="303397" y="4572785"/>
            <a:ext cx="348615" cy="171450"/>
          </a:xfrm>
          <a:prstGeom prst="rect">
            <a:avLst/>
          </a:prstGeom>
          <a:solidFill>
            <a:srgbClr val="FFD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16" name="矩形 15"/>
          <p:cNvSpPr/>
          <p:nvPr/>
        </p:nvSpPr>
        <p:spPr>
          <a:xfrm>
            <a:off x="303397" y="4302275"/>
            <a:ext cx="348615" cy="171450"/>
          </a:xfrm>
          <a:prstGeom prst="rect">
            <a:avLst/>
          </a:prstGeom>
          <a:solidFill>
            <a:srgbClr val="FFB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cs typeface="+mn-ea"/>
              <a:sym typeface="+mn-lt"/>
            </a:endParaRPr>
          </a:p>
        </p:txBody>
      </p:sp>
      <p:sp>
        <p:nvSpPr>
          <p:cNvPr id="17" name="标题 1"/>
          <p:cNvSpPr txBox="1"/>
          <p:nvPr/>
        </p:nvSpPr>
        <p:spPr bwMode="auto">
          <a:xfrm>
            <a:off x="697097" y="427059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150  </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洋房（</a:t>
            </a:r>
            <a:r>
              <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rPr>
              <a:t>7F</a:t>
            </a:r>
            <a:r>
              <a:rPr kumimoji="0" lang="zh-CN" altLang="en-US" sz="1100" b="0" i="0" u="none" strike="noStrike" kern="0" cap="none" spc="0" normalizeH="0" baseline="0" noProof="0" dirty="0">
                <a:ln>
                  <a:noFill/>
                </a:ln>
                <a:solidFill>
                  <a:srgbClr val="000000"/>
                </a:solidFill>
                <a:effectLst/>
                <a:uLnTx/>
                <a:uFillTx/>
                <a:latin typeface="+mn-lt"/>
                <a:ea typeface="+mn-ea"/>
                <a:cs typeface="+mn-ea"/>
                <a:sym typeface="+mn-lt"/>
              </a:rPr>
              <a:t>）</a:t>
            </a:r>
            <a:endParaRPr kumimoji="0" lang="en-US" altLang="zh-CN" sz="1100" b="0" i="0" u="none" strike="noStrike" kern="0" cap="none" spc="0" normalizeH="0" baseline="0" noProof="0" dirty="0">
              <a:ln>
                <a:noFill/>
              </a:ln>
              <a:solidFill>
                <a:srgbClr val="000000"/>
              </a:solidFill>
              <a:effectLst/>
              <a:uLnTx/>
              <a:uFillTx/>
              <a:latin typeface="+mn-lt"/>
              <a:ea typeface="+mn-ea"/>
              <a:cs typeface="+mn-ea"/>
              <a:sym typeface="+mn-lt"/>
            </a:endParaRPr>
          </a:p>
        </p:txBody>
      </p:sp>
    </p:spTree>
    <p:extLst>
      <p:ext uri="{BB962C8B-B14F-4D97-AF65-F5344CB8AC3E}">
        <p14:creationId xmlns:p14="http://schemas.microsoft.com/office/powerpoint/2010/main" val="2738038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36D4E79-B753-4AFA-82EC-D34D3142F275}"/>
              </a:ext>
            </a:extLst>
          </p:cNvPr>
          <p:cNvSpPr>
            <a:spLocks noGrp="1"/>
          </p:cNvSpPr>
          <p:nvPr>
            <p:ph type="title"/>
          </p:nvPr>
        </p:nvSpPr>
        <p:spPr>
          <a:xfrm>
            <a:off x="442385" y="234951"/>
            <a:ext cx="9048749" cy="312191"/>
          </a:xfrm>
        </p:spPr>
        <p:txBody>
          <a:bodyPr/>
          <a:lstStyle/>
          <a:p>
            <a:r>
              <a:rPr lang="en-US" altLang="zh-CN" kern="1200" dirty="0">
                <a:solidFill>
                  <a:srgbClr val="000000"/>
                </a:solidFill>
                <a:latin typeface="+mn-lt"/>
                <a:ea typeface="+mn-ea"/>
                <a:cs typeface="+mn-ea"/>
                <a:sym typeface="+mn-lt"/>
              </a:rPr>
              <a:t>1.4  </a:t>
            </a:r>
            <a:r>
              <a:rPr lang="zh-CN" altLang="en-US" dirty="0">
                <a:solidFill>
                  <a:srgbClr val="000000"/>
                </a:solidFill>
                <a:latin typeface="+mn-lt"/>
                <a:ea typeface="+mn-ea"/>
                <a:cs typeface="+mn-ea"/>
                <a:sym typeface="+mn-lt"/>
              </a:rPr>
              <a:t>周边配套：商业、学校、医院配套完善，生活氛围浓厚</a:t>
            </a:r>
            <a:br>
              <a:rPr lang="zh-CN" altLang="en-US" kern="1200" dirty="0">
                <a:solidFill>
                  <a:srgbClr val="000000"/>
                </a:solidFill>
                <a:latin typeface="+mn-lt"/>
                <a:ea typeface="+mn-ea"/>
                <a:cs typeface="+mn-ea"/>
                <a:sym typeface="+mn-lt"/>
              </a:rPr>
            </a:br>
            <a:endParaRPr lang="zh-CN" altLang="en-US" dirty="0">
              <a:latin typeface="+mn-lt"/>
              <a:ea typeface="+mn-ea"/>
              <a:cs typeface="+mn-ea"/>
              <a:sym typeface="+mn-lt"/>
            </a:endParaRPr>
          </a:p>
        </p:txBody>
      </p:sp>
      <p:sp>
        <p:nvSpPr>
          <p:cNvPr id="6" name="内容占位符 5">
            <a:extLst>
              <a:ext uri="{FF2B5EF4-FFF2-40B4-BE49-F238E27FC236}">
                <a16:creationId xmlns:a16="http://schemas.microsoft.com/office/drawing/2014/main" id="{E4BCA776-9AEC-463F-8F84-68336D25F298}"/>
              </a:ext>
            </a:extLst>
          </p:cNvPr>
          <p:cNvSpPr>
            <a:spLocks noGrp="1"/>
          </p:cNvSpPr>
          <p:nvPr>
            <p:ph idx="1"/>
          </p:nvPr>
        </p:nvSpPr>
        <p:spPr>
          <a:xfrm>
            <a:off x="609601" y="730796"/>
            <a:ext cx="10972800" cy="1600438"/>
          </a:xfrm>
        </p:spPr>
        <p:txBody>
          <a:bodyPr/>
          <a:lstStyle/>
          <a:p>
            <a:pPr eaLnBrk="1" hangingPunct="1"/>
            <a:r>
              <a:rPr lang="zh-CN" altLang="en-US" dirty="0">
                <a:latin typeface="+mn-lt"/>
                <a:ea typeface="+mn-ea"/>
                <a:cs typeface="+mn-ea"/>
                <a:sym typeface="+mn-lt"/>
              </a:rPr>
              <a:t>地块靠近金地自在城项目，周边商业、教育、医疗设施成熟，居住氛围浓厚。</a:t>
            </a:r>
            <a:endParaRPr lang="en-US" altLang="zh-CN" dirty="0">
              <a:latin typeface="+mn-lt"/>
              <a:ea typeface="+mn-ea"/>
              <a:cs typeface="+mn-ea"/>
              <a:sym typeface="+mn-lt"/>
            </a:endParaRPr>
          </a:p>
          <a:p>
            <a:pPr eaLnBrk="1" hangingPunct="1">
              <a:buFont typeface="Wingdings" panose="05000000000000000000" pitchFamily="2" charset="2"/>
              <a:buChar char="ü"/>
            </a:pPr>
            <a:r>
              <a:rPr lang="zh-CN" altLang="en-US" dirty="0">
                <a:latin typeface="+mn-lt"/>
                <a:ea typeface="+mn-ea"/>
                <a:cs typeface="+mn-ea"/>
                <a:sym typeface="+mn-lt"/>
              </a:rPr>
              <a:t>商业：</a:t>
            </a:r>
            <a:r>
              <a:rPr lang="zh-CN" altLang="en-US" dirty="0">
                <a:solidFill>
                  <a:srgbClr val="C00000"/>
                </a:solidFill>
                <a:latin typeface="+mn-lt"/>
                <a:ea typeface="+mn-ea"/>
                <a:cs typeface="+mn-ea"/>
                <a:sym typeface="+mn-lt"/>
              </a:rPr>
              <a:t>招商花园城（</a:t>
            </a:r>
            <a:r>
              <a:rPr lang="en-US" altLang="zh-CN" dirty="0">
                <a:solidFill>
                  <a:srgbClr val="C00000"/>
                </a:solidFill>
                <a:latin typeface="+mn-lt"/>
                <a:ea typeface="+mn-ea"/>
                <a:cs typeface="+mn-ea"/>
                <a:sym typeface="+mn-lt"/>
              </a:rPr>
              <a:t>26</a:t>
            </a:r>
            <a:r>
              <a:rPr lang="zh-CN" altLang="en-US" dirty="0">
                <a:solidFill>
                  <a:srgbClr val="C00000"/>
                </a:solidFill>
                <a:latin typeface="+mn-lt"/>
                <a:ea typeface="+mn-ea"/>
                <a:cs typeface="+mn-ea"/>
                <a:sym typeface="+mn-lt"/>
              </a:rPr>
              <a:t>年底开业，总建面约</a:t>
            </a:r>
            <a:r>
              <a:rPr lang="en-US" altLang="zh-CN" dirty="0">
                <a:solidFill>
                  <a:srgbClr val="C00000"/>
                </a:solidFill>
                <a:latin typeface="+mn-lt"/>
                <a:ea typeface="+mn-ea"/>
                <a:cs typeface="+mn-ea"/>
                <a:sym typeface="+mn-lt"/>
              </a:rPr>
              <a:t>20</a:t>
            </a:r>
            <a:r>
              <a:rPr lang="zh-CN" altLang="en-US" dirty="0">
                <a:solidFill>
                  <a:srgbClr val="C00000"/>
                </a:solidFill>
                <a:latin typeface="+mn-lt"/>
                <a:ea typeface="+mn-ea"/>
                <a:cs typeface="+mn-ea"/>
                <a:sym typeface="+mn-lt"/>
              </a:rPr>
              <a:t>万方）</a:t>
            </a:r>
            <a:r>
              <a:rPr lang="zh-CN" altLang="en-US" dirty="0">
                <a:latin typeface="+mn-lt"/>
                <a:ea typeface="+mn-ea"/>
                <a:cs typeface="+mn-ea"/>
                <a:sym typeface="+mn-lt"/>
              </a:rPr>
              <a:t>、</a:t>
            </a:r>
            <a:r>
              <a:rPr lang="zh-CN" altLang="en-US" dirty="0">
                <a:solidFill>
                  <a:schemeClr val="tx1"/>
                </a:solidFill>
                <a:latin typeface="+mn-lt"/>
                <a:ea typeface="+mn-ea"/>
                <a:cs typeface="+mn-ea"/>
                <a:sym typeface="+mn-lt"/>
              </a:rPr>
              <a:t>三湘商业广场、大润发等大型购物广场。</a:t>
            </a:r>
          </a:p>
          <a:p>
            <a:pPr eaLnBrk="1" hangingPunct="1">
              <a:buFont typeface="Wingdings" panose="05000000000000000000" pitchFamily="2" charset="2"/>
              <a:buChar char="ü"/>
            </a:pPr>
            <a:r>
              <a:rPr lang="zh-CN" altLang="en-US" dirty="0">
                <a:solidFill>
                  <a:schemeClr val="tx1"/>
                </a:solidFill>
                <a:latin typeface="+mn-lt"/>
                <a:ea typeface="+mn-ea"/>
                <a:cs typeface="+mn-ea"/>
                <a:sym typeface="+mn-lt"/>
              </a:rPr>
              <a:t>教育：石桥幼儿园、泗泾三小、泗泾四中、</a:t>
            </a:r>
            <a:r>
              <a:rPr lang="zh-CN" altLang="en-US" dirty="0">
                <a:solidFill>
                  <a:srgbClr val="C00000"/>
                </a:solidFill>
                <a:latin typeface="+mn-lt"/>
                <a:ea typeface="+mn-ea"/>
                <a:cs typeface="+mn-ea"/>
                <a:sym typeface="+mn-lt"/>
              </a:rPr>
              <a:t>上师大附属松江实验学校</a:t>
            </a:r>
            <a:r>
              <a:rPr lang="zh-CN" altLang="en-US" dirty="0">
                <a:solidFill>
                  <a:schemeClr val="tx1"/>
                </a:solidFill>
                <a:latin typeface="+mn-lt"/>
                <a:ea typeface="+mn-ea"/>
                <a:cs typeface="+mn-ea"/>
                <a:sym typeface="+mn-lt"/>
              </a:rPr>
              <a:t>。</a:t>
            </a:r>
          </a:p>
          <a:p>
            <a:pPr eaLnBrk="1" hangingPunct="1">
              <a:buFont typeface="Wingdings" panose="05000000000000000000" pitchFamily="2" charset="2"/>
              <a:buChar char="ü"/>
            </a:pPr>
            <a:r>
              <a:rPr lang="zh-CN" altLang="en-US" dirty="0">
                <a:solidFill>
                  <a:schemeClr val="tx1"/>
                </a:solidFill>
                <a:latin typeface="+mn-lt"/>
                <a:ea typeface="+mn-ea"/>
                <a:cs typeface="+mn-ea"/>
                <a:sym typeface="+mn-lt"/>
              </a:rPr>
              <a:t>医疗：</a:t>
            </a:r>
            <a:r>
              <a:rPr lang="zh-CN" altLang="en-US" dirty="0">
                <a:solidFill>
                  <a:srgbClr val="C00000"/>
                </a:solidFill>
                <a:latin typeface="+mn-lt"/>
                <a:ea typeface="+mn-ea"/>
                <a:cs typeface="+mn-ea"/>
                <a:sym typeface="+mn-lt"/>
              </a:rPr>
              <a:t>泗泾医院（二甲）</a:t>
            </a:r>
            <a:r>
              <a:rPr lang="zh-CN" altLang="en-US" dirty="0">
                <a:solidFill>
                  <a:schemeClr val="tx1"/>
                </a:solidFill>
                <a:latin typeface="+mn-lt"/>
                <a:ea typeface="+mn-ea"/>
                <a:cs typeface="+mn-ea"/>
                <a:sym typeface="+mn-lt"/>
              </a:rPr>
              <a:t>。</a:t>
            </a:r>
            <a:endParaRPr lang="en-US" altLang="zh-CN" dirty="0">
              <a:solidFill>
                <a:schemeClr val="tx1"/>
              </a:solidFill>
              <a:latin typeface="+mn-lt"/>
              <a:ea typeface="+mn-ea"/>
              <a:cs typeface="+mn-ea"/>
              <a:sym typeface="+mn-lt"/>
            </a:endParaRPr>
          </a:p>
          <a:p>
            <a:pPr eaLnBrk="1" hangingPunct="1">
              <a:buFont typeface="Wingdings" panose="05000000000000000000" pitchFamily="2" charset="2"/>
              <a:buChar char="ü"/>
            </a:pPr>
            <a:r>
              <a:rPr lang="zh-CN" altLang="en-US" dirty="0">
                <a:solidFill>
                  <a:schemeClr val="tx1"/>
                </a:solidFill>
                <a:latin typeface="+mn-lt"/>
                <a:ea typeface="+mn-ea"/>
                <a:cs typeface="+mn-ea"/>
                <a:sym typeface="+mn-lt"/>
              </a:rPr>
              <a:t>其他：距离佘山度假区仅</a:t>
            </a:r>
            <a:r>
              <a:rPr lang="en-US" altLang="zh-CN" dirty="0">
                <a:solidFill>
                  <a:schemeClr val="tx1"/>
                </a:solidFill>
                <a:latin typeface="+mn-lt"/>
                <a:ea typeface="+mn-ea"/>
                <a:cs typeface="+mn-ea"/>
                <a:sym typeface="+mn-lt"/>
              </a:rPr>
              <a:t>1</a:t>
            </a:r>
            <a:r>
              <a:rPr lang="zh-CN" altLang="en-US" dirty="0">
                <a:solidFill>
                  <a:schemeClr val="tx1"/>
                </a:solidFill>
                <a:latin typeface="+mn-lt"/>
                <a:ea typeface="+mn-ea"/>
                <a:cs typeface="+mn-ea"/>
                <a:sym typeface="+mn-lt"/>
              </a:rPr>
              <a:t>站地铁路程，靠近佘山有东方索菲特大酒店、欢乐谷；</a:t>
            </a:r>
            <a:r>
              <a:rPr lang="en-US" altLang="zh-CN" dirty="0">
                <a:solidFill>
                  <a:schemeClr val="tx1"/>
                </a:solidFill>
                <a:latin typeface="+mn-lt"/>
                <a:ea typeface="+mn-ea"/>
                <a:cs typeface="+mn-ea"/>
                <a:sym typeface="+mn-lt"/>
              </a:rPr>
              <a:t>2</a:t>
            </a:r>
            <a:r>
              <a:rPr lang="zh-CN" altLang="en-US" dirty="0">
                <a:solidFill>
                  <a:schemeClr val="tx1"/>
                </a:solidFill>
                <a:latin typeface="+mn-lt"/>
                <a:ea typeface="+mn-ea"/>
                <a:cs typeface="+mn-ea"/>
                <a:sym typeface="+mn-lt"/>
              </a:rPr>
              <a:t>公里处有泗泾公园。</a:t>
            </a:r>
            <a:endParaRPr lang="en-US" altLang="zh-CN" dirty="0">
              <a:solidFill>
                <a:schemeClr val="tx1"/>
              </a:solidFill>
              <a:latin typeface="+mn-lt"/>
              <a:ea typeface="+mn-ea"/>
              <a:cs typeface="+mn-ea"/>
              <a:sym typeface="+mn-lt"/>
            </a:endParaRPr>
          </a:p>
          <a:p>
            <a:pPr marL="0" indent="0">
              <a:buNone/>
            </a:pPr>
            <a:endParaRPr lang="zh-CN" altLang="en-US" dirty="0">
              <a:latin typeface="+mn-lt"/>
              <a:ea typeface="+mn-ea"/>
              <a:cs typeface="+mn-ea"/>
              <a:sym typeface="+mn-lt"/>
            </a:endParaRPr>
          </a:p>
        </p:txBody>
      </p:sp>
      <p:graphicFrame>
        <p:nvGraphicFramePr>
          <p:cNvPr id="7" name="表格 6">
            <a:extLst>
              <a:ext uri="{FF2B5EF4-FFF2-40B4-BE49-F238E27FC236}">
                <a16:creationId xmlns:a16="http://schemas.microsoft.com/office/drawing/2014/main" id="{B8E68E96-EC49-428C-B80A-EF28D24FD2DE}"/>
              </a:ext>
            </a:extLst>
          </p:cNvPr>
          <p:cNvGraphicFramePr>
            <a:graphicFrameLocks noGrp="1"/>
          </p:cNvGraphicFramePr>
          <p:nvPr>
            <p:extLst>
              <p:ext uri="{D42A27DB-BD31-4B8C-83A1-F6EECF244321}">
                <p14:modId xmlns:p14="http://schemas.microsoft.com/office/powerpoint/2010/main" val="4173412883"/>
              </p:ext>
            </p:extLst>
          </p:nvPr>
        </p:nvGraphicFramePr>
        <p:xfrm>
          <a:off x="8743277" y="2036994"/>
          <a:ext cx="3109385" cy="4538398"/>
        </p:xfrm>
        <a:graphic>
          <a:graphicData uri="http://schemas.openxmlformats.org/drawingml/2006/table">
            <a:tbl>
              <a:tblPr firstRow="1" bandRow="1"/>
              <a:tblGrid>
                <a:gridCol w="3109385">
                  <a:extLst>
                    <a:ext uri="{9D8B030D-6E8A-4147-A177-3AD203B41FA5}">
                      <a16:colId xmlns:a16="http://schemas.microsoft.com/office/drawing/2014/main" val="20000"/>
                    </a:ext>
                  </a:extLst>
                </a:gridCol>
              </a:tblGrid>
              <a:tr h="302365">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400" b="1" dirty="0">
                          <a:solidFill>
                            <a:schemeClr val="tx1"/>
                          </a:solidFill>
                          <a:latin typeface="+mn-lt"/>
                          <a:ea typeface="+mn-ea"/>
                          <a:cs typeface="+mn-ea"/>
                          <a:sym typeface="+mn-lt"/>
                        </a:rPr>
                        <a:t>教育配套</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0"/>
                  </a:ext>
                </a:extLst>
              </a:tr>
              <a:tr h="379095">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zh-CN" altLang="en-US" sz="1200" kern="1200" dirty="0">
                          <a:solidFill>
                            <a:schemeClr val="tx1"/>
                          </a:solidFill>
                          <a:latin typeface="+mn-lt"/>
                          <a:ea typeface="+mn-ea"/>
                          <a:cs typeface="+mn-ea"/>
                          <a:sym typeface="+mn-lt"/>
                        </a:rPr>
                        <a:t>石桥幼儿院</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8343">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zh-CN" altLang="en-US" sz="1200" kern="1200" dirty="0">
                          <a:solidFill>
                            <a:schemeClr val="tx1"/>
                          </a:solidFill>
                          <a:latin typeface="+mn-lt"/>
                          <a:ea typeface="+mn-ea"/>
                          <a:cs typeface="+mn-ea"/>
                          <a:sym typeface="+mn-lt"/>
                        </a:rPr>
                        <a:t>泗泾三小</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49832"/>
                  </a:ext>
                </a:extLst>
              </a:tr>
              <a:tr h="272128">
                <a:tc>
                  <a:txBody>
                    <a:bodyPr/>
                    <a:lstStyle/>
                    <a:p>
                      <a:pPr marL="0" algn="ctr" defTabSz="914400" rtl="0" eaLnBrk="1" latinLnBrk="0" hangingPunct="1"/>
                      <a:r>
                        <a:rPr lang="zh-CN" altLang="en-US" sz="1200" kern="1200" dirty="0">
                          <a:solidFill>
                            <a:schemeClr val="tx1"/>
                          </a:solidFill>
                          <a:latin typeface="+mn-lt"/>
                          <a:ea typeface="+mn-ea"/>
                          <a:cs typeface="+mn-ea"/>
                          <a:sym typeface="+mn-lt"/>
                        </a:rPr>
                        <a:t>泗泾四中</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5647948"/>
                  </a:ext>
                </a:extLst>
              </a:tr>
              <a:tr h="272128">
                <a:tc>
                  <a:txBody>
                    <a:bodyPr/>
                    <a:lstStyle/>
                    <a:p>
                      <a:pPr marL="0" algn="ctr" defTabSz="914400" rtl="0" eaLnBrk="1" latinLnBrk="0" hangingPunct="1"/>
                      <a:r>
                        <a:rPr lang="zh-CN" altLang="en-US" sz="1200" kern="1200" dirty="0">
                          <a:solidFill>
                            <a:srgbClr val="C00000"/>
                          </a:solidFill>
                          <a:latin typeface="+mn-lt"/>
                          <a:ea typeface="+mn-ea"/>
                          <a:cs typeface="+mn-ea"/>
                          <a:sym typeface="+mn-lt"/>
                        </a:rPr>
                        <a:t>上师大附属松江实验学校（九年一贯制）</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5809021"/>
                  </a:ext>
                </a:extLst>
              </a:tr>
              <a:tr h="302365">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400" b="1" dirty="0">
                          <a:solidFill>
                            <a:schemeClr val="tx1"/>
                          </a:solidFill>
                          <a:latin typeface="+mn-lt"/>
                          <a:ea typeface="+mn-ea"/>
                          <a:cs typeface="+mn-ea"/>
                          <a:sym typeface="+mn-lt"/>
                        </a:rPr>
                        <a:t>医疗配套</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7FBF"/>
                    </a:solidFill>
                  </a:tcPr>
                </a:tc>
                <a:extLst>
                  <a:ext uri="{0D108BD9-81ED-4DB2-BD59-A6C34878D82A}">
                    <a16:rowId xmlns:a16="http://schemas.microsoft.com/office/drawing/2014/main" val="10005"/>
                  </a:ext>
                </a:extLst>
              </a:tr>
              <a:tr h="272128">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mn-lt"/>
                          <a:ea typeface="+mn-ea"/>
                          <a:cs typeface="+mn-ea"/>
                          <a:sym typeface="+mn-lt"/>
                        </a:rPr>
                        <a:t>泗泾医院（二甲）</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302365">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400" b="1" dirty="0">
                          <a:solidFill>
                            <a:schemeClr val="tx1"/>
                          </a:solidFill>
                          <a:latin typeface="+mn-lt"/>
                          <a:ea typeface="+mn-ea"/>
                          <a:cs typeface="+mn-ea"/>
                          <a:sym typeface="+mn-lt"/>
                        </a:rPr>
                        <a:t>商业配套</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64C31"/>
                    </a:solidFill>
                  </a:tcPr>
                </a:tc>
                <a:extLst>
                  <a:ext uri="{0D108BD9-81ED-4DB2-BD59-A6C34878D82A}">
                    <a16:rowId xmlns:a16="http://schemas.microsoft.com/office/drawing/2014/main" val="10010"/>
                  </a:ext>
                </a:extLst>
              </a:tr>
              <a:tr h="438156">
                <a:tc>
                  <a:txBody>
                    <a:bodyPr/>
                    <a:lstStyle/>
                    <a:p>
                      <a:pPr marL="0" algn="ctr" defTabSz="914400" rtl="0" eaLnBrk="1" latinLnBrk="0" hangingPunct="1"/>
                      <a:r>
                        <a:rPr lang="zh-CN" altLang="en-US" sz="1200" kern="1200" dirty="0">
                          <a:solidFill>
                            <a:srgbClr val="C00000"/>
                          </a:solidFill>
                          <a:latin typeface="+mn-lt"/>
                          <a:ea typeface="+mn-ea"/>
                          <a:cs typeface="+mn-ea"/>
                          <a:sym typeface="+mn-lt"/>
                        </a:rPr>
                        <a:t>招商花园城</a:t>
                      </a:r>
                      <a:endParaRPr lang="en-US" altLang="zh-CN" sz="1200" kern="1200" dirty="0">
                        <a:solidFill>
                          <a:srgbClr val="C00000"/>
                        </a:solidFill>
                        <a:latin typeface="+mn-lt"/>
                        <a:ea typeface="+mn-ea"/>
                        <a:cs typeface="+mn-ea"/>
                        <a:sym typeface="+mn-lt"/>
                      </a:endParaRPr>
                    </a:p>
                    <a:p>
                      <a:pPr marL="0" algn="ctr" defTabSz="914400" rtl="0" eaLnBrk="1" latinLnBrk="0" hangingPunct="1"/>
                      <a:r>
                        <a:rPr lang="zh-CN" altLang="en-US" sz="1200" kern="1200" dirty="0">
                          <a:solidFill>
                            <a:srgbClr val="C00000"/>
                          </a:solidFill>
                          <a:latin typeface="+mn-lt"/>
                          <a:ea typeface="+mn-ea"/>
                          <a:cs typeface="+mn-ea"/>
                          <a:sym typeface="+mn-lt"/>
                        </a:rPr>
                        <a:t>（</a:t>
                      </a:r>
                      <a:r>
                        <a:rPr lang="en-US" altLang="zh-CN" sz="1200" kern="1200" dirty="0">
                          <a:solidFill>
                            <a:srgbClr val="C00000"/>
                          </a:solidFill>
                          <a:latin typeface="+mn-lt"/>
                          <a:ea typeface="+mn-ea"/>
                          <a:cs typeface="+mn-ea"/>
                          <a:sym typeface="+mn-lt"/>
                        </a:rPr>
                        <a:t>26</a:t>
                      </a:r>
                      <a:r>
                        <a:rPr lang="zh-CN" altLang="en-US" sz="1200" kern="1200" dirty="0">
                          <a:solidFill>
                            <a:srgbClr val="C00000"/>
                          </a:solidFill>
                          <a:latin typeface="+mn-lt"/>
                          <a:ea typeface="+mn-ea"/>
                          <a:cs typeface="+mn-ea"/>
                          <a:sym typeface="+mn-lt"/>
                        </a:rPr>
                        <a:t>年底开业，总建面约</a:t>
                      </a:r>
                      <a:r>
                        <a:rPr lang="en-US" altLang="zh-CN" sz="1200" kern="1200" dirty="0">
                          <a:solidFill>
                            <a:srgbClr val="C00000"/>
                          </a:solidFill>
                          <a:latin typeface="+mn-lt"/>
                          <a:ea typeface="+mn-ea"/>
                          <a:cs typeface="+mn-ea"/>
                          <a:sym typeface="+mn-lt"/>
                        </a:rPr>
                        <a:t>20</a:t>
                      </a:r>
                      <a:r>
                        <a:rPr lang="zh-CN" altLang="en-US" sz="1200" kern="1200" dirty="0">
                          <a:solidFill>
                            <a:srgbClr val="C00000"/>
                          </a:solidFill>
                          <a:latin typeface="+mn-lt"/>
                          <a:ea typeface="+mn-ea"/>
                          <a:cs typeface="+mn-ea"/>
                          <a:sym typeface="+mn-lt"/>
                        </a:rPr>
                        <a:t>万方）</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59361652"/>
                  </a:ext>
                </a:extLst>
              </a:tr>
              <a:tr h="272128">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zh-CN" altLang="en-US" sz="1200" kern="1200" dirty="0">
                          <a:solidFill>
                            <a:schemeClr val="tx1"/>
                          </a:solidFill>
                          <a:latin typeface="+mn-lt"/>
                          <a:ea typeface="+mn-ea"/>
                          <a:cs typeface="+mn-ea"/>
                          <a:sym typeface="+mn-lt"/>
                        </a:rPr>
                        <a:t>三湘商业广场</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72128">
                <a:tc>
                  <a:txBody>
                    <a:bodyPr/>
                    <a:lstStyle/>
                    <a:p>
                      <a:pPr marL="0" algn="ctr" defTabSz="914400" rtl="0" eaLnBrk="1" latinLnBrk="0" hangingPunct="1"/>
                      <a:r>
                        <a:rPr lang="zh-CN" altLang="en-US" sz="1200" kern="1200" dirty="0">
                          <a:solidFill>
                            <a:schemeClr val="tx1"/>
                          </a:solidFill>
                          <a:latin typeface="+mn-lt"/>
                          <a:ea typeface="+mn-ea"/>
                          <a:cs typeface="+mn-ea"/>
                          <a:sym typeface="+mn-lt"/>
                        </a:rPr>
                        <a:t>大润发</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55537889"/>
                  </a:ext>
                </a:extLst>
              </a:tr>
              <a:tr h="272128">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latinLnBrk="0" hangingPunct="1"/>
                      <a:r>
                        <a:rPr lang="zh-CN" altLang="en-US" sz="1200" kern="1200" dirty="0">
                          <a:solidFill>
                            <a:schemeClr val="tx1"/>
                          </a:solidFill>
                          <a:latin typeface="+mn-lt"/>
                          <a:ea typeface="+mn-ea"/>
                          <a:cs typeface="+mn-ea"/>
                          <a:sym typeface="+mn-lt"/>
                        </a:rPr>
                        <a:t>嘉宏</a:t>
                      </a:r>
                      <a:r>
                        <a:rPr lang="en-US" altLang="zh-CN" sz="1200" kern="1200" dirty="0">
                          <a:solidFill>
                            <a:schemeClr val="tx1"/>
                          </a:solidFill>
                          <a:latin typeface="+mn-lt"/>
                          <a:ea typeface="+mn-ea"/>
                          <a:cs typeface="+mn-ea"/>
                          <a:sym typeface="+mn-lt"/>
                        </a:rPr>
                        <a:t>·</a:t>
                      </a:r>
                      <a:r>
                        <a:rPr lang="zh-CN" altLang="en-US" sz="1200" kern="1200" dirty="0">
                          <a:solidFill>
                            <a:schemeClr val="tx1"/>
                          </a:solidFill>
                          <a:latin typeface="+mn-lt"/>
                          <a:ea typeface="+mn-ea"/>
                          <a:cs typeface="+mn-ea"/>
                          <a:sym typeface="+mn-lt"/>
                        </a:rPr>
                        <a:t>大橘印象荟</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31423985"/>
                  </a:ext>
                </a:extLst>
              </a:tr>
              <a:tr h="292104">
                <a:tc>
                  <a:txBody>
                    <a:bodyPr/>
                    <a:lstStyle/>
                    <a:p>
                      <a:pPr marL="0" algn="ctr" defTabSz="914400" rtl="0" eaLnBrk="1" latinLnBrk="0" hangingPunct="1"/>
                      <a:r>
                        <a:rPr lang="zh-CN" altLang="en-US" sz="1400" b="1" kern="1200" dirty="0">
                          <a:solidFill>
                            <a:schemeClr val="tx1"/>
                          </a:solidFill>
                          <a:latin typeface="+mn-lt"/>
                          <a:ea typeface="+mn-ea"/>
                          <a:cs typeface="+mn-ea"/>
                          <a:sym typeface="+mn-lt"/>
                        </a:rPr>
                        <a:t>其他</a:t>
                      </a:r>
                      <a:endParaRPr lang="en-US" altLang="zh-CN" sz="1400" b="1" kern="1200" dirty="0">
                        <a:solidFill>
                          <a:schemeClr val="tx1"/>
                        </a:solidFill>
                        <a:latin typeface="+mn-lt"/>
                        <a:ea typeface="+mn-ea"/>
                        <a:cs typeface="+mn-ea"/>
                        <a:sym typeface="+mn-l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863630297"/>
                  </a:ext>
                </a:extLst>
              </a:tr>
              <a:tr h="272128">
                <a:tc>
                  <a:txBody>
                    <a:bodyPr/>
                    <a:lstStyle/>
                    <a:p>
                      <a:pPr marL="0" algn="ctr" defTabSz="914400" rtl="0" eaLnBrk="1" latinLnBrk="0" hangingPunct="1"/>
                      <a:r>
                        <a:rPr lang="zh-CN" altLang="en-US" sz="1200" kern="1200" dirty="0">
                          <a:solidFill>
                            <a:schemeClr val="tx1"/>
                          </a:solidFill>
                          <a:latin typeface="+mn-lt"/>
                          <a:ea typeface="+mn-ea"/>
                          <a:cs typeface="+mn-ea"/>
                          <a:sym typeface="+mn-lt"/>
                        </a:rPr>
                        <a:t>佘山国际旅游度假区</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03492432"/>
                  </a:ext>
                </a:extLst>
              </a:tr>
              <a:tr h="272128">
                <a:tc>
                  <a:txBody>
                    <a:bodyPr/>
                    <a:lstStyle/>
                    <a:p>
                      <a:pPr marL="0" algn="ctr" defTabSz="914400" rtl="0" eaLnBrk="1" latinLnBrk="0" hangingPunct="1"/>
                      <a:r>
                        <a:rPr lang="zh-CN" altLang="en-US" sz="1200" kern="1200" dirty="0">
                          <a:solidFill>
                            <a:schemeClr val="tx1"/>
                          </a:solidFill>
                          <a:latin typeface="+mn-lt"/>
                          <a:ea typeface="+mn-ea"/>
                          <a:cs typeface="+mn-ea"/>
                          <a:sym typeface="+mn-lt"/>
                        </a:rPr>
                        <a:t>泗泾公园</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90551399"/>
                  </a:ext>
                </a:extLst>
              </a:tr>
            </a:tbl>
          </a:graphicData>
        </a:graphic>
      </p:graphicFrame>
      <p:pic>
        <p:nvPicPr>
          <p:cNvPr id="8" name="图片 7">
            <a:extLst>
              <a:ext uri="{FF2B5EF4-FFF2-40B4-BE49-F238E27FC236}">
                <a16:creationId xmlns:a16="http://schemas.microsoft.com/office/drawing/2014/main" id="{07C6F018-94FE-4D16-9AA8-ABBF681721B4}"/>
              </a:ext>
            </a:extLst>
          </p:cNvPr>
          <p:cNvPicPr>
            <a:picLocks noChangeAspect="1"/>
          </p:cNvPicPr>
          <p:nvPr/>
        </p:nvPicPr>
        <p:blipFill>
          <a:blip r:embed="rId2"/>
          <a:stretch>
            <a:fillRect/>
          </a:stretch>
        </p:blipFill>
        <p:spPr>
          <a:xfrm>
            <a:off x="599277" y="2043278"/>
            <a:ext cx="7877331" cy="4465607"/>
          </a:xfrm>
          <a:prstGeom prst="rect">
            <a:avLst/>
          </a:prstGeom>
        </p:spPr>
      </p:pic>
      <p:pic>
        <p:nvPicPr>
          <p:cNvPr id="9" name="Picture 27" descr="f13">
            <a:extLst>
              <a:ext uri="{FF2B5EF4-FFF2-40B4-BE49-F238E27FC236}">
                <a16:creationId xmlns:a16="http://schemas.microsoft.com/office/drawing/2014/main" id="{9E076C56-1AB9-465D-93ED-7ABC457E77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76178" y="3087838"/>
            <a:ext cx="384398" cy="2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36">
            <a:extLst>
              <a:ext uri="{FF2B5EF4-FFF2-40B4-BE49-F238E27FC236}">
                <a16:creationId xmlns:a16="http://schemas.microsoft.com/office/drawing/2014/main" id="{BBC6B441-07AF-4D1A-8EF7-C77FEA7C47E1}"/>
              </a:ext>
            </a:extLst>
          </p:cNvPr>
          <p:cNvSpPr>
            <a:spLocks noChangeArrowheads="1"/>
          </p:cNvSpPr>
          <p:nvPr/>
        </p:nvSpPr>
        <p:spPr bwMode="auto">
          <a:xfrm>
            <a:off x="645867" y="4371277"/>
            <a:ext cx="1850698" cy="2222252"/>
          </a:xfrm>
          <a:prstGeom prst="ellipse">
            <a:avLst/>
          </a:prstGeom>
          <a:solidFill>
            <a:schemeClr val="accent1">
              <a:alpha val="41000"/>
            </a:schemeClr>
          </a:solidFill>
          <a:ln w="25400">
            <a:noFill/>
            <a:prstDash val="dash"/>
            <a:round/>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wrap="none" anchor="ctr"/>
          <a:lstStyle/>
          <a:p>
            <a:pPr algn="ctr"/>
            <a:r>
              <a:rPr lang="zh-CN" altLang="en-US" sz="1600" b="1" dirty="0">
                <a:solidFill>
                  <a:srgbClr val="FFFFFF"/>
                </a:solidFill>
                <a:cs typeface="+mn-ea"/>
                <a:sym typeface="+mn-lt"/>
              </a:rPr>
              <a:t>佘山国际</a:t>
            </a:r>
            <a:endParaRPr lang="en-US" altLang="zh-CN" sz="1600" b="1" dirty="0">
              <a:solidFill>
                <a:srgbClr val="FFFFFF"/>
              </a:solidFill>
              <a:cs typeface="+mn-ea"/>
              <a:sym typeface="+mn-lt"/>
            </a:endParaRPr>
          </a:p>
          <a:p>
            <a:pPr algn="ctr"/>
            <a:r>
              <a:rPr lang="zh-CN" altLang="en-US" sz="1600" b="1" dirty="0">
                <a:solidFill>
                  <a:srgbClr val="FFFFFF"/>
                </a:solidFill>
                <a:cs typeface="+mn-ea"/>
                <a:sym typeface="+mn-lt"/>
              </a:rPr>
              <a:t>旅游度假区</a:t>
            </a:r>
          </a:p>
        </p:txBody>
      </p:sp>
      <p:sp>
        <p:nvSpPr>
          <p:cNvPr id="11" name="椭圆 10">
            <a:extLst>
              <a:ext uri="{FF2B5EF4-FFF2-40B4-BE49-F238E27FC236}">
                <a16:creationId xmlns:a16="http://schemas.microsoft.com/office/drawing/2014/main" id="{C6E3F198-D018-4FD7-9565-0E5358658334}"/>
              </a:ext>
            </a:extLst>
          </p:cNvPr>
          <p:cNvSpPr/>
          <p:nvPr/>
        </p:nvSpPr>
        <p:spPr>
          <a:xfrm>
            <a:off x="1769644" y="3993099"/>
            <a:ext cx="144016" cy="1440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12" name="矩形 11">
            <a:extLst>
              <a:ext uri="{FF2B5EF4-FFF2-40B4-BE49-F238E27FC236}">
                <a16:creationId xmlns:a16="http://schemas.microsoft.com/office/drawing/2014/main" id="{6D14CCA2-223E-4735-98B8-71CFA1ABE1EF}"/>
              </a:ext>
            </a:extLst>
          </p:cNvPr>
          <p:cNvSpPr/>
          <p:nvPr/>
        </p:nvSpPr>
        <p:spPr>
          <a:xfrm>
            <a:off x="1998582" y="3967534"/>
            <a:ext cx="776337" cy="28515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cs typeface="+mn-ea"/>
                <a:sym typeface="+mn-lt"/>
              </a:rPr>
              <a:t>东方索菲特大酒店</a:t>
            </a:r>
          </a:p>
        </p:txBody>
      </p:sp>
      <p:sp>
        <p:nvSpPr>
          <p:cNvPr id="13" name="椭圆 12">
            <a:extLst>
              <a:ext uri="{FF2B5EF4-FFF2-40B4-BE49-F238E27FC236}">
                <a16:creationId xmlns:a16="http://schemas.microsoft.com/office/drawing/2014/main" id="{94EC5351-68FE-49E7-893E-516F2084099B}"/>
              </a:ext>
            </a:extLst>
          </p:cNvPr>
          <p:cNvSpPr/>
          <p:nvPr/>
        </p:nvSpPr>
        <p:spPr>
          <a:xfrm>
            <a:off x="721041" y="6233607"/>
            <a:ext cx="144016" cy="1440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14" name="矩形 13">
            <a:extLst>
              <a:ext uri="{FF2B5EF4-FFF2-40B4-BE49-F238E27FC236}">
                <a16:creationId xmlns:a16="http://schemas.microsoft.com/office/drawing/2014/main" id="{6FD30AA1-75AA-419B-9544-B1EAA3D1F4BB}"/>
              </a:ext>
            </a:extLst>
          </p:cNvPr>
          <p:cNvSpPr/>
          <p:nvPr/>
        </p:nvSpPr>
        <p:spPr>
          <a:xfrm>
            <a:off x="949980" y="6208043"/>
            <a:ext cx="758920" cy="1832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欢乐谷</a:t>
            </a:r>
          </a:p>
        </p:txBody>
      </p:sp>
      <p:sp>
        <p:nvSpPr>
          <p:cNvPr id="15" name="椭圆 14">
            <a:extLst>
              <a:ext uri="{FF2B5EF4-FFF2-40B4-BE49-F238E27FC236}">
                <a16:creationId xmlns:a16="http://schemas.microsoft.com/office/drawing/2014/main" id="{A82DDEA7-C1E5-47B4-9315-A3196FFD4794}"/>
              </a:ext>
            </a:extLst>
          </p:cNvPr>
          <p:cNvSpPr/>
          <p:nvPr/>
        </p:nvSpPr>
        <p:spPr>
          <a:xfrm>
            <a:off x="5074677" y="3285690"/>
            <a:ext cx="144016" cy="144016"/>
          </a:xfrm>
          <a:prstGeom prst="ellipse">
            <a:avLst/>
          </a:prstGeom>
          <a:solidFill>
            <a:srgbClr val="FF7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16" name="矩形 15">
            <a:extLst>
              <a:ext uri="{FF2B5EF4-FFF2-40B4-BE49-F238E27FC236}">
                <a16:creationId xmlns:a16="http://schemas.microsoft.com/office/drawing/2014/main" id="{3D558069-E47E-4046-A0A3-92A8BCD06CCA}"/>
              </a:ext>
            </a:extLst>
          </p:cNvPr>
          <p:cNvSpPr/>
          <p:nvPr/>
        </p:nvSpPr>
        <p:spPr>
          <a:xfrm>
            <a:off x="5140824" y="2943296"/>
            <a:ext cx="776337" cy="274135"/>
          </a:xfrm>
          <a:prstGeom prst="rect">
            <a:avLst/>
          </a:prstGeom>
          <a:solidFill>
            <a:srgbClr val="FF7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泗泾医院</a:t>
            </a:r>
          </a:p>
        </p:txBody>
      </p:sp>
      <p:sp>
        <p:nvSpPr>
          <p:cNvPr id="17" name="椭圆 16">
            <a:extLst>
              <a:ext uri="{FF2B5EF4-FFF2-40B4-BE49-F238E27FC236}">
                <a16:creationId xmlns:a16="http://schemas.microsoft.com/office/drawing/2014/main" id="{C1791E95-39C6-4592-98CD-8F51AF6F6BD8}"/>
              </a:ext>
            </a:extLst>
          </p:cNvPr>
          <p:cNvSpPr/>
          <p:nvPr/>
        </p:nvSpPr>
        <p:spPr>
          <a:xfrm>
            <a:off x="4620356" y="2749890"/>
            <a:ext cx="144016" cy="1440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18" name="矩形 17">
            <a:extLst>
              <a:ext uri="{FF2B5EF4-FFF2-40B4-BE49-F238E27FC236}">
                <a16:creationId xmlns:a16="http://schemas.microsoft.com/office/drawing/2014/main" id="{F8D07917-B182-4F30-BDC2-BD446047BC23}"/>
              </a:ext>
            </a:extLst>
          </p:cNvPr>
          <p:cNvSpPr/>
          <p:nvPr/>
        </p:nvSpPr>
        <p:spPr>
          <a:xfrm>
            <a:off x="4436324" y="2910159"/>
            <a:ext cx="675730" cy="2851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泗泾第五</a:t>
            </a:r>
            <a:endParaRPr lang="en-US" altLang="zh-CN" sz="900" dirty="0">
              <a:solidFill>
                <a:srgbClr val="000000"/>
              </a:solidFill>
              <a:cs typeface="+mn-ea"/>
              <a:sym typeface="+mn-lt"/>
            </a:endParaRPr>
          </a:p>
          <a:p>
            <a:pPr algn="ctr"/>
            <a:r>
              <a:rPr lang="zh-CN" altLang="en-US" sz="900" dirty="0">
                <a:solidFill>
                  <a:srgbClr val="000000"/>
                </a:solidFill>
                <a:cs typeface="+mn-ea"/>
                <a:sym typeface="+mn-lt"/>
              </a:rPr>
              <a:t>幼儿园</a:t>
            </a:r>
          </a:p>
        </p:txBody>
      </p:sp>
      <p:cxnSp>
        <p:nvCxnSpPr>
          <p:cNvPr id="19" name="直接连接符 18">
            <a:extLst>
              <a:ext uri="{FF2B5EF4-FFF2-40B4-BE49-F238E27FC236}">
                <a16:creationId xmlns:a16="http://schemas.microsoft.com/office/drawing/2014/main" id="{25363FC1-8842-4F38-881C-58ECE7660444}"/>
              </a:ext>
            </a:extLst>
          </p:cNvPr>
          <p:cNvCxnSpPr/>
          <p:nvPr/>
        </p:nvCxnSpPr>
        <p:spPr>
          <a:xfrm flipV="1">
            <a:off x="5972272" y="3767641"/>
            <a:ext cx="1901444" cy="455714"/>
          </a:xfrm>
          <a:prstGeom prst="lin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20" name="任意多边形 96">
            <a:extLst>
              <a:ext uri="{FF2B5EF4-FFF2-40B4-BE49-F238E27FC236}">
                <a16:creationId xmlns:a16="http://schemas.microsoft.com/office/drawing/2014/main" id="{126862FB-B475-4FFA-B5F5-39223F89224F}"/>
              </a:ext>
            </a:extLst>
          </p:cNvPr>
          <p:cNvSpPr/>
          <p:nvPr/>
        </p:nvSpPr>
        <p:spPr>
          <a:xfrm>
            <a:off x="5857903" y="3559824"/>
            <a:ext cx="243882" cy="1805815"/>
          </a:xfrm>
          <a:custGeom>
            <a:avLst/>
            <a:gdLst>
              <a:gd name="connsiteX0" fmla="*/ 0 w 166254"/>
              <a:gd name="connsiteY0" fmla="*/ 0 h 1508167"/>
              <a:gd name="connsiteX1" fmla="*/ 59376 w 166254"/>
              <a:gd name="connsiteY1" fmla="*/ 332509 h 1508167"/>
              <a:gd name="connsiteX2" fmla="*/ 142504 w 166254"/>
              <a:gd name="connsiteY2" fmla="*/ 653143 h 1508167"/>
              <a:gd name="connsiteX3" fmla="*/ 166254 w 166254"/>
              <a:gd name="connsiteY3" fmla="*/ 1246909 h 1508167"/>
              <a:gd name="connsiteX4" fmla="*/ 142504 w 166254"/>
              <a:gd name="connsiteY4" fmla="*/ 1508167 h 1508167"/>
              <a:gd name="connsiteX0" fmla="*/ 0 w 178129"/>
              <a:gd name="connsiteY0" fmla="*/ 0 h 1579419"/>
              <a:gd name="connsiteX1" fmla="*/ 71251 w 178129"/>
              <a:gd name="connsiteY1" fmla="*/ 403761 h 1579419"/>
              <a:gd name="connsiteX2" fmla="*/ 154379 w 178129"/>
              <a:gd name="connsiteY2" fmla="*/ 724395 h 1579419"/>
              <a:gd name="connsiteX3" fmla="*/ 178129 w 178129"/>
              <a:gd name="connsiteY3" fmla="*/ 1318161 h 1579419"/>
              <a:gd name="connsiteX4" fmla="*/ 154379 w 178129"/>
              <a:gd name="connsiteY4" fmla="*/ 1579419 h 1579419"/>
              <a:gd name="connsiteX0" fmla="*/ 0 w 178129"/>
              <a:gd name="connsiteY0" fmla="*/ 0 h 1318161"/>
              <a:gd name="connsiteX1" fmla="*/ 71251 w 178129"/>
              <a:gd name="connsiteY1" fmla="*/ 403761 h 1318161"/>
              <a:gd name="connsiteX2" fmla="*/ 154379 w 178129"/>
              <a:gd name="connsiteY2" fmla="*/ 724395 h 1318161"/>
              <a:gd name="connsiteX3" fmla="*/ 178129 w 178129"/>
              <a:gd name="connsiteY3" fmla="*/ 1318161 h 1318161"/>
              <a:gd name="connsiteX0" fmla="*/ 0 w 154379"/>
              <a:gd name="connsiteY0" fmla="*/ 0 h 724395"/>
              <a:gd name="connsiteX1" fmla="*/ 71251 w 154379"/>
              <a:gd name="connsiteY1" fmla="*/ 403761 h 724395"/>
              <a:gd name="connsiteX2" fmla="*/ 154379 w 154379"/>
              <a:gd name="connsiteY2" fmla="*/ 724395 h 724395"/>
            </a:gdLst>
            <a:ahLst/>
            <a:cxnLst>
              <a:cxn ang="0">
                <a:pos x="connsiteX0" y="connsiteY0"/>
              </a:cxn>
              <a:cxn ang="0">
                <a:pos x="connsiteX1" y="connsiteY1"/>
              </a:cxn>
              <a:cxn ang="0">
                <a:pos x="connsiteX2" y="connsiteY2"/>
              </a:cxn>
            </a:cxnLst>
            <a:rect l="l" t="t" r="r" b="b"/>
            <a:pathLst>
              <a:path w="154379" h="724395">
                <a:moveTo>
                  <a:pt x="0" y="0"/>
                </a:moveTo>
                <a:cubicBezTo>
                  <a:pt x="17812" y="111826"/>
                  <a:pt x="45521" y="283029"/>
                  <a:pt x="71251" y="403761"/>
                </a:cubicBezTo>
                <a:cubicBezTo>
                  <a:pt x="96981" y="524493"/>
                  <a:pt x="136566" y="571995"/>
                  <a:pt x="154379" y="724395"/>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a:solidFill>
                  <a:srgbClr val="FFFFFF"/>
                </a:solidFill>
                <a:cs typeface="+mn-ea"/>
                <a:sym typeface="+mn-lt"/>
              </a:rPr>
              <a:t>   </a:t>
            </a:r>
            <a:r>
              <a:rPr lang="zh-CN" altLang="en-US" b="1" dirty="0">
                <a:solidFill>
                  <a:srgbClr val="FFFFFF"/>
                </a:solidFill>
                <a:cs typeface="+mn-ea"/>
                <a:sym typeface="+mn-lt"/>
              </a:rPr>
              <a:t>横港路商业街</a:t>
            </a:r>
          </a:p>
        </p:txBody>
      </p:sp>
      <p:pic>
        <p:nvPicPr>
          <p:cNvPr id="21" name="图片 20">
            <a:extLst>
              <a:ext uri="{FF2B5EF4-FFF2-40B4-BE49-F238E27FC236}">
                <a16:creationId xmlns:a16="http://schemas.microsoft.com/office/drawing/2014/main" id="{A31D8139-3307-4806-9B78-A928358D1ECC}"/>
              </a:ext>
            </a:extLst>
          </p:cNvPr>
          <p:cNvPicPr>
            <a:picLocks noChangeAspect="1"/>
          </p:cNvPicPr>
          <p:nvPr/>
        </p:nvPicPr>
        <p:blipFill>
          <a:blip r:embed="rId4"/>
          <a:stretch>
            <a:fillRect/>
          </a:stretch>
        </p:blipFill>
        <p:spPr>
          <a:xfrm>
            <a:off x="5733375" y="3495202"/>
            <a:ext cx="206050" cy="197582"/>
          </a:xfrm>
          <a:prstGeom prst="rect">
            <a:avLst/>
          </a:prstGeom>
        </p:spPr>
      </p:pic>
      <p:sp>
        <p:nvSpPr>
          <p:cNvPr id="22" name="Text Box 19">
            <a:extLst>
              <a:ext uri="{FF2B5EF4-FFF2-40B4-BE49-F238E27FC236}">
                <a16:creationId xmlns:a16="http://schemas.microsoft.com/office/drawing/2014/main" id="{36A69B85-4119-43F8-A40A-C6A82567FB1A}"/>
              </a:ext>
            </a:extLst>
          </p:cNvPr>
          <p:cNvSpPr txBox="1">
            <a:spLocks noChangeArrowheads="1"/>
          </p:cNvSpPr>
          <p:nvPr/>
        </p:nvSpPr>
        <p:spPr bwMode="auto">
          <a:xfrm rot="21080630">
            <a:off x="6010525" y="3361818"/>
            <a:ext cx="1031434" cy="261610"/>
          </a:xfrm>
          <a:prstGeom prst="rect">
            <a:avLst/>
          </a:prstGeom>
          <a:no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100" b="1" dirty="0">
                <a:solidFill>
                  <a:srgbClr val="FFFFFF"/>
                </a:solidFill>
                <a:cs typeface="+mn-ea"/>
                <a:sym typeface="+mn-lt"/>
              </a:rPr>
              <a:t>9</a:t>
            </a:r>
            <a:r>
              <a:rPr lang="zh-CN" altLang="en-US" sz="1100" b="1" dirty="0">
                <a:solidFill>
                  <a:srgbClr val="FFFFFF"/>
                </a:solidFill>
                <a:cs typeface="+mn-ea"/>
                <a:sym typeface="+mn-lt"/>
              </a:rPr>
              <a:t>号线泗泾站</a:t>
            </a:r>
          </a:p>
        </p:txBody>
      </p:sp>
      <p:sp>
        <p:nvSpPr>
          <p:cNvPr id="23" name="椭圆 22">
            <a:extLst>
              <a:ext uri="{FF2B5EF4-FFF2-40B4-BE49-F238E27FC236}">
                <a16:creationId xmlns:a16="http://schemas.microsoft.com/office/drawing/2014/main" id="{FDE17894-1169-4F72-A654-7C398B0664FB}"/>
              </a:ext>
            </a:extLst>
          </p:cNvPr>
          <p:cNvSpPr/>
          <p:nvPr/>
        </p:nvSpPr>
        <p:spPr>
          <a:xfrm>
            <a:off x="5784360" y="3736066"/>
            <a:ext cx="144016" cy="144016"/>
          </a:xfrm>
          <a:prstGeom prst="ellipse">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24" name="矩形 23">
            <a:extLst>
              <a:ext uri="{FF2B5EF4-FFF2-40B4-BE49-F238E27FC236}">
                <a16:creationId xmlns:a16="http://schemas.microsoft.com/office/drawing/2014/main" id="{D5F838B0-6540-4F78-9D1C-0DF5EE8B43EC}"/>
              </a:ext>
            </a:extLst>
          </p:cNvPr>
          <p:cNvSpPr/>
          <p:nvPr/>
        </p:nvSpPr>
        <p:spPr>
          <a:xfrm>
            <a:off x="4812736" y="3651067"/>
            <a:ext cx="939022" cy="341460"/>
          </a:xfrm>
          <a:prstGeom prst="rect">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cs typeface="+mn-ea"/>
                <a:sym typeface="+mn-lt"/>
              </a:rPr>
              <a:t>三湘商业广场大润发</a:t>
            </a:r>
          </a:p>
        </p:txBody>
      </p:sp>
      <p:sp>
        <p:nvSpPr>
          <p:cNvPr id="25" name="椭圆 24">
            <a:extLst>
              <a:ext uri="{FF2B5EF4-FFF2-40B4-BE49-F238E27FC236}">
                <a16:creationId xmlns:a16="http://schemas.microsoft.com/office/drawing/2014/main" id="{4E81DD91-B108-40D3-A1C1-F943B261D55C}"/>
              </a:ext>
            </a:extLst>
          </p:cNvPr>
          <p:cNvSpPr/>
          <p:nvPr/>
        </p:nvSpPr>
        <p:spPr>
          <a:xfrm>
            <a:off x="5799886" y="3956996"/>
            <a:ext cx="144016" cy="144016"/>
          </a:xfrm>
          <a:prstGeom prst="ellipse">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26" name="矩形 25">
            <a:extLst>
              <a:ext uri="{FF2B5EF4-FFF2-40B4-BE49-F238E27FC236}">
                <a16:creationId xmlns:a16="http://schemas.microsoft.com/office/drawing/2014/main" id="{5CCB2EC7-EF37-462F-A25C-55BA16E56199}"/>
              </a:ext>
            </a:extLst>
          </p:cNvPr>
          <p:cNvSpPr/>
          <p:nvPr/>
        </p:nvSpPr>
        <p:spPr>
          <a:xfrm>
            <a:off x="4825028" y="4043890"/>
            <a:ext cx="938086" cy="257033"/>
          </a:xfrm>
          <a:prstGeom prst="rect">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cs typeface="+mn-ea"/>
                <a:sym typeface="+mn-lt"/>
              </a:rPr>
              <a:t>大橘印象荟</a:t>
            </a:r>
          </a:p>
        </p:txBody>
      </p:sp>
      <p:sp>
        <p:nvSpPr>
          <p:cNvPr id="27" name="五角星 4">
            <a:extLst>
              <a:ext uri="{FF2B5EF4-FFF2-40B4-BE49-F238E27FC236}">
                <a16:creationId xmlns:a16="http://schemas.microsoft.com/office/drawing/2014/main" id="{984D1FCE-E78E-44DF-AFC8-F1179702A592}"/>
              </a:ext>
            </a:extLst>
          </p:cNvPr>
          <p:cNvSpPr/>
          <p:nvPr/>
        </p:nvSpPr>
        <p:spPr>
          <a:xfrm>
            <a:off x="6930048" y="3481212"/>
            <a:ext cx="190646" cy="19064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28" name="矩形 27">
            <a:extLst>
              <a:ext uri="{FF2B5EF4-FFF2-40B4-BE49-F238E27FC236}">
                <a16:creationId xmlns:a16="http://schemas.microsoft.com/office/drawing/2014/main" id="{2B07CA67-D1C8-4ECB-AF02-75965AE9EB9C}"/>
              </a:ext>
            </a:extLst>
          </p:cNvPr>
          <p:cNvSpPr/>
          <p:nvPr/>
        </p:nvSpPr>
        <p:spPr>
          <a:xfrm>
            <a:off x="7025371" y="3448189"/>
            <a:ext cx="776337" cy="274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FFFF00"/>
                </a:solidFill>
                <a:cs typeface="+mn-ea"/>
                <a:sym typeface="+mn-lt"/>
              </a:rPr>
              <a:t>泗泾镇政府</a:t>
            </a:r>
          </a:p>
        </p:txBody>
      </p:sp>
      <p:pic>
        <p:nvPicPr>
          <p:cNvPr id="29" name="图片 28">
            <a:extLst>
              <a:ext uri="{FF2B5EF4-FFF2-40B4-BE49-F238E27FC236}">
                <a16:creationId xmlns:a16="http://schemas.microsoft.com/office/drawing/2014/main" id="{BE90F066-633A-42CF-BA3F-3BA16A084675}"/>
              </a:ext>
            </a:extLst>
          </p:cNvPr>
          <p:cNvPicPr>
            <a:picLocks noChangeAspect="1"/>
          </p:cNvPicPr>
          <p:nvPr/>
        </p:nvPicPr>
        <p:blipFill>
          <a:blip r:embed="rId4"/>
          <a:stretch>
            <a:fillRect/>
          </a:stretch>
        </p:blipFill>
        <p:spPr>
          <a:xfrm>
            <a:off x="2281338" y="5168058"/>
            <a:ext cx="206050" cy="197582"/>
          </a:xfrm>
          <a:prstGeom prst="rect">
            <a:avLst/>
          </a:prstGeom>
        </p:spPr>
      </p:pic>
      <p:sp>
        <p:nvSpPr>
          <p:cNvPr id="30" name="椭圆 29">
            <a:extLst>
              <a:ext uri="{FF2B5EF4-FFF2-40B4-BE49-F238E27FC236}">
                <a16:creationId xmlns:a16="http://schemas.microsoft.com/office/drawing/2014/main" id="{EEAD6154-E20C-40A3-9765-95D9C6D9B721}"/>
              </a:ext>
            </a:extLst>
          </p:cNvPr>
          <p:cNvSpPr/>
          <p:nvPr/>
        </p:nvSpPr>
        <p:spPr>
          <a:xfrm>
            <a:off x="7471333" y="4051251"/>
            <a:ext cx="144016" cy="1440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31" name="矩形 30">
            <a:extLst>
              <a:ext uri="{FF2B5EF4-FFF2-40B4-BE49-F238E27FC236}">
                <a16:creationId xmlns:a16="http://schemas.microsoft.com/office/drawing/2014/main" id="{86658BE1-711A-4814-BB49-7CAC0EE4F871}"/>
              </a:ext>
            </a:extLst>
          </p:cNvPr>
          <p:cNvSpPr/>
          <p:nvPr/>
        </p:nvSpPr>
        <p:spPr>
          <a:xfrm>
            <a:off x="6754090" y="4256367"/>
            <a:ext cx="776337" cy="28515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cs typeface="+mn-ea"/>
                <a:sym typeface="+mn-lt"/>
              </a:rPr>
              <a:t>泗泾公园</a:t>
            </a:r>
          </a:p>
        </p:txBody>
      </p:sp>
      <p:sp>
        <p:nvSpPr>
          <p:cNvPr id="32" name="椭圆 31">
            <a:extLst>
              <a:ext uri="{FF2B5EF4-FFF2-40B4-BE49-F238E27FC236}">
                <a16:creationId xmlns:a16="http://schemas.microsoft.com/office/drawing/2014/main" id="{3CE2C679-5D88-47F1-BEB9-1749021F57B2}"/>
              </a:ext>
            </a:extLst>
          </p:cNvPr>
          <p:cNvSpPr/>
          <p:nvPr/>
        </p:nvSpPr>
        <p:spPr>
          <a:xfrm>
            <a:off x="4193782" y="4323220"/>
            <a:ext cx="144016" cy="1440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33" name="矩形 32">
            <a:extLst>
              <a:ext uri="{FF2B5EF4-FFF2-40B4-BE49-F238E27FC236}">
                <a16:creationId xmlns:a16="http://schemas.microsoft.com/office/drawing/2014/main" id="{2212E7A3-67D7-46AA-8BDB-E04DF1F825F5}"/>
              </a:ext>
            </a:extLst>
          </p:cNvPr>
          <p:cNvSpPr/>
          <p:nvPr/>
        </p:nvSpPr>
        <p:spPr>
          <a:xfrm>
            <a:off x="4433121" y="4337473"/>
            <a:ext cx="776337" cy="24194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泗泾三小</a:t>
            </a:r>
          </a:p>
        </p:txBody>
      </p:sp>
      <p:sp>
        <p:nvSpPr>
          <p:cNvPr id="34" name="椭圆 33">
            <a:extLst>
              <a:ext uri="{FF2B5EF4-FFF2-40B4-BE49-F238E27FC236}">
                <a16:creationId xmlns:a16="http://schemas.microsoft.com/office/drawing/2014/main" id="{8C522D8E-0DD4-4AA0-96E9-ECA0D34B91A9}"/>
              </a:ext>
            </a:extLst>
          </p:cNvPr>
          <p:cNvSpPr/>
          <p:nvPr/>
        </p:nvSpPr>
        <p:spPr>
          <a:xfrm>
            <a:off x="3805613" y="4321987"/>
            <a:ext cx="144016" cy="1440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35" name="矩形 34">
            <a:extLst>
              <a:ext uri="{FF2B5EF4-FFF2-40B4-BE49-F238E27FC236}">
                <a16:creationId xmlns:a16="http://schemas.microsoft.com/office/drawing/2014/main" id="{3DDFD45A-6094-4E1E-9548-0FEF6AFD4025}"/>
              </a:ext>
            </a:extLst>
          </p:cNvPr>
          <p:cNvSpPr/>
          <p:nvPr/>
        </p:nvSpPr>
        <p:spPr>
          <a:xfrm>
            <a:off x="3533224" y="4541526"/>
            <a:ext cx="776337" cy="2851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松江四中</a:t>
            </a:r>
          </a:p>
        </p:txBody>
      </p:sp>
      <p:sp>
        <p:nvSpPr>
          <p:cNvPr id="36" name="矩形 35">
            <a:extLst>
              <a:ext uri="{FF2B5EF4-FFF2-40B4-BE49-F238E27FC236}">
                <a16:creationId xmlns:a16="http://schemas.microsoft.com/office/drawing/2014/main" id="{ED41B6F3-17F3-44C7-89A5-541E3EF3911A}"/>
              </a:ext>
            </a:extLst>
          </p:cNvPr>
          <p:cNvSpPr/>
          <p:nvPr/>
        </p:nvSpPr>
        <p:spPr>
          <a:xfrm rot="20983831">
            <a:off x="6248209" y="3917761"/>
            <a:ext cx="1569661" cy="369332"/>
          </a:xfrm>
          <a:prstGeom prst="rect">
            <a:avLst/>
          </a:prstGeom>
        </p:spPr>
        <p:txBody>
          <a:bodyPr wrap="none">
            <a:spAutoFit/>
          </a:bodyPr>
          <a:lstStyle/>
          <a:p>
            <a:pPr algn="ctr"/>
            <a:r>
              <a:rPr lang="zh-CN" altLang="en-US" dirty="0">
                <a:solidFill>
                  <a:srgbClr val="FFFFFF"/>
                </a:solidFill>
                <a:cs typeface="+mn-ea"/>
                <a:sym typeface="+mn-lt"/>
              </a:rPr>
              <a:t>古浪路商业街</a:t>
            </a:r>
          </a:p>
        </p:txBody>
      </p:sp>
      <p:sp>
        <p:nvSpPr>
          <p:cNvPr id="37" name="椭圆 36">
            <a:extLst>
              <a:ext uri="{FF2B5EF4-FFF2-40B4-BE49-F238E27FC236}">
                <a16:creationId xmlns:a16="http://schemas.microsoft.com/office/drawing/2014/main" id="{C1B549A0-0139-452F-A428-8443673D4195}"/>
              </a:ext>
            </a:extLst>
          </p:cNvPr>
          <p:cNvSpPr/>
          <p:nvPr/>
        </p:nvSpPr>
        <p:spPr>
          <a:xfrm>
            <a:off x="2575927" y="2043278"/>
            <a:ext cx="5544054" cy="3607212"/>
          </a:xfrm>
          <a:prstGeom prst="ellipse">
            <a:avLst/>
          </a:prstGeom>
          <a:noFill/>
          <a:ln>
            <a:solidFill>
              <a:srgbClr val="FCFC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38" name="矩形 37">
            <a:extLst>
              <a:ext uri="{FF2B5EF4-FFF2-40B4-BE49-F238E27FC236}">
                <a16:creationId xmlns:a16="http://schemas.microsoft.com/office/drawing/2014/main" id="{5D6FA385-1F08-4A24-903C-A30580ABBC02}"/>
              </a:ext>
            </a:extLst>
          </p:cNvPr>
          <p:cNvSpPr/>
          <p:nvPr/>
        </p:nvSpPr>
        <p:spPr>
          <a:xfrm>
            <a:off x="2024458" y="3082680"/>
            <a:ext cx="1234632" cy="369332"/>
          </a:xfrm>
          <a:prstGeom prst="rect">
            <a:avLst/>
          </a:prstGeom>
        </p:spPr>
        <p:txBody>
          <a:bodyPr wrap="none">
            <a:spAutoFit/>
          </a:bodyPr>
          <a:lstStyle/>
          <a:p>
            <a:pPr algn="ctr"/>
            <a:r>
              <a:rPr lang="en-US" altLang="zh-CN" b="1" dirty="0">
                <a:solidFill>
                  <a:srgbClr val="FFFF00"/>
                </a:solidFill>
                <a:cs typeface="+mn-ea"/>
                <a:sym typeface="+mn-lt"/>
              </a:rPr>
              <a:t>2.5km</a:t>
            </a:r>
            <a:r>
              <a:rPr lang="zh-CN" altLang="en-US" b="1" dirty="0">
                <a:solidFill>
                  <a:srgbClr val="FFFF00"/>
                </a:solidFill>
                <a:cs typeface="+mn-ea"/>
                <a:sym typeface="+mn-lt"/>
              </a:rPr>
              <a:t>半径</a:t>
            </a:r>
          </a:p>
        </p:txBody>
      </p:sp>
      <p:sp>
        <p:nvSpPr>
          <p:cNvPr id="39" name="椭圆 38">
            <a:extLst>
              <a:ext uri="{FF2B5EF4-FFF2-40B4-BE49-F238E27FC236}">
                <a16:creationId xmlns:a16="http://schemas.microsoft.com/office/drawing/2014/main" id="{CABBF0F1-6E59-4423-A45A-3D72D244BA1C}"/>
              </a:ext>
            </a:extLst>
          </p:cNvPr>
          <p:cNvSpPr/>
          <p:nvPr/>
        </p:nvSpPr>
        <p:spPr>
          <a:xfrm>
            <a:off x="4548348" y="4123259"/>
            <a:ext cx="144016" cy="1440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40" name="矩形 39">
            <a:extLst>
              <a:ext uri="{FF2B5EF4-FFF2-40B4-BE49-F238E27FC236}">
                <a16:creationId xmlns:a16="http://schemas.microsoft.com/office/drawing/2014/main" id="{A9CEBED2-0C07-4A3C-A56F-CAE0FCD2A44F}"/>
              </a:ext>
            </a:extLst>
          </p:cNvPr>
          <p:cNvSpPr/>
          <p:nvPr/>
        </p:nvSpPr>
        <p:spPr>
          <a:xfrm>
            <a:off x="3687089" y="3803220"/>
            <a:ext cx="881348" cy="3363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上师大附属松江实验学校</a:t>
            </a:r>
          </a:p>
        </p:txBody>
      </p:sp>
      <p:sp>
        <p:nvSpPr>
          <p:cNvPr id="41" name="椭圆 40">
            <a:extLst>
              <a:ext uri="{FF2B5EF4-FFF2-40B4-BE49-F238E27FC236}">
                <a16:creationId xmlns:a16="http://schemas.microsoft.com/office/drawing/2014/main" id="{FF1E2242-6623-4BF8-8D04-1C7CB2516092}"/>
              </a:ext>
            </a:extLst>
          </p:cNvPr>
          <p:cNvSpPr/>
          <p:nvPr/>
        </p:nvSpPr>
        <p:spPr>
          <a:xfrm>
            <a:off x="4091026" y="3191416"/>
            <a:ext cx="144016" cy="1440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42" name="矩形 41">
            <a:extLst>
              <a:ext uri="{FF2B5EF4-FFF2-40B4-BE49-F238E27FC236}">
                <a16:creationId xmlns:a16="http://schemas.microsoft.com/office/drawing/2014/main" id="{126E4A19-E478-4BC5-B33F-8174A91FC2D0}"/>
              </a:ext>
            </a:extLst>
          </p:cNvPr>
          <p:cNvSpPr/>
          <p:nvPr/>
        </p:nvSpPr>
        <p:spPr>
          <a:xfrm>
            <a:off x="3531081" y="3305609"/>
            <a:ext cx="542546" cy="2851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000000"/>
                </a:solidFill>
                <a:cs typeface="+mn-ea"/>
                <a:sym typeface="+mn-lt"/>
              </a:rPr>
              <a:t>石桥</a:t>
            </a:r>
            <a:endParaRPr lang="en-US" altLang="zh-CN" sz="900" dirty="0">
              <a:solidFill>
                <a:srgbClr val="000000"/>
              </a:solidFill>
              <a:cs typeface="+mn-ea"/>
              <a:sym typeface="+mn-lt"/>
            </a:endParaRPr>
          </a:p>
          <a:p>
            <a:pPr algn="ctr"/>
            <a:r>
              <a:rPr lang="zh-CN" altLang="en-US" sz="900" dirty="0">
                <a:solidFill>
                  <a:srgbClr val="000000"/>
                </a:solidFill>
                <a:cs typeface="+mn-ea"/>
                <a:sym typeface="+mn-lt"/>
              </a:rPr>
              <a:t>幼儿园</a:t>
            </a:r>
          </a:p>
        </p:txBody>
      </p:sp>
      <p:sp>
        <p:nvSpPr>
          <p:cNvPr id="43" name="椭圆 42">
            <a:extLst>
              <a:ext uri="{FF2B5EF4-FFF2-40B4-BE49-F238E27FC236}">
                <a16:creationId xmlns:a16="http://schemas.microsoft.com/office/drawing/2014/main" id="{B2C1DC5E-F41B-43EE-BD0C-1432954FA317}"/>
              </a:ext>
            </a:extLst>
          </p:cNvPr>
          <p:cNvSpPr/>
          <p:nvPr/>
        </p:nvSpPr>
        <p:spPr>
          <a:xfrm>
            <a:off x="5643886" y="3294402"/>
            <a:ext cx="144016" cy="144016"/>
          </a:xfrm>
          <a:prstGeom prst="ellipse">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44" name="矩形 43">
            <a:extLst>
              <a:ext uri="{FF2B5EF4-FFF2-40B4-BE49-F238E27FC236}">
                <a16:creationId xmlns:a16="http://schemas.microsoft.com/office/drawing/2014/main" id="{334C2D08-5685-42B1-836A-FF9BE94AE989}"/>
              </a:ext>
            </a:extLst>
          </p:cNvPr>
          <p:cNvSpPr/>
          <p:nvPr/>
        </p:nvSpPr>
        <p:spPr>
          <a:xfrm>
            <a:off x="5947109" y="2972429"/>
            <a:ext cx="939022" cy="341460"/>
          </a:xfrm>
          <a:prstGeom prst="rect">
            <a:avLst/>
          </a:prstGeom>
          <a:solidFill>
            <a:srgbClr val="F64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rgbClr val="FFFFFF"/>
                </a:solidFill>
                <a:cs typeface="+mn-ea"/>
                <a:sym typeface="+mn-lt"/>
              </a:rPr>
              <a:t>招商花园城（在建）</a:t>
            </a:r>
          </a:p>
        </p:txBody>
      </p:sp>
    </p:spTree>
    <p:extLst>
      <p:ext uri="{BB962C8B-B14F-4D97-AF65-F5344CB8AC3E}">
        <p14:creationId xmlns:p14="http://schemas.microsoft.com/office/powerpoint/2010/main" val="1061578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1230上海泗泾04-08地块强排总图-模型">
            <a:extLst>
              <a:ext uri="{FF2B5EF4-FFF2-40B4-BE49-F238E27FC236}">
                <a16:creationId xmlns:a16="http://schemas.microsoft.com/office/drawing/2014/main" id="{006B24C6-5B6A-49F6-8326-6BA7049AF49E}"/>
              </a:ext>
            </a:extLst>
          </p:cNvPr>
          <p:cNvPicPr>
            <a:picLocks noChangeAspect="1"/>
          </p:cNvPicPr>
          <p:nvPr/>
        </p:nvPicPr>
        <p:blipFill>
          <a:blip r:embed="rId2">
            <a:duotone>
              <a:schemeClr val="bg2">
                <a:shade val="45000"/>
                <a:satMod val="135000"/>
              </a:schemeClr>
              <a:prstClr val="white"/>
            </a:duotone>
          </a:blip>
          <a:srcRect l="18277" t="22776" r="27557" b="16153"/>
          <a:stretch>
            <a:fillRect/>
          </a:stretch>
        </p:blipFill>
        <p:spPr>
          <a:xfrm>
            <a:off x="4614452" y="765175"/>
            <a:ext cx="6835330" cy="5442583"/>
          </a:xfrm>
          <a:prstGeom prst="rect">
            <a:avLst/>
          </a:prstGeom>
        </p:spPr>
      </p:pic>
      <p:sp>
        <p:nvSpPr>
          <p:cNvPr id="6" name="矩形 302"/>
          <p:cNvSpPr>
            <a:spLocks noChangeArrowheads="1"/>
          </p:cNvSpPr>
          <p:nvPr/>
        </p:nvSpPr>
        <p:spPr bwMode="auto">
          <a:xfrm>
            <a:off x="193572" y="129116"/>
            <a:ext cx="6127806"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0">
              <a:lnSpc>
                <a:spcPct val="11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cs typeface="+mn-ea"/>
                <a:sym typeface="+mn-lt"/>
              </a:rPr>
              <a:t>方案一示范区策略</a:t>
            </a:r>
          </a:p>
        </p:txBody>
      </p:sp>
      <p:sp>
        <p:nvSpPr>
          <p:cNvPr id="11" name="任意多边形: 形状 77"/>
          <p:cNvSpPr/>
          <p:nvPr/>
        </p:nvSpPr>
        <p:spPr>
          <a:xfrm>
            <a:off x="7450626" y="5125120"/>
            <a:ext cx="1010285" cy="671830"/>
          </a:xfrm>
          <a:custGeom>
            <a:avLst/>
            <a:gdLst>
              <a:gd name="connsiteX0" fmla="*/ 1190625 w 1585912"/>
              <a:gd name="connsiteY0" fmla="*/ 0 h 1490663"/>
              <a:gd name="connsiteX1" fmla="*/ 0 w 1585912"/>
              <a:gd name="connsiteY1" fmla="*/ 533400 h 1490663"/>
              <a:gd name="connsiteX2" fmla="*/ 138112 w 1585912"/>
              <a:gd name="connsiteY2" fmla="*/ 828675 h 1490663"/>
              <a:gd name="connsiteX3" fmla="*/ 47625 w 1585912"/>
              <a:gd name="connsiteY3" fmla="*/ 862013 h 1490663"/>
              <a:gd name="connsiteX4" fmla="*/ 209550 w 1585912"/>
              <a:gd name="connsiteY4" fmla="*/ 1209675 h 1490663"/>
              <a:gd name="connsiteX5" fmla="*/ 147637 w 1585912"/>
              <a:gd name="connsiteY5" fmla="*/ 1400175 h 1490663"/>
              <a:gd name="connsiteX6" fmla="*/ 190500 w 1585912"/>
              <a:gd name="connsiteY6" fmla="*/ 1490663 h 1490663"/>
              <a:gd name="connsiteX7" fmla="*/ 1585912 w 1585912"/>
              <a:gd name="connsiteY7" fmla="*/ 904875 h 1490663"/>
              <a:gd name="connsiteX8" fmla="*/ 1190625 w 1585912"/>
              <a:gd name="connsiteY8" fmla="*/ 0 h 1490663"/>
              <a:gd name="connsiteX0-1" fmla="*/ 1190625 w 1585912"/>
              <a:gd name="connsiteY0-2" fmla="*/ 0 h 1490663"/>
              <a:gd name="connsiteX1-3" fmla="*/ 0 w 1585912"/>
              <a:gd name="connsiteY1-4" fmla="*/ 533400 h 1490663"/>
              <a:gd name="connsiteX2-5" fmla="*/ 138112 w 1585912"/>
              <a:gd name="connsiteY2-6" fmla="*/ 828675 h 1490663"/>
              <a:gd name="connsiteX3-7" fmla="*/ 47625 w 1585912"/>
              <a:gd name="connsiteY3-8" fmla="*/ 862013 h 1490663"/>
              <a:gd name="connsiteX4-9" fmla="*/ 76200 w 1585912"/>
              <a:gd name="connsiteY4-10" fmla="*/ 1157288 h 1490663"/>
              <a:gd name="connsiteX5-11" fmla="*/ 147637 w 1585912"/>
              <a:gd name="connsiteY5-12" fmla="*/ 1400175 h 1490663"/>
              <a:gd name="connsiteX6-13" fmla="*/ 190500 w 1585912"/>
              <a:gd name="connsiteY6-14" fmla="*/ 1490663 h 1490663"/>
              <a:gd name="connsiteX7-15" fmla="*/ 1585912 w 1585912"/>
              <a:gd name="connsiteY7-16" fmla="*/ 904875 h 1490663"/>
              <a:gd name="connsiteX8-17" fmla="*/ 1190625 w 1585912"/>
              <a:gd name="connsiteY8-18" fmla="*/ 0 h 1490663"/>
              <a:gd name="connsiteX0-19" fmla="*/ 1190625 w 1585912"/>
              <a:gd name="connsiteY0-20" fmla="*/ 0 h 1581150"/>
              <a:gd name="connsiteX1-21" fmla="*/ 0 w 1585912"/>
              <a:gd name="connsiteY1-22" fmla="*/ 533400 h 1581150"/>
              <a:gd name="connsiteX2-23" fmla="*/ 138112 w 1585912"/>
              <a:gd name="connsiteY2-24" fmla="*/ 828675 h 1581150"/>
              <a:gd name="connsiteX3-25" fmla="*/ 47625 w 1585912"/>
              <a:gd name="connsiteY3-26" fmla="*/ 862013 h 1581150"/>
              <a:gd name="connsiteX4-27" fmla="*/ 76200 w 1585912"/>
              <a:gd name="connsiteY4-28" fmla="*/ 1157288 h 1581150"/>
              <a:gd name="connsiteX5-29" fmla="*/ 147637 w 1585912"/>
              <a:gd name="connsiteY5-30" fmla="*/ 1400175 h 1581150"/>
              <a:gd name="connsiteX6-31" fmla="*/ 61913 w 1585912"/>
              <a:gd name="connsiteY6-32" fmla="*/ 1581150 h 1581150"/>
              <a:gd name="connsiteX7-33" fmla="*/ 1585912 w 1585912"/>
              <a:gd name="connsiteY7-34" fmla="*/ 904875 h 1581150"/>
              <a:gd name="connsiteX8-35" fmla="*/ 1190625 w 1585912"/>
              <a:gd name="connsiteY8-36" fmla="*/ 0 h 1581150"/>
              <a:gd name="connsiteX0-37" fmla="*/ 1190625 w 1585912"/>
              <a:gd name="connsiteY0-38" fmla="*/ 0 h 1581150"/>
              <a:gd name="connsiteX1-39" fmla="*/ 0 w 1585912"/>
              <a:gd name="connsiteY1-40" fmla="*/ 533400 h 1581150"/>
              <a:gd name="connsiteX2-41" fmla="*/ 138112 w 1585912"/>
              <a:gd name="connsiteY2-42" fmla="*/ 828675 h 1581150"/>
              <a:gd name="connsiteX3-43" fmla="*/ 47625 w 1585912"/>
              <a:gd name="connsiteY3-44" fmla="*/ 862013 h 1581150"/>
              <a:gd name="connsiteX4-45" fmla="*/ 76200 w 1585912"/>
              <a:gd name="connsiteY4-46" fmla="*/ 1157288 h 1581150"/>
              <a:gd name="connsiteX5-47" fmla="*/ 104775 w 1585912"/>
              <a:gd name="connsiteY5-48" fmla="*/ 1438275 h 1581150"/>
              <a:gd name="connsiteX6-49" fmla="*/ 61913 w 1585912"/>
              <a:gd name="connsiteY6-50" fmla="*/ 1581150 h 1581150"/>
              <a:gd name="connsiteX7-51" fmla="*/ 1585912 w 1585912"/>
              <a:gd name="connsiteY7-52" fmla="*/ 904875 h 1581150"/>
              <a:gd name="connsiteX8-53" fmla="*/ 1190625 w 1585912"/>
              <a:gd name="connsiteY8-54" fmla="*/ 0 h 1581150"/>
              <a:gd name="connsiteX0-55" fmla="*/ 1214438 w 1609725"/>
              <a:gd name="connsiteY0-56" fmla="*/ 0 h 1581150"/>
              <a:gd name="connsiteX1-57" fmla="*/ 23813 w 1609725"/>
              <a:gd name="connsiteY1-58" fmla="*/ 533400 h 1581150"/>
              <a:gd name="connsiteX2-59" fmla="*/ 161925 w 1609725"/>
              <a:gd name="connsiteY2-60" fmla="*/ 828675 h 1581150"/>
              <a:gd name="connsiteX3-61" fmla="*/ 71438 w 1609725"/>
              <a:gd name="connsiteY3-62" fmla="*/ 862013 h 1581150"/>
              <a:gd name="connsiteX4-63" fmla="*/ 0 w 1609725"/>
              <a:gd name="connsiteY4-64" fmla="*/ 1438276 h 1581150"/>
              <a:gd name="connsiteX5-65" fmla="*/ 128588 w 1609725"/>
              <a:gd name="connsiteY5-66" fmla="*/ 1438275 h 1581150"/>
              <a:gd name="connsiteX6-67" fmla="*/ 85726 w 1609725"/>
              <a:gd name="connsiteY6-68" fmla="*/ 1581150 h 1581150"/>
              <a:gd name="connsiteX7-69" fmla="*/ 1609725 w 1609725"/>
              <a:gd name="connsiteY7-70" fmla="*/ 904875 h 1581150"/>
              <a:gd name="connsiteX8-71" fmla="*/ 1214438 w 1609725"/>
              <a:gd name="connsiteY8-72" fmla="*/ 0 h 1581150"/>
              <a:gd name="connsiteX0-73" fmla="*/ 1214438 w 1609725"/>
              <a:gd name="connsiteY0-74" fmla="*/ 0 h 1581150"/>
              <a:gd name="connsiteX1-75" fmla="*/ 23813 w 1609725"/>
              <a:gd name="connsiteY1-76" fmla="*/ 533400 h 1581150"/>
              <a:gd name="connsiteX2-77" fmla="*/ 161925 w 1609725"/>
              <a:gd name="connsiteY2-78" fmla="*/ 828675 h 1581150"/>
              <a:gd name="connsiteX3-79" fmla="*/ 85725 w 1609725"/>
              <a:gd name="connsiteY3-80" fmla="*/ 862013 h 1581150"/>
              <a:gd name="connsiteX4-81" fmla="*/ 0 w 1609725"/>
              <a:gd name="connsiteY4-82" fmla="*/ 1438276 h 1581150"/>
              <a:gd name="connsiteX5-83" fmla="*/ 128588 w 1609725"/>
              <a:gd name="connsiteY5-84" fmla="*/ 1438275 h 1581150"/>
              <a:gd name="connsiteX6-85" fmla="*/ 85726 w 1609725"/>
              <a:gd name="connsiteY6-86" fmla="*/ 1581150 h 1581150"/>
              <a:gd name="connsiteX7-87" fmla="*/ 1609725 w 1609725"/>
              <a:gd name="connsiteY7-88" fmla="*/ 904875 h 1581150"/>
              <a:gd name="connsiteX8-89" fmla="*/ 1214438 w 1609725"/>
              <a:gd name="connsiteY8-90" fmla="*/ 0 h 1581150"/>
              <a:gd name="connsiteX0-91" fmla="*/ 1219201 w 1614488"/>
              <a:gd name="connsiteY0-92" fmla="*/ 0 h 1581150"/>
              <a:gd name="connsiteX1-93" fmla="*/ 28576 w 1614488"/>
              <a:gd name="connsiteY1-94" fmla="*/ 533400 h 1581150"/>
              <a:gd name="connsiteX2-95" fmla="*/ 166688 w 1614488"/>
              <a:gd name="connsiteY2-96" fmla="*/ 828675 h 1581150"/>
              <a:gd name="connsiteX3-97" fmla="*/ 90488 w 1614488"/>
              <a:gd name="connsiteY3-98" fmla="*/ 862013 h 1581150"/>
              <a:gd name="connsiteX4-99" fmla="*/ 0 w 1614488"/>
              <a:gd name="connsiteY4-100" fmla="*/ 1385889 h 1581150"/>
              <a:gd name="connsiteX5-101" fmla="*/ 133351 w 1614488"/>
              <a:gd name="connsiteY5-102" fmla="*/ 1438275 h 1581150"/>
              <a:gd name="connsiteX6-103" fmla="*/ 90489 w 1614488"/>
              <a:gd name="connsiteY6-104" fmla="*/ 1581150 h 1581150"/>
              <a:gd name="connsiteX7-105" fmla="*/ 1614488 w 1614488"/>
              <a:gd name="connsiteY7-106" fmla="*/ 904875 h 1581150"/>
              <a:gd name="connsiteX8-107" fmla="*/ 1219201 w 1614488"/>
              <a:gd name="connsiteY8-108" fmla="*/ 0 h 1581150"/>
              <a:gd name="connsiteX0-109" fmla="*/ 1219201 w 1614488"/>
              <a:gd name="connsiteY0-110" fmla="*/ 0 h 1581150"/>
              <a:gd name="connsiteX1-111" fmla="*/ 28576 w 1614488"/>
              <a:gd name="connsiteY1-112" fmla="*/ 533400 h 1581150"/>
              <a:gd name="connsiteX2-113" fmla="*/ 166688 w 1614488"/>
              <a:gd name="connsiteY2-114" fmla="*/ 828675 h 1581150"/>
              <a:gd name="connsiteX3-115" fmla="*/ 90488 w 1614488"/>
              <a:gd name="connsiteY3-116" fmla="*/ 862013 h 1581150"/>
              <a:gd name="connsiteX4-117" fmla="*/ 0 w 1614488"/>
              <a:gd name="connsiteY4-118" fmla="*/ 1385889 h 1581150"/>
              <a:gd name="connsiteX5-119" fmla="*/ 119063 w 1614488"/>
              <a:gd name="connsiteY5-120" fmla="*/ 1433513 h 1581150"/>
              <a:gd name="connsiteX6-121" fmla="*/ 90489 w 1614488"/>
              <a:gd name="connsiteY6-122" fmla="*/ 1581150 h 1581150"/>
              <a:gd name="connsiteX7-123" fmla="*/ 1614488 w 1614488"/>
              <a:gd name="connsiteY7-124" fmla="*/ 904875 h 1581150"/>
              <a:gd name="connsiteX8-125" fmla="*/ 1219201 w 1614488"/>
              <a:gd name="connsiteY8-126" fmla="*/ 0 h 1581150"/>
              <a:gd name="connsiteX0-127" fmla="*/ 1219201 w 1614488"/>
              <a:gd name="connsiteY0-128" fmla="*/ 0 h 1581150"/>
              <a:gd name="connsiteX1-129" fmla="*/ 28576 w 1614488"/>
              <a:gd name="connsiteY1-130" fmla="*/ 533400 h 1581150"/>
              <a:gd name="connsiteX2-131" fmla="*/ 166688 w 1614488"/>
              <a:gd name="connsiteY2-132" fmla="*/ 828675 h 1581150"/>
              <a:gd name="connsiteX3-133" fmla="*/ 157163 w 1614488"/>
              <a:gd name="connsiteY3-134" fmla="*/ 838201 h 1581150"/>
              <a:gd name="connsiteX4-135" fmla="*/ 0 w 1614488"/>
              <a:gd name="connsiteY4-136" fmla="*/ 1385889 h 1581150"/>
              <a:gd name="connsiteX5-137" fmla="*/ 119063 w 1614488"/>
              <a:gd name="connsiteY5-138" fmla="*/ 1433513 h 1581150"/>
              <a:gd name="connsiteX6-139" fmla="*/ 90489 w 1614488"/>
              <a:gd name="connsiteY6-140" fmla="*/ 1581150 h 1581150"/>
              <a:gd name="connsiteX7-141" fmla="*/ 1614488 w 1614488"/>
              <a:gd name="connsiteY7-142" fmla="*/ 904875 h 1581150"/>
              <a:gd name="connsiteX8-143" fmla="*/ 1219201 w 1614488"/>
              <a:gd name="connsiteY8-144" fmla="*/ 0 h 1581150"/>
              <a:gd name="connsiteX0-145" fmla="*/ 1257301 w 1652588"/>
              <a:gd name="connsiteY0-146" fmla="*/ 0 h 1581150"/>
              <a:gd name="connsiteX1-147" fmla="*/ 66676 w 1652588"/>
              <a:gd name="connsiteY1-148" fmla="*/ 533400 h 1581150"/>
              <a:gd name="connsiteX2-149" fmla="*/ 204788 w 1652588"/>
              <a:gd name="connsiteY2-150" fmla="*/ 828675 h 1581150"/>
              <a:gd name="connsiteX3-151" fmla="*/ 195263 w 1652588"/>
              <a:gd name="connsiteY3-152" fmla="*/ 838201 h 1581150"/>
              <a:gd name="connsiteX4-153" fmla="*/ 0 w 1652588"/>
              <a:gd name="connsiteY4-154" fmla="*/ 1566864 h 1581150"/>
              <a:gd name="connsiteX5-155" fmla="*/ 157163 w 1652588"/>
              <a:gd name="connsiteY5-156" fmla="*/ 1433513 h 1581150"/>
              <a:gd name="connsiteX6-157" fmla="*/ 128589 w 1652588"/>
              <a:gd name="connsiteY6-158" fmla="*/ 1581150 h 1581150"/>
              <a:gd name="connsiteX7-159" fmla="*/ 1652588 w 1652588"/>
              <a:gd name="connsiteY7-160" fmla="*/ 904875 h 1581150"/>
              <a:gd name="connsiteX8-161" fmla="*/ 1257301 w 1652588"/>
              <a:gd name="connsiteY8-162" fmla="*/ 0 h 1581150"/>
              <a:gd name="connsiteX0-163" fmla="*/ 1257301 w 1652588"/>
              <a:gd name="connsiteY0-164" fmla="*/ 0 h 1581150"/>
              <a:gd name="connsiteX1-165" fmla="*/ 66676 w 1652588"/>
              <a:gd name="connsiteY1-166" fmla="*/ 533400 h 1581150"/>
              <a:gd name="connsiteX2-167" fmla="*/ 204788 w 1652588"/>
              <a:gd name="connsiteY2-168" fmla="*/ 828675 h 1581150"/>
              <a:gd name="connsiteX3-169" fmla="*/ 195263 w 1652588"/>
              <a:gd name="connsiteY3-170" fmla="*/ 838201 h 1581150"/>
              <a:gd name="connsiteX4-171" fmla="*/ 0 w 1652588"/>
              <a:gd name="connsiteY4-172" fmla="*/ 1566864 h 1581150"/>
              <a:gd name="connsiteX5-173" fmla="*/ 114301 w 1652588"/>
              <a:gd name="connsiteY5-174" fmla="*/ 1552575 h 1581150"/>
              <a:gd name="connsiteX6-175" fmla="*/ 128589 w 1652588"/>
              <a:gd name="connsiteY6-176" fmla="*/ 1581150 h 1581150"/>
              <a:gd name="connsiteX7-177" fmla="*/ 1652588 w 1652588"/>
              <a:gd name="connsiteY7-178" fmla="*/ 904875 h 1581150"/>
              <a:gd name="connsiteX8-179" fmla="*/ 1257301 w 1652588"/>
              <a:gd name="connsiteY8-180" fmla="*/ 0 h 1581150"/>
              <a:gd name="connsiteX0-181" fmla="*/ 1257301 w 1652588"/>
              <a:gd name="connsiteY0-182" fmla="*/ 0 h 1581150"/>
              <a:gd name="connsiteX1-183" fmla="*/ 66676 w 1652588"/>
              <a:gd name="connsiteY1-184" fmla="*/ 533400 h 1581150"/>
              <a:gd name="connsiteX2-185" fmla="*/ 204788 w 1652588"/>
              <a:gd name="connsiteY2-186" fmla="*/ 828675 h 1581150"/>
              <a:gd name="connsiteX3-187" fmla="*/ 195263 w 1652588"/>
              <a:gd name="connsiteY3-188" fmla="*/ 838201 h 1581150"/>
              <a:gd name="connsiteX4-189" fmla="*/ 0 w 1652588"/>
              <a:gd name="connsiteY4-190" fmla="*/ 1566864 h 1581150"/>
              <a:gd name="connsiteX5-191" fmla="*/ 114301 w 1652588"/>
              <a:gd name="connsiteY5-192" fmla="*/ 1581150 h 1581150"/>
              <a:gd name="connsiteX6-193" fmla="*/ 128589 w 1652588"/>
              <a:gd name="connsiteY6-194" fmla="*/ 1581150 h 1581150"/>
              <a:gd name="connsiteX7-195" fmla="*/ 1652588 w 1652588"/>
              <a:gd name="connsiteY7-196" fmla="*/ 904875 h 1581150"/>
              <a:gd name="connsiteX8-197" fmla="*/ 1257301 w 1652588"/>
              <a:gd name="connsiteY8-198" fmla="*/ 0 h 1581150"/>
              <a:gd name="connsiteX0-199" fmla="*/ 1257301 w 1619250"/>
              <a:gd name="connsiteY0-200" fmla="*/ 0 h 1581150"/>
              <a:gd name="connsiteX1-201" fmla="*/ 66676 w 1619250"/>
              <a:gd name="connsiteY1-202" fmla="*/ 533400 h 1581150"/>
              <a:gd name="connsiteX2-203" fmla="*/ 204788 w 1619250"/>
              <a:gd name="connsiteY2-204" fmla="*/ 828675 h 1581150"/>
              <a:gd name="connsiteX3-205" fmla="*/ 195263 w 1619250"/>
              <a:gd name="connsiteY3-206" fmla="*/ 838201 h 1581150"/>
              <a:gd name="connsiteX4-207" fmla="*/ 0 w 1619250"/>
              <a:gd name="connsiteY4-208" fmla="*/ 1566864 h 1581150"/>
              <a:gd name="connsiteX5-209" fmla="*/ 114301 w 1619250"/>
              <a:gd name="connsiteY5-210" fmla="*/ 1581150 h 1581150"/>
              <a:gd name="connsiteX6-211" fmla="*/ 128589 w 1619250"/>
              <a:gd name="connsiteY6-212" fmla="*/ 1581150 h 1581150"/>
              <a:gd name="connsiteX7-213" fmla="*/ 1619250 w 1619250"/>
              <a:gd name="connsiteY7-214" fmla="*/ 871537 h 1581150"/>
              <a:gd name="connsiteX8-215" fmla="*/ 1257301 w 1619250"/>
              <a:gd name="connsiteY8-216" fmla="*/ 0 h 1581150"/>
              <a:gd name="connsiteX0-217" fmla="*/ 1257301 w 1619250"/>
              <a:gd name="connsiteY0-218" fmla="*/ 0 h 1581150"/>
              <a:gd name="connsiteX1-219" fmla="*/ 66676 w 1619250"/>
              <a:gd name="connsiteY1-220" fmla="*/ 533400 h 1581150"/>
              <a:gd name="connsiteX2-221" fmla="*/ 204788 w 1619250"/>
              <a:gd name="connsiteY2-222" fmla="*/ 828675 h 1581150"/>
              <a:gd name="connsiteX3-223" fmla="*/ 195263 w 1619250"/>
              <a:gd name="connsiteY3-224" fmla="*/ 838201 h 1581150"/>
              <a:gd name="connsiteX4-225" fmla="*/ 0 w 1619250"/>
              <a:gd name="connsiteY4-226" fmla="*/ 1566864 h 1581150"/>
              <a:gd name="connsiteX5-227" fmla="*/ 114301 w 1619250"/>
              <a:gd name="connsiteY5-228" fmla="*/ 1581150 h 1581150"/>
              <a:gd name="connsiteX6-229" fmla="*/ 123827 w 1619250"/>
              <a:gd name="connsiteY6-230" fmla="*/ 1543050 h 1581150"/>
              <a:gd name="connsiteX7-231" fmla="*/ 1619250 w 1619250"/>
              <a:gd name="connsiteY7-232" fmla="*/ 871537 h 1581150"/>
              <a:gd name="connsiteX8-233" fmla="*/ 1257301 w 1619250"/>
              <a:gd name="connsiteY8-234" fmla="*/ 0 h 1581150"/>
              <a:gd name="connsiteX0-235" fmla="*/ 1243014 w 1604963"/>
              <a:gd name="connsiteY0-236" fmla="*/ 0 h 1581150"/>
              <a:gd name="connsiteX1-237" fmla="*/ 52389 w 1604963"/>
              <a:gd name="connsiteY1-238" fmla="*/ 533400 h 1581150"/>
              <a:gd name="connsiteX2-239" fmla="*/ 190501 w 1604963"/>
              <a:gd name="connsiteY2-240" fmla="*/ 828675 h 1581150"/>
              <a:gd name="connsiteX3-241" fmla="*/ 180976 w 1604963"/>
              <a:gd name="connsiteY3-242" fmla="*/ 838201 h 1581150"/>
              <a:gd name="connsiteX4-243" fmla="*/ 0 w 1604963"/>
              <a:gd name="connsiteY4-244" fmla="*/ 1500189 h 1581150"/>
              <a:gd name="connsiteX5-245" fmla="*/ 100014 w 1604963"/>
              <a:gd name="connsiteY5-246" fmla="*/ 1581150 h 1581150"/>
              <a:gd name="connsiteX6-247" fmla="*/ 109540 w 1604963"/>
              <a:gd name="connsiteY6-248" fmla="*/ 1543050 h 1581150"/>
              <a:gd name="connsiteX7-249" fmla="*/ 1604963 w 1604963"/>
              <a:gd name="connsiteY7-250" fmla="*/ 871537 h 1581150"/>
              <a:gd name="connsiteX8-251" fmla="*/ 1243014 w 1604963"/>
              <a:gd name="connsiteY8-252" fmla="*/ 0 h 1581150"/>
              <a:gd name="connsiteX0-253" fmla="*/ 1243014 w 1604963"/>
              <a:gd name="connsiteY0-254" fmla="*/ 0 h 1543050"/>
              <a:gd name="connsiteX1-255" fmla="*/ 52389 w 1604963"/>
              <a:gd name="connsiteY1-256" fmla="*/ 533400 h 1543050"/>
              <a:gd name="connsiteX2-257" fmla="*/ 190501 w 1604963"/>
              <a:gd name="connsiteY2-258" fmla="*/ 828675 h 1543050"/>
              <a:gd name="connsiteX3-259" fmla="*/ 180976 w 1604963"/>
              <a:gd name="connsiteY3-260" fmla="*/ 838201 h 1543050"/>
              <a:gd name="connsiteX4-261" fmla="*/ 0 w 1604963"/>
              <a:gd name="connsiteY4-262" fmla="*/ 1500189 h 1543050"/>
              <a:gd name="connsiteX5-263" fmla="*/ 119064 w 1604963"/>
              <a:gd name="connsiteY5-264" fmla="*/ 1538288 h 1543050"/>
              <a:gd name="connsiteX6-265" fmla="*/ 109540 w 1604963"/>
              <a:gd name="connsiteY6-266" fmla="*/ 1543050 h 1543050"/>
              <a:gd name="connsiteX7-267" fmla="*/ 1604963 w 1604963"/>
              <a:gd name="connsiteY7-268" fmla="*/ 871537 h 1543050"/>
              <a:gd name="connsiteX8-269" fmla="*/ 1243014 w 1604963"/>
              <a:gd name="connsiteY8-270" fmla="*/ 0 h 1543050"/>
              <a:gd name="connsiteX0-271" fmla="*/ 1247776 w 1609725"/>
              <a:gd name="connsiteY0-272" fmla="*/ 0 h 1543050"/>
              <a:gd name="connsiteX1-273" fmla="*/ 57151 w 1609725"/>
              <a:gd name="connsiteY1-274" fmla="*/ 533400 h 1543050"/>
              <a:gd name="connsiteX2-275" fmla="*/ 195263 w 1609725"/>
              <a:gd name="connsiteY2-276" fmla="*/ 828675 h 1543050"/>
              <a:gd name="connsiteX3-277" fmla="*/ 185738 w 1609725"/>
              <a:gd name="connsiteY3-278" fmla="*/ 838201 h 1543050"/>
              <a:gd name="connsiteX4-279" fmla="*/ 0 w 1609725"/>
              <a:gd name="connsiteY4-280" fmla="*/ 1466851 h 1543050"/>
              <a:gd name="connsiteX5-281" fmla="*/ 123826 w 1609725"/>
              <a:gd name="connsiteY5-282" fmla="*/ 1538288 h 1543050"/>
              <a:gd name="connsiteX6-283" fmla="*/ 114302 w 1609725"/>
              <a:gd name="connsiteY6-284" fmla="*/ 1543050 h 1543050"/>
              <a:gd name="connsiteX7-285" fmla="*/ 1609725 w 1609725"/>
              <a:gd name="connsiteY7-286" fmla="*/ 871537 h 1543050"/>
              <a:gd name="connsiteX8-287" fmla="*/ 1247776 w 1609725"/>
              <a:gd name="connsiteY8-288" fmla="*/ 0 h 1543050"/>
              <a:gd name="connsiteX0-289" fmla="*/ 1228726 w 1590675"/>
              <a:gd name="connsiteY0-290" fmla="*/ 0 h 1543050"/>
              <a:gd name="connsiteX1-291" fmla="*/ 38101 w 1590675"/>
              <a:gd name="connsiteY1-292" fmla="*/ 533400 h 1543050"/>
              <a:gd name="connsiteX2-293" fmla="*/ 176213 w 1590675"/>
              <a:gd name="connsiteY2-294" fmla="*/ 828675 h 1543050"/>
              <a:gd name="connsiteX3-295" fmla="*/ 166688 w 1590675"/>
              <a:gd name="connsiteY3-296" fmla="*/ 838201 h 1543050"/>
              <a:gd name="connsiteX4-297" fmla="*/ 0 w 1590675"/>
              <a:gd name="connsiteY4-298" fmla="*/ 1466851 h 1543050"/>
              <a:gd name="connsiteX5-299" fmla="*/ 104776 w 1590675"/>
              <a:gd name="connsiteY5-300" fmla="*/ 1538288 h 1543050"/>
              <a:gd name="connsiteX6-301" fmla="*/ 95252 w 1590675"/>
              <a:gd name="connsiteY6-302" fmla="*/ 1543050 h 1543050"/>
              <a:gd name="connsiteX7-303" fmla="*/ 1590675 w 1590675"/>
              <a:gd name="connsiteY7-304" fmla="*/ 871537 h 1543050"/>
              <a:gd name="connsiteX8-305" fmla="*/ 1228726 w 1590675"/>
              <a:gd name="connsiteY8-306" fmla="*/ 0 h 1543050"/>
              <a:gd name="connsiteX0-307" fmla="*/ 1228726 w 1590675"/>
              <a:gd name="connsiteY0-308" fmla="*/ 0 h 1538288"/>
              <a:gd name="connsiteX1-309" fmla="*/ 38101 w 1590675"/>
              <a:gd name="connsiteY1-310" fmla="*/ 533400 h 1538288"/>
              <a:gd name="connsiteX2-311" fmla="*/ 176213 w 1590675"/>
              <a:gd name="connsiteY2-312" fmla="*/ 828675 h 1538288"/>
              <a:gd name="connsiteX3-313" fmla="*/ 166688 w 1590675"/>
              <a:gd name="connsiteY3-314" fmla="*/ 838201 h 1538288"/>
              <a:gd name="connsiteX4-315" fmla="*/ 0 w 1590675"/>
              <a:gd name="connsiteY4-316" fmla="*/ 1466851 h 1538288"/>
              <a:gd name="connsiteX5-317" fmla="*/ 104776 w 1590675"/>
              <a:gd name="connsiteY5-318" fmla="*/ 1538288 h 1538288"/>
              <a:gd name="connsiteX6-319" fmla="*/ 171452 w 1590675"/>
              <a:gd name="connsiteY6-320" fmla="*/ 1509712 h 1538288"/>
              <a:gd name="connsiteX7-321" fmla="*/ 1590675 w 1590675"/>
              <a:gd name="connsiteY7-322" fmla="*/ 871537 h 1538288"/>
              <a:gd name="connsiteX8-323" fmla="*/ 1228726 w 1590675"/>
              <a:gd name="connsiteY8-324" fmla="*/ 0 h 1538288"/>
              <a:gd name="connsiteX0-325" fmla="*/ 1228726 w 1590675"/>
              <a:gd name="connsiteY0-326" fmla="*/ 0 h 1509712"/>
              <a:gd name="connsiteX1-327" fmla="*/ 38101 w 1590675"/>
              <a:gd name="connsiteY1-328" fmla="*/ 533400 h 1509712"/>
              <a:gd name="connsiteX2-329" fmla="*/ 176213 w 1590675"/>
              <a:gd name="connsiteY2-330" fmla="*/ 828675 h 1509712"/>
              <a:gd name="connsiteX3-331" fmla="*/ 166688 w 1590675"/>
              <a:gd name="connsiteY3-332" fmla="*/ 838201 h 1509712"/>
              <a:gd name="connsiteX4-333" fmla="*/ 0 w 1590675"/>
              <a:gd name="connsiteY4-334" fmla="*/ 1466851 h 1509712"/>
              <a:gd name="connsiteX5-335" fmla="*/ 166688 w 1590675"/>
              <a:gd name="connsiteY5-336" fmla="*/ 1504950 h 1509712"/>
              <a:gd name="connsiteX6-337" fmla="*/ 171452 w 1590675"/>
              <a:gd name="connsiteY6-338" fmla="*/ 1509712 h 1509712"/>
              <a:gd name="connsiteX7-339" fmla="*/ 1590675 w 1590675"/>
              <a:gd name="connsiteY7-340" fmla="*/ 871537 h 1509712"/>
              <a:gd name="connsiteX8-341" fmla="*/ 1228726 w 1590675"/>
              <a:gd name="connsiteY8-342" fmla="*/ 0 h 15097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590675" h="1509712">
                <a:moveTo>
                  <a:pt x="1228726" y="0"/>
                </a:moveTo>
                <a:lnTo>
                  <a:pt x="38101" y="533400"/>
                </a:lnTo>
                <a:lnTo>
                  <a:pt x="176213" y="828675"/>
                </a:lnTo>
                <a:lnTo>
                  <a:pt x="166688" y="838201"/>
                </a:lnTo>
                <a:lnTo>
                  <a:pt x="0" y="1466851"/>
                </a:lnTo>
                <a:lnTo>
                  <a:pt x="166688" y="1504950"/>
                </a:lnTo>
                <a:lnTo>
                  <a:pt x="171452" y="1509712"/>
                </a:lnTo>
                <a:lnTo>
                  <a:pt x="1590675" y="871537"/>
                </a:lnTo>
                <a:lnTo>
                  <a:pt x="1228726" y="0"/>
                </a:lnTo>
                <a:close/>
              </a:path>
            </a:pathLst>
          </a:custGeom>
          <a:no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solidFill>
                <a:effectLst/>
                <a:uLnTx/>
                <a:uFillTx/>
                <a:cs typeface="+mn-ea"/>
                <a:sym typeface="+mn-lt"/>
              </a:rPr>
              <a:t>一展（示范区）</a:t>
            </a:r>
          </a:p>
        </p:txBody>
      </p:sp>
      <p:sp>
        <p:nvSpPr>
          <p:cNvPr id="29" name="矩形 28"/>
          <p:cNvSpPr/>
          <p:nvPr/>
        </p:nvSpPr>
        <p:spPr>
          <a:xfrm>
            <a:off x="318770" y="1319530"/>
            <a:ext cx="3841115" cy="152618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cs typeface="+mn-ea"/>
                <a:sym typeface="+mn-lt"/>
              </a:rPr>
              <a:t>示范区方案一红线内用地</a:t>
            </a:r>
            <a:r>
              <a:rPr kumimoji="0" lang="en-US" altLang="zh-CN" sz="1600" b="1" i="0" u="none" strike="noStrike" kern="1200" cap="none" spc="0" normalizeH="0" baseline="0" noProof="0" dirty="0">
                <a:ln>
                  <a:noFill/>
                </a:ln>
                <a:solidFill>
                  <a:prstClr val="black">
                    <a:lumMod val="65000"/>
                    <a:lumOff val="35000"/>
                  </a:prstClr>
                </a:solidFill>
                <a:effectLst/>
                <a:uLnTx/>
                <a:uFillTx/>
                <a:cs typeface="+mn-ea"/>
                <a:sym typeface="+mn-lt"/>
              </a:rPr>
              <a:t>1900</a:t>
            </a:r>
            <a:r>
              <a:rPr kumimoji="0" lang="zh-CN" altLang="en-US" sz="1600" b="1" i="0" u="none" strike="noStrike" kern="1200" cap="none" spc="0" normalizeH="0" baseline="0" noProof="0" dirty="0">
                <a:ln>
                  <a:noFill/>
                </a:ln>
                <a:solidFill>
                  <a:prstClr val="black">
                    <a:lumMod val="65000"/>
                    <a:lumOff val="35000"/>
                  </a:prstClr>
                </a:solidFill>
                <a:effectLst/>
                <a:uLnTx/>
                <a:uFillTx/>
                <a:cs typeface="+mn-ea"/>
                <a:sym typeface="+mn-lt"/>
              </a:rPr>
              <a:t>㎡，红线外用地</a:t>
            </a:r>
            <a:r>
              <a:rPr kumimoji="0" lang="en-US" altLang="zh-CN" sz="1600" b="1" i="0" u="none" strike="noStrike" kern="1200" cap="none" spc="0" normalizeH="0" baseline="0" noProof="0" dirty="0">
                <a:ln>
                  <a:noFill/>
                </a:ln>
                <a:solidFill>
                  <a:prstClr val="black">
                    <a:lumMod val="65000"/>
                    <a:lumOff val="35000"/>
                  </a:prstClr>
                </a:solidFill>
                <a:effectLst/>
                <a:uLnTx/>
                <a:uFillTx/>
                <a:cs typeface="+mn-ea"/>
                <a:sym typeface="+mn-lt"/>
              </a:rPr>
              <a:t>2000</a:t>
            </a:r>
            <a:r>
              <a:rPr kumimoji="0" lang="zh-CN" altLang="en-US" sz="1600" b="1" i="0" u="none" strike="noStrike" kern="1200" cap="none" spc="0" normalizeH="0" baseline="0" noProof="0" dirty="0">
                <a:ln>
                  <a:noFill/>
                </a:ln>
                <a:solidFill>
                  <a:prstClr val="black">
                    <a:lumMod val="65000"/>
                    <a:lumOff val="35000"/>
                  </a:prstClr>
                </a:solidFill>
                <a:effectLst/>
                <a:uLnTx/>
                <a:uFillTx/>
                <a:cs typeface="+mn-ea"/>
                <a:sym typeface="+mn-lt"/>
              </a:rPr>
              <a:t>㎡，售楼处地上地下合计暂估800㎡。</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cs typeface="+mn-ea"/>
                <a:sym typeface="+mn-lt"/>
              </a:rPr>
              <a:t>样板房：叠加和洋房实体样板房。</a:t>
            </a:r>
          </a:p>
        </p:txBody>
      </p:sp>
      <p:sp>
        <p:nvSpPr>
          <p:cNvPr id="71" name="矩形 70"/>
          <p:cNvSpPr/>
          <p:nvPr/>
        </p:nvSpPr>
        <p:spPr>
          <a:xfrm rot="303323">
            <a:off x="6780786" y="4169968"/>
            <a:ext cx="210820" cy="294640"/>
          </a:xfrm>
          <a:prstGeom prst="rect">
            <a:avLst/>
          </a:prstGeom>
          <a:solidFill>
            <a:srgbClr val="FFC000">
              <a:alpha val="80000"/>
            </a:srgbClr>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cs typeface="+mn-ea"/>
              <a:sym typeface="+mn-lt"/>
            </a:endParaRPr>
          </a:p>
        </p:txBody>
      </p:sp>
      <p:sp>
        <p:nvSpPr>
          <p:cNvPr id="30" name="任意多边形: 形状 73"/>
          <p:cNvSpPr/>
          <p:nvPr/>
        </p:nvSpPr>
        <p:spPr>
          <a:xfrm>
            <a:off x="3028950" y="-151384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矩形 41"/>
          <p:cNvSpPr/>
          <p:nvPr/>
        </p:nvSpPr>
        <p:spPr>
          <a:xfrm rot="303323">
            <a:off x="6998728" y="4192927"/>
            <a:ext cx="210820" cy="294640"/>
          </a:xfrm>
          <a:prstGeom prst="rect">
            <a:avLst/>
          </a:prstGeom>
          <a:solidFill>
            <a:srgbClr val="F4B183">
              <a:alpha val="80000"/>
            </a:srgbClr>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cs typeface="+mn-ea"/>
              <a:sym typeface="+mn-lt"/>
            </a:endParaRPr>
          </a:p>
        </p:txBody>
      </p:sp>
      <p:sp>
        <p:nvSpPr>
          <p:cNvPr id="43" name="矩形 42"/>
          <p:cNvSpPr/>
          <p:nvPr/>
        </p:nvSpPr>
        <p:spPr>
          <a:xfrm rot="303323">
            <a:off x="7238507" y="2169651"/>
            <a:ext cx="210820" cy="294640"/>
          </a:xfrm>
          <a:prstGeom prst="rect">
            <a:avLst/>
          </a:prstGeom>
          <a:solidFill>
            <a:schemeClr val="accent1">
              <a:lumMod val="40000"/>
              <a:lumOff val="60000"/>
              <a:alpha val="80000"/>
            </a:schemeClr>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cs typeface="+mn-ea"/>
              <a:sym typeface="+mn-lt"/>
            </a:endParaRPr>
          </a:p>
        </p:txBody>
      </p:sp>
      <p:sp>
        <p:nvSpPr>
          <p:cNvPr id="46" name="圆角矩形 45"/>
          <p:cNvSpPr/>
          <p:nvPr/>
        </p:nvSpPr>
        <p:spPr>
          <a:xfrm rot="360000">
            <a:off x="7733954" y="4451505"/>
            <a:ext cx="486211" cy="280000"/>
          </a:xfrm>
          <a:prstGeom prst="roundRect">
            <a:avLst/>
          </a:prstGeom>
          <a:solidFill>
            <a:schemeClr val="accent5">
              <a:lumMod val="60000"/>
              <a:lumOff val="40000"/>
              <a:alpha val="80000"/>
            </a:schemeClr>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cs typeface="+mn-ea"/>
              <a:sym typeface="+mn-lt"/>
            </a:endParaRPr>
          </a:p>
        </p:txBody>
      </p:sp>
      <p:sp>
        <p:nvSpPr>
          <p:cNvPr id="48" name="任意多边形 47"/>
          <p:cNvSpPr/>
          <p:nvPr/>
        </p:nvSpPr>
        <p:spPr>
          <a:xfrm rot="10800000">
            <a:off x="7978775" y="4719955"/>
            <a:ext cx="57150" cy="509270"/>
          </a:xfrm>
          <a:custGeom>
            <a:avLst/>
            <a:gdLst>
              <a:gd name="connisteX0" fmla="*/ 57150 w 57150"/>
              <a:gd name="connsiteY0" fmla="*/ 0 h 509270"/>
              <a:gd name="connisteX1" fmla="*/ 0 w 57150"/>
              <a:gd name="connsiteY1" fmla="*/ 509270 h 509270"/>
            </a:gdLst>
            <a:ahLst/>
            <a:cxnLst>
              <a:cxn ang="0">
                <a:pos x="connisteX0" y="connsiteY0"/>
              </a:cxn>
              <a:cxn ang="0">
                <a:pos x="connisteX1" y="connsiteY1"/>
              </a:cxn>
            </a:cxnLst>
            <a:rect l="l" t="t" r="r" b="b"/>
            <a:pathLst>
              <a:path w="57150" h="509270">
                <a:moveTo>
                  <a:pt x="57150" y="0"/>
                </a:moveTo>
                <a:lnTo>
                  <a:pt x="0" y="509270"/>
                </a:lnTo>
              </a:path>
            </a:pathLst>
          </a:custGeom>
          <a:ln w="19050">
            <a:solidFill>
              <a:srgbClr val="FFC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31" name="文本框 30"/>
          <p:cNvSpPr txBox="1"/>
          <p:nvPr/>
        </p:nvSpPr>
        <p:spPr>
          <a:xfrm>
            <a:off x="7689849" y="4426860"/>
            <a:ext cx="577850" cy="306705"/>
          </a:xfrm>
          <a:prstGeom prst="rect">
            <a:avLst/>
          </a:prstGeom>
          <a:noFill/>
        </p:spPr>
        <p:txBody>
          <a:bodyPr wrap="square">
            <a:spAutoFit/>
          </a:bodyPr>
          <a:lstStyle>
            <a:defPPr>
              <a:defRPr lang="zh-CN"/>
            </a:defPPr>
            <a:lvl1pP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prstClr val="black"/>
                </a:solidFill>
                <a:effectLst/>
                <a:uLnTx/>
                <a:uFillTx/>
                <a:cs typeface="+mn-ea"/>
                <a:sym typeface="+mn-lt"/>
              </a:rPr>
              <a:t>前期</a:t>
            </a:r>
            <a:endParaRPr kumimoji="0" lang="en-US" altLang="zh-CN" sz="700" b="1"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prstClr val="black"/>
                </a:solidFill>
                <a:effectLst/>
                <a:uLnTx/>
                <a:uFillTx/>
                <a:cs typeface="+mn-ea"/>
                <a:sym typeface="+mn-lt"/>
              </a:rPr>
              <a:t>售楼处</a:t>
            </a:r>
          </a:p>
        </p:txBody>
      </p:sp>
      <p:sp>
        <p:nvSpPr>
          <p:cNvPr id="34" name="文本框 33"/>
          <p:cNvSpPr txBox="1"/>
          <p:nvPr/>
        </p:nvSpPr>
        <p:spPr>
          <a:xfrm>
            <a:off x="6489445" y="3984156"/>
            <a:ext cx="1090930" cy="200055"/>
          </a:xfrm>
          <a:prstGeom prst="rect">
            <a:avLst/>
          </a:prstGeom>
          <a:noFill/>
        </p:spPr>
        <p:txBody>
          <a:bodyPr wrap="square">
            <a:spAutoFit/>
          </a:bodyPr>
          <a:lstStyle>
            <a:defPPr>
              <a:defRPr lang="zh-CN"/>
            </a:defPPr>
            <a:lvl1pP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prstClr val="black"/>
                </a:solidFill>
                <a:effectLst/>
                <a:uLnTx/>
                <a:uFillTx/>
                <a:cs typeface="+mn-ea"/>
                <a:sym typeface="+mn-lt"/>
              </a:rPr>
              <a:t>叠加样板房</a:t>
            </a:r>
          </a:p>
        </p:txBody>
      </p:sp>
      <p:sp>
        <p:nvSpPr>
          <p:cNvPr id="2" name="任意多边形: 形状 1">
            <a:extLst>
              <a:ext uri="{FF2B5EF4-FFF2-40B4-BE49-F238E27FC236}">
                <a16:creationId xmlns:a16="http://schemas.microsoft.com/office/drawing/2014/main" id="{5CD09081-BCF1-46D7-B590-404C385A7F24}"/>
              </a:ext>
            </a:extLst>
          </p:cNvPr>
          <p:cNvSpPr/>
          <p:nvPr/>
        </p:nvSpPr>
        <p:spPr>
          <a:xfrm>
            <a:off x="7505700" y="4083050"/>
            <a:ext cx="901700" cy="996950"/>
          </a:xfrm>
          <a:custGeom>
            <a:avLst/>
            <a:gdLst>
              <a:gd name="connsiteX0" fmla="*/ 711200 w 895350"/>
              <a:gd name="connsiteY0" fmla="*/ 946150 h 946150"/>
              <a:gd name="connsiteX1" fmla="*/ 711200 w 895350"/>
              <a:gd name="connsiteY1" fmla="*/ 946150 h 946150"/>
              <a:gd name="connsiteX2" fmla="*/ 762000 w 895350"/>
              <a:gd name="connsiteY2" fmla="*/ 622300 h 946150"/>
              <a:gd name="connsiteX3" fmla="*/ 857250 w 895350"/>
              <a:gd name="connsiteY3" fmla="*/ 622300 h 946150"/>
              <a:gd name="connsiteX4" fmla="*/ 838200 w 895350"/>
              <a:gd name="connsiteY4" fmla="*/ 558800 h 946150"/>
              <a:gd name="connsiteX5" fmla="*/ 895350 w 895350"/>
              <a:gd name="connsiteY5" fmla="*/ 107950 h 946150"/>
              <a:gd name="connsiteX6" fmla="*/ 82550 w 895350"/>
              <a:gd name="connsiteY6" fmla="*/ 0 h 946150"/>
              <a:gd name="connsiteX7" fmla="*/ 0 w 895350"/>
              <a:gd name="connsiteY7" fmla="*/ 863600 h 946150"/>
              <a:gd name="connsiteX8" fmla="*/ 711200 w 895350"/>
              <a:gd name="connsiteY8" fmla="*/ 946150 h 946150"/>
              <a:gd name="connsiteX0" fmla="*/ 717550 w 901700"/>
              <a:gd name="connsiteY0" fmla="*/ 946150 h 946150"/>
              <a:gd name="connsiteX1" fmla="*/ 717550 w 901700"/>
              <a:gd name="connsiteY1" fmla="*/ 946150 h 946150"/>
              <a:gd name="connsiteX2" fmla="*/ 768350 w 901700"/>
              <a:gd name="connsiteY2" fmla="*/ 622300 h 946150"/>
              <a:gd name="connsiteX3" fmla="*/ 863600 w 901700"/>
              <a:gd name="connsiteY3" fmla="*/ 622300 h 946150"/>
              <a:gd name="connsiteX4" fmla="*/ 844550 w 901700"/>
              <a:gd name="connsiteY4" fmla="*/ 558800 h 946150"/>
              <a:gd name="connsiteX5" fmla="*/ 901700 w 901700"/>
              <a:gd name="connsiteY5" fmla="*/ 107950 h 946150"/>
              <a:gd name="connsiteX6" fmla="*/ 88900 w 901700"/>
              <a:gd name="connsiteY6" fmla="*/ 0 h 946150"/>
              <a:gd name="connsiteX7" fmla="*/ 0 w 901700"/>
              <a:gd name="connsiteY7" fmla="*/ 920750 h 946150"/>
              <a:gd name="connsiteX8" fmla="*/ 717550 w 901700"/>
              <a:gd name="connsiteY8" fmla="*/ 946150 h 946150"/>
              <a:gd name="connsiteX0" fmla="*/ 698500 w 901700"/>
              <a:gd name="connsiteY0" fmla="*/ 996950 h 996950"/>
              <a:gd name="connsiteX1" fmla="*/ 717550 w 901700"/>
              <a:gd name="connsiteY1" fmla="*/ 946150 h 996950"/>
              <a:gd name="connsiteX2" fmla="*/ 768350 w 901700"/>
              <a:gd name="connsiteY2" fmla="*/ 622300 h 996950"/>
              <a:gd name="connsiteX3" fmla="*/ 863600 w 901700"/>
              <a:gd name="connsiteY3" fmla="*/ 622300 h 996950"/>
              <a:gd name="connsiteX4" fmla="*/ 844550 w 901700"/>
              <a:gd name="connsiteY4" fmla="*/ 558800 h 996950"/>
              <a:gd name="connsiteX5" fmla="*/ 901700 w 901700"/>
              <a:gd name="connsiteY5" fmla="*/ 107950 h 996950"/>
              <a:gd name="connsiteX6" fmla="*/ 88900 w 901700"/>
              <a:gd name="connsiteY6" fmla="*/ 0 h 996950"/>
              <a:gd name="connsiteX7" fmla="*/ 0 w 901700"/>
              <a:gd name="connsiteY7" fmla="*/ 920750 h 996950"/>
              <a:gd name="connsiteX8" fmla="*/ 698500 w 901700"/>
              <a:gd name="connsiteY8" fmla="*/ 996950 h 99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700" h="996950">
                <a:moveTo>
                  <a:pt x="698500" y="996950"/>
                </a:moveTo>
                <a:cubicBezTo>
                  <a:pt x="704850" y="980017"/>
                  <a:pt x="705908" y="1008592"/>
                  <a:pt x="717550" y="946150"/>
                </a:cubicBezTo>
                <a:cubicBezTo>
                  <a:pt x="729192" y="883708"/>
                  <a:pt x="751417" y="730250"/>
                  <a:pt x="768350" y="622300"/>
                </a:cubicBezTo>
                <a:lnTo>
                  <a:pt x="863600" y="622300"/>
                </a:lnTo>
                <a:lnTo>
                  <a:pt x="844550" y="558800"/>
                </a:lnTo>
                <a:lnTo>
                  <a:pt x="901700" y="107950"/>
                </a:lnTo>
                <a:lnTo>
                  <a:pt x="88900" y="0"/>
                </a:lnTo>
                <a:lnTo>
                  <a:pt x="0" y="920750"/>
                </a:lnTo>
                <a:lnTo>
                  <a:pt x="698500" y="996950"/>
                </a:lnTo>
                <a:close/>
              </a:path>
            </a:pathLst>
          </a:custGeom>
          <a:solidFill>
            <a:srgbClr val="00B0F0">
              <a:alpha val="48000"/>
            </a:srgbClr>
          </a:solidFill>
          <a:ln w="158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srgbClr val="FFFFFF"/>
              </a:solidFill>
              <a:effectLst/>
              <a:uLnTx/>
              <a:uFillTx/>
              <a:cs typeface="+mn-ea"/>
              <a:sym typeface="+mn-lt"/>
            </a:endParaRPr>
          </a:p>
        </p:txBody>
      </p:sp>
      <p:sp>
        <p:nvSpPr>
          <p:cNvPr id="5" name="任意多边形: 形状 4">
            <a:extLst>
              <a:ext uri="{FF2B5EF4-FFF2-40B4-BE49-F238E27FC236}">
                <a16:creationId xmlns:a16="http://schemas.microsoft.com/office/drawing/2014/main" id="{354E1855-6FFF-4941-809B-502CAD4354E9}"/>
              </a:ext>
            </a:extLst>
          </p:cNvPr>
          <p:cNvSpPr/>
          <p:nvPr/>
        </p:nvSpPr>
        <p:spPr>
          <a:xfrm>
            <a:off x="6286500" y="1739900"/>
            <a:ext cx="1219200" cy="3206750"/>
          </a:xfrm>
          <a:custGeom>
            <a:avLst/>
            <a:gdLst>
              <a:gd name="connsiteX0" fmla="*/ 387350 w 1219200"/>
              <a:gd name="connsiteY0" fmla="*/ 3206750 h 3206750"/>
              <a:gd name="connsiteX1" fmla="*/ 387350 w 1219200"/>
              <a:gd name="connsiteY1" fmla="*/ 3206750 h 3206750"/>
              <a:gd name="connsiteX2" fmla="*/ 349250 w 1219200"/>
              <a:gd name="connsiteY2" fmla="*/ 3136900 h 3206750"/>
              <a:gd name="connsiteX3" fmla="*/ 323850 w 1219200"/>
              <a:gd name="connsiteY3" fmla="*/ 3073400 h 3206750"/>
              <a:gd name="connsiteX4" fmla="*/ 336550 w 1219200"/>
              <a:gd name="connsiteY4" fmla="*/ 2965450 h 3206750"/>
              <a:gd name="connsiteX5" fmla="*/ 342900 w 1219200"/>
              <a:gd name="connsiteY5" fmla="*/ 2914650 h 3206750"/>
              <a:gd name="connsiteX6" fmla="*/ 361950 w 1219200"/>
              <a:gd name="connsiteY6" fmla="*/ 2698750 h 3206750"/>
              <a:gd name="connsiteX7" fmla="*/ 463550 w 1219200"/>
              <a:gd name="connsiteY7" fmla="*/ 2705100 h 3206750"/>
              <a:gd name="connsiteX8" fmla="*/ 501650 w 1219200"/>
              <a:gd name="connsiteY8" fmla="*/ 2393950 h 3206750"/>
              <a:gd name="connsiteX9" fmla="*/ 400050 w 1219200"/>
              <a:gd name="connsiteY9" fmla="*/ 2374900 h 3206750"/>
              <a:gd name="connsiteX10" fmla="*/ 304800 w 1219200"/>
              <a:gd name="connsiteY10" fmla="*/ 2406650 h 3206750"/>
              <a:gd name="connsiteX11" fmla="*/ 304800 w 1219200"/>
              <a:gd name="connsiteY11" fmla="*/ 2292350 h 3206750"/>
              <a:gd name="connsiteX12" fmla="*/ 584200 w 1219200"/>
              <a:gd name="connsiteY12" fmla="*/ 222250 h 3206750"/>
              <a:gd name="connsiteX13" fmla="*/ 685800 w 1219200"/>
              <a:gd name="connsiteY13" fmla="*/ 241300 h 3206750"/>
              <a:gd name="connsiteX14" fmla="*/ 685800 w 1219200"/>
              <a:gd name="connsiteY14" fmla="*/ 361950 h 3206750"/>
              <a:gd name="connsiteX15" fmla="*/ 1174750 w 1219200"/>
              <a:gd name="connsiteY15" fmla="*/ 412750 h 3206750"/>
              <a:gd name="connsiteX16" fmla="*/ 1219200 w 1219200"/>
              <a:gd name="connsiteY16" fmla="*/ 88900 h 3206750"/>
              <a:gd name="connsiteX17" fmla="*/ 558800 w 1219200"/>
              <a:gd name="connsiteY17" fmla="*/ 0 h 3206750"/>
              <a:gd name="connsiteX18" fmla="*/ 412750 w 1219200"/>
              <a:gd name="connsiteY18" fmla="*/ 76200 h 3206750"/>
              <a:gd name="connsiteX19" fmla="*/ 374650 w 1219200"/>
              <a:gd name="connsiteY19" fmla="*/ 146050 h 3206750"/>
              <a:gd name="connsiteX20" fmla="*/ 0 w 1219200"/>
              <a:gd name="connsiteY20" fmla="*/ 3162300 h 3206750"/>
              <a:gd name="connsiteX21" fmla="*/ 387350 w 1219200"/>
              <a:gd name="connsiteY21" fmla="*/ 3206750 h 320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 h="3206750">
                <a:moveTo>
                  <a:pt x="387350" y="3206750"/>
                </a:moveTo>
                <a:lnTo>
                  <a:pt x="387350" y="3206750"/>
                </a:lnTo>
                <a:cubicBezTo>
                  <a:pt x="343740" y="3155872"/>
                  <a:pt x="349250" y="3181815"/>
                  <a:pt x="349250" y="3136900"/>
                </a:cubicBezTo>
                <a:lnTo>
                  <a:pt x="323850" y="3073400"/>
                </a:lnTo>
                <a:cubicBezTo>
                  <a:pt x="335993" y="2939825"/>
                  <a:pt x="323808" y="3054643"/>
                  <a:pt x="336550" y="2965450"/>
                </a:cubicBezTo>
                <a:cubicBezTo>
                  <a:pt x="338963" y="2948556"/>
                  <a:pt x="342900" y="2914650"/>
                  <a:pt x="342900" y="2914650"/>
                </a:cubicBezTo>
                <a:lnTo>
                  <a:pt x="361950" y="2698750"/>
                </a:lnTo>
                <a:lnTo>
                  <a:pt x="463550" y="2705100"/>
                </a:lnTo>
                <a:lnTo>
                  <a:pt x="501650" y="2393950"/>
                </a:lnTo>
                <a:lnTo>
                  <a:pt x="400050" y="2374900"/>
                </a:lnTo>
                <a:lnTo>
                  <a:pt x="304800" y="2406650"/>
                </a:lnTo>
                <a:lnTo>
                  <a:pt x="304800" y="2292350"/>
                </a:lnTo>
                <a:lnTo>
                  <a:pt x="584200" y="222250"/>
                </a:lnTo>
                <a:lnTo>
                  <a:pt x="685800" y="241300"/>
                </a:lnTo>
                <a:lnTo>
                  <a:pt x="685800" y="361950"/>
                </a:lnTo>
                <a:lnTo>
                  <a:pt x="1174750" y="412750"/>
                </a:lnTo>
                <a:lnTo>
                  <a:pt x="1219200" y="88900"/>
                </a:lnTo>
                <a:lnTo>
                  <a:pt x="558800" y="0"/>
                </a:lnTo>
                <a:lnTo>
                  <a:pt x="412750" y="76200"/>
                </a:lnTo>
                <a:lnTo>
                  <a:pt x="374650" y="146050"/>
                </a:lnTo>
                <a:lnTo>
                  <a:pt x="0" y="3162300"/>
                </a:lnTo>
                <a:lnTo>
                  <a:pt x="387350" y="3206750"/>
                </a:lnTo>
                <a:close/>
              </a:path>
            </a:pathLst>
          </a:custGeom>
          <a:solidFill>
            <a:srgbClr val="92D050">
              <a:alpha val="62000"/>
            </a:srgbClr>
          </a:solidFill>
          <a:ln w="158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srgbClr val="FFFFFF"/>
              </a:solidFill>
              <a:effectLst/>
              <a:uLnTx/>
              <a:uFillTx/>
              <a:cs typeface="+mn-ea"/>
              <a:sym typeface="+mn-lt"/>
            </a:endParaRPr>
          </a:p>
        </p:txBody>
      </p:sp>
      <p:sp>
        <p:nvSpPr>
          <p:cNvPr id="45" name="文本框 44"/>
          <p:cNvSpPr txBox="1"/>
          <p:nvPr/>
        </p:nvSpPr>
        <p:spPr>
          <a:xfrm>
            <a:off x="6916419" y="1953583"/>
            <a:ext cx="1090930" cy="200055"/>
          </a:xfrm>
          <a:prstGeom prst="rect">
            <a:avLst/>
          </a:prstGeom>
          <a:noFill/>
        </p:spPr>
        <p:txBody>
          <a:bodyPr wrap="square">
            <a:spAutoFit/>
          </a:bodyPr>
          <a:lstStyle>
            <a:defPPr>
              <a:defRPr lang="zh-CN"/>
            </a:defPPr>
            <a:lvl1pP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prstClr val="black"/>
                </a:solidFill>
                <a:effectLst/>
                <a:uLnTx/>
                <a:uFillTx/>
                <a:cs typeface="+mn-ea"/>
                <a:sym typeface="+mn-lt"/>
              </a:rPr>
              <a:t>洋房样板房</a:t>
            </a:r>
          </a:p>
        </p:txBody>
      </p:sp>
      <p:sp>
        <p:nvSpPr>
          <p:cNvPr id="26" name="矩形 25">
            <a:extLst>
              <a:ext uri="{FF2B5EF4-FFF2-40B4-BE49-F238E27FC236}">
                <a16:creationId xmlns:a16="http://schemas.microsoft.com/office/drawing/2014/main" id="{AA88534C-59AE-42A4-8A0E-8A6E1D7E485F}"/>
              </a:ext>
            </a:extLst>
          </p:cNvPr>
          <p:cNvSpPr/>
          <p:nvPr/>
        </p:nvSpPr>
        <p:spPr>
          <a:xfrm rot="303323">
            <a:off x="6946953" y="2151915"/>
            <a:ext cx="263139" cy="284624"/>
          </a:xfrm>
          <a:prstGeom prst="rect">
            <a:avLst/>
          </a:prstGeom>
          <a:solidFill>
            <a:schemeClr val="accent1">
              <a:lumMod val="40000"/>
              <a:lumOff val="60000"/>
              <a:alpha val="80000"/>
            </a:schemeClr>
          </a:solidFill>
          <a:ln w="127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cs typeface="+mn-ea"/>
              <a:sym typeface="+mn-lt"/>
            </a:endParaRPr>
          </a:p>
        </p:txBody>
      </p:sp>
    </p:spTree>
    <p:extLst>
      <p:ext uri="{BB962C8B-B14F-4D97-AF65-F5344CB8AC3E}">
        <p14:creationId xmlns:p14="http://schemas.microsoft.com/office/powerpoint/2010/main" val="31487880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1A68ADF-6990-448C-9AFD-2DE80F1EE3AC}"/>
              </a:ext>
            </a:extLst>
          </p:cNvPr>
          <p:cNvPicPr>
            <a:picLocks noChangeAspect="1"/>
          </p:cNvPicPr>
          <p:nvPr/>
        </p:nvPicPr>
        <p:blipFill>
          <a:blip r:embed="rId2"/>
          <a:stretch>
            <a:fillRect/>
          </a:stretch>
        </p:blipFill>
        <p:spPr>
          <a:xfrm>
            <a:off x="-7088" y="0"/>
            <a:ext cx="12160102" cy="6826102"/>
          </a:xfrm>
          <a:prstGeom prst="rect">
            <a:avLst/>
          </a:prstGeom>
        </p:spPr>
      </p:pic>
      <p:sp>
        <p:nvSpPr>
          <p:cNvPr id="3" name="矩形 2"/>
          <p:cNvSpPr/>
          <p:nvPr/>
        </p:nvSpPr>
        <p:spPr>
          <a:xfrm>
            <a:off x="16764" y="0"/>
            <a:ext cx="12192000" cy="6858000"/>
          </a:xfrm>
          <a:prstGeom prst="rect">
            <a:avLst/>
          </a:prstGeom>
          <a:solidFill>
            <a:schemeClr val="tx1">
              <a:lumMod val="95000"/>
              <a:lumOff val="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3" name="文本框 12"/>
          <p:cNvSpPr txBox="1"/>
          <p:nvPr/>
        </p:nvSpPr>
        <p:spPr>
          <a:xfrm>
            <a:off x="9986682" y="-1541929"/>
            <a:ext cx="184731" cy="369332"/>
          </a:xfrm>
          <a:prstGeom prst="rect">
            <a:avLst/>
          </a:prstGeom>
          <a:noFill/>
        </p:spPr>
        <p:txBody>
          <a:bodyPr wrap="none">
            <a:spAutoFit/>
          </a:bodyPr>
          <a:lstStyle/>
          <a:p>
            <a:endParaRPr lang="zh-CN">
              <a:cs typeface="+mn-ea"/>
              <a:sym typeface="+mn-lt"/>
            </a:endParaRPr>
          </a:p>
        </p:txBody>
      </p:sp>
      <p:sp>
        <p:nvSpPr>
          <p:cNvPr id="19" name="矩形 18"/>
          <p:cNvSpPr/>
          <p:nvPr/>
        </p:nvSpPr>
        <p:spPr>
          <a:xfrm>
            <a:off x="3627013" y="2770578"/>
            <a:ext cx="5588389" cy="871392"/>
          </a:xfrm>
          <a:prstGeom prst="rect">
            <a:avLst/>
          </a:prstGeom>
          <a:noFill/>
        </p:spPr>
        <p:txBody>
          <a:bodyPr wrap="none" lIns="91440" tIns="45720" rIns="91440" bIns="45720">
            <a:spAutoFit/>
          </a:bodyPr>
          <a:lstStyle/>
          <a:p>
            <a:pPr algn="ctr">
              <a:lnSpc>
                <a:spcPct val="150000"/>
              </a:lnSpc>
            </a:pPr>
            <a:r>
              <a:rPr lang="zh-CN" altLang="en-US" sz="4000" b="1" dirty="0">
                <a:solidFill>
                  <a:schemeClr val="bg1"/>
                </a:solidFill>
                <a:effectLst>
                  <a:outerShdw dist="111653" dir="2700000" algn="tl" rotWithShape="0">
                    <a:prstClr val="black"/>
                  </a:outerShdw>
                </a:effectLst>
                <a:cs typeface="+mn-ea"/>
                <a:sym typeface="+mn-lt"/>
              </a:rPr>
              <a:t>方案二 示范区位置调整</a:t>
            </a:r>
            <a:endParaRPr lang="en-US" altLang="zh-CN" sz="4000" b="1" dirty="0">
              <a:solidFill>
                <a:schemeClr val="bg1"/>
              </a:solidFill>
              <a:effectLst>
                <a:outerShdw dist="111653" dir="2700000" algn="tl" rotWithShape="0">
                  <a:prstClr val="black"/>
                </a:outerShdw>
              </a:effectLst>
              <a:cs typeface="+mn-ea"/>
              <a:sym typeface="+mn-lt"/>
            </a:endParaRPr>
          </a:p>
        </p:txBody>
      </p:sp>
      <p:cxnSp>
        <p:nvCxnSpPr>
          <p:cNvPr id="4" name="直接连接符 3"/>
          <p:cNvCxnSpPr/>
          <p:nvPr/>
        </p:nvCxnSpPr>
        <p:spPr>
          <a:xfrm>
            <a:off x="4174435" y="3806687"/>
            <a:ext cx="4462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528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0106上海泗泾04-08地块强排总图_页面_1">
            <a:extLst>
              <a:ext uri="{FF2B5EF4-FFF2-40B4-BE49-F238E27FC236}">
                <a16:creationId xmlns:a16="http://schemas.microsoft.com/office/drawing/2014/main" id="{1961550C-9F4F-41E2-AEB4-C0214BCC7F09}"/>
              </a:ext>
            </a:extLst>
          </p:cNvPr>
          <p:cNvPicPr>
            <a:picLocks noChangeAspect="1"/>
          </p:cNvPicPr>
          <p:nvPr/>
        </p:nvPicPr>
        <p:blipFill>
          <a:blip r:embed="rId3"/>
          <a:srcRect l="19596" t="23554" r="34710" b="21382"/>
          <a:stretch>
            <a:fillRect/>
          </a:stretch>
        </p:blipFill>
        <p:spPr>
          <a:xfrm>
            <a:off x="4561205" y="700405"/>
            <a:ext cx="6737985" cy="5734685"/>
          </a:xfrm>
          <a:prstGeom prst="rect">
            <a:avLst/>
          </a:prstGeom>
        </p:spPr>
      </p:pic>
      <p:sp>
        <p:nvSpPr>
          <p:cNvPr id="17" name="矩形 302">
            <a:extLst>
              <a:ext uri="{FF2B5EF4-FFF2-40B4-BE49-F238E27FC236}">
                <a16:creationId xmlns:a16="http://schemas.microsoft.com/office/drawing/2014/main" id="{A7C427C8-21E7-44E2-B8DD-788BD8DCDD50}"/>
              </a:ext>
            </a:extLst>
          </p:cNvPr>
          <p:cNvSpPr>
            <a:spLocks noChangeArrowheads="1"/>
          </p:cNvSpPr>
          <p:nvPr/>
        </p:nvSpPr>
        <p:spPr bwMode="auto">
          <a:xfrm>
            <a:off x="436098" y="214313"/>
            <a:ext cx="9332310"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10000"/>
              </a:lnSpc>
            </a:pPr>
            <a:r>
              <a:rPr lang="zh-CN" altLang="en-US" sz="2000" b="1" dirty="0">
                <a:solidFill>
                  <a:srgbClr val="000000"/>
                </a:solidFill>
                <a:cs typeface="+mn-ea"/>
                <a:sym typeface="+mn-lt"/>
              </a:rPr>
              <a:t>方案二</a:t>
            </a:r>
            <a:r>
              <a:rPr lang="en-US" altLang="zh-CN" sz="2000" b="1" dirty="0">
                <a:solidFill>
                  <a:srgbClr val="000000"/>
                </a:solidFill>
                <a:cs typeface="+mn-ea"/>
                <a:sym typeface="+mn-lt"/>
              </a:rPr>
              <a:t>——</a:t>
            </a:r>
            <a:r>
              <a:rPr lang="zh-CN" altLang="en-US" sz="2000" b="1" dirty="0">
                <a:solidFill>
                  <a:srgbClr val="000000"/>
                </a:solidFill>
                <a:cs typeface="+mn-ea"/>
                <a:sym typeface="+mn-lt"/>
              </a:rPr>
              <a:t>示范区位置调整尝试</a:t>
            </a:r>
            <a:endParaRPr lang="en-US" altLang="zh-CN" sz="2000" b="1" dirty="0">
              <a:solidFill>
                <a:srgbClr val="000000"/>
              </a:solidFill>
              <a:cs typeface="+mn-ea"/>
              <a:sym typeface="+mn-lt"/>
            </a:endParaRPr>
          </a:p>
        </p:txBody>
      </p:sp>
      <p:sp>
        <p:nvSpPr>
          <p:cNvPr id="18" name="标题 1">
            <a:extLst>
              <a:ext uri="{FF2B5EF4-FFF2-40B4-BE49-F238E27FC236}">
                <a16:creationId xmlns:a16="http://schemas.microsoft.com/office/drawing/2014/main" id="{B8DC93D8-8D99-46E1-9082-75E7ECCD4F3B}"/>
              </a:ext>
            </a:extLst>
          </p:cNvPr>
          <p:cNvSpPr txBox="1"/>
          <p:nvPr/>
        </p:nvSpPr>
        <p:spPr bwMode="auto">
          <a:xfrm>
            <a:off x="1097147" y="204999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160  </a:t>
            </a:r>
            <a:r>
              <a:rPr lang="zh-CN" altLang="en-US" sz="1100" b="0" kern="0" dirty="0">
                <a:latin typeface="+mn-lt"/>
                <a:ea typeface="+mn-ea"/>
                <a:cs typeface="+mn-ea"/>
                <a:sym typeface="+mn-lt"/>
              </a:rPr>
              <a:t>叠墅（</a:t>
            </a:r>
            <a:r>
              <a:rPr lang="en-US" altLang="zh-CN" sz="1100" b="0" kern="0" dirty="0">
                <a:latin typeface="+mn-lt"/>
                <a:ea typeface="+mn-ea"/>
                <a:cs typeface="+mn-ea"/>
                <a:sym typeface="+mn-lt"/>
              </a:rPr>
              <a:t>4F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sp>
        <p:nvSpPr>
          <p:cNvPr id="19" name="矩形 18">
            <a:extLst>
              <a:ext uri="{FF2B5EF4-FFF2-40B4-BE49-F238E27FC236}">
                <a16:creationId xmlns:a16="http://schemas.microsoft.com/office/drawing/2014/main" id="{B375C550-0701-42CA-B80A-C9F7BAF63D10}"/>
              </a:ext>
            </a:extLst>
          </p:cNvPr>
          <p:cNvSpPr/>
          <p:nvPr/>
        </p:nvSpPr>
        <p:spPr>
          <a:xfrm>
            <a:off x="703447" y="2097237"/>
            <a:ext cx="348615" cy="171450"/>
          </a:xfrm>
          <a:prstGeom prst="rect">
            <a:avLst/>
          </a:prstGeom>
          <a:solidFill>
            <a:srgbClr val="7F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20" name="标题 1">
            <a:extLst>
              <a:ext uri="{FF2B5EF4-FFF2-40B4-BE49-F238E27FC236}">
                <a16:creationId xmlns:a16="http://schemas.microsoft.com/office/drawing/2014/main" id="{2BDA314A-3666-4C27-9403-AB14D6057BE0}"/>
              </a:ext>
            </a:extLst>
          </p:cNvPr>
          <p:cNvSpPr txBox="1"/>
          <p:nvPr/>
        </p:nvSpPr>
        <p:spPr bwMode="auto">
          <a:xfrm>
            <a:off x="1097147" y="1221956"/>
            <a:ext cx="168783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105  </a:t>
            </a:r>
            <a:r>
              <a:rPr lang="zh-CN" altLang="en-US" sz="1100" b="0" kern="0" dirty="0">
                <a:latin typeface="+mn-lt"/>
                <a:ea typeface="+mn-ea"/>
                <a:cs typeface="+mn-ea"/>
                <a:sym typeface="+mn-lt"/>
              </a:rPr>
              <a:t>洋房（</a:t>
            </a:r>
            <a:r>
              <a:rPr lang="en-US" altLang="zh-CN" sz="1100" b="0" kern="0" dirty="0">
                <a:latin typeface="+mn-lt"/>
                <a:ea typeface="+mn-ea"/>
                <a:cs typeface="+mn-ea"/>
                <a:sym typeface="+mn-lt"/>
              </a:rPr>
              <a:t>7F</a:t>
            </a:r>
            <a:r>
              <a:rPr lang="zh-CN" altLang="en-US" sz="1100" b="0" kern="0" dirty="0">
                <a:latin typeface="+mn-lt"/>
                <a:ea typeface="+mn-ea"/>
                <a:cs typeface="+mn-ea"/>
                <a:sym typeface="+mn-lt"/>
              </a:rPr>
              <a:t>）</a:t>
            </a:r>
          </a:p>
        </p:txBody>
      </p:sp>
      <p:sp>
        <p:nvSpPr>
          <p:cNvPr id="21" name="矩形 20">
            <a:extLst>
              <a:ext uri="{FF2B5EF4-FFF2-40B4-BE49-F238E27FC236}">
                <a16:creationId xmlns:a16="http://schemas.microsoft.com/office/drawing/2014/main" id="{BEF01A54-7870-4499-8186-D11F8B5FB24C}"/>
              </a:ext>
            </a:extLst>
          </p:cNvPr>
          <p:cNvSpPr/>
          <p:nvPr/>
        </p:nvSpPr>
        <p:spPr>
          <a:xfrm>
            <a:off x="703447" y="2380449"/>
            <a:ext cx="348615" cy="17145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ED5571AD-BDB8-4C08-B4CB-A943AEA21012}"/>
              </a:ext>
            </a:extLst>
          </p:cNvPr>
          <p:cNvSpPr/>
          <p:nvPr/>
        </p:nvSpPr>
        <p:spPr>
          <a:xfrm>
            <a:off x="703447" y="1273961"/>
            <a:ext cx="348615" cy="171450"/>
          </a:xfrm>
          <a:prstGeom prst="rect">
            <a:avLst/>
          </a:prstGeom>
          <a:solidFill>
            <a:srgbClr val="4AB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graphicFrame>
        <p:nvGraphicFramePr>
          <p:cNvPr id="23" name="表格 22">
            <a:extLst>
              <a:ext uri="{FF2B5EF4-FFF2-40B4-BE49-F238E27FC236}">
                <a16:creationId xmlns:a16="http://schemas.microsoft.com/office/drawing/2014/main" id="{21173E33-295B-49E9-8060-4D99D35E7FEE}"/>
              </a:ext>
            </a:extLst>
          </p:cNvPr>
          <p:cNvGraphicFramePr>
            <a:graphicFrameLocks noGrp="1"/>
          </p:cNvGraphicFramePr>
          <p:nvPr/>
        </p:nvGraphicFramePr>
        <p:xfrm>
          <a:off x="102313" y="3444387"/>
          <a:ext cx="4396662" cy="2276565"/>
        </p:xfrm>
        <a:graphic>
          <a:graphicData uri="http://schemas.openxmlformats.org/drawingml/2006/table">
            <a:tbl>
              <a:tblPr>
                <a:tableStyleId>{5C22544A-7EE6-4342-B048-85BDC9FD1C3A}</a:tableStyleId>
              </a:tblPr>
              <a:tblGrid>
                <a:gridCol w="777604">
                  <a:extLst>
                    <a:ext uri="{9D8B030D-6E8A-4147-A177-3AD203B41FA5}">
                      <a16:colId xmlns:a16="http://schemas.microsoft.com/office/drawing/2014/main" val="20000"/>
                    </a:ext>
                  </a:extLst>
                </a:gridCol>
                <a:gridCol w="523464">
                  <a:extLst>
                    <a:ext uri="{9D8B030D-6E8A-4147-A177-3AD203B41FA5}">
                      <a16:colId xmlns:a16="http://schemas.microsoft.com/office/drawing/2014/main" val="20001"/>
                    </a:ext>
                  </a:extLst>
                </a:gridCol>
                <a:gridCol w="621900">
                  <a:extLst>
                    <a:ext uri="{9D8B030D-6E8A-4147-A177-3AD203B41FA5}">
                      <a16:colId xmlns:a16="http://schemas.microsoft.com/office/drawing/2014/main" val="20002"/>
                    </a:ext>
                  </a:extLst>
                </a:gridCol>
                <a:gridCol w="642631">
                  <a:extLst>
                    <a:ext uri="{9D8B030D-6E8A-4147-A177-3AD203B41FA5}">
                      <a16:colId xmlns:a16="http://schemas.microsoft.com/office/drawing/2014/main" val="20003"/>
                    </a:ext>
                  </a:extLst>
                </a:gridCol>
                <a:gridCol w="746760">
                  <a:extLst>
                    <a:ext uri="{9D8B030D-6E8A-4147-A177-3AD203B41FA5}">
                      <a16:colId xmlns:a16="http://schemas.microsoft.com/office/drawing/2014/main" val="20004"/>
                    </a:ext>
                  </a:extLst>
                </a:gridCol>
                <a:gridCol w="590327">
                  <a:extLst>
                    <a:ext uri="{9D8B030D-6E8A-4147-A177-3AD203B41FA5}">
                      <a16:colId xmlns:a16="http://schemas.microsoft.com/office/drawing/2014/main" val="20005"/>
                    </a:ext>
                  </a:extLst>
                </a:gridCol>
                <a:gridCol w="493976">
                  <a:extLst>
                    <a:ext uri="{9D8B030D-6E8A-4147-A177-3AD203B41FA5}">
                      <a16:colId xmlns:a16="http://schemas.microsoft.com/office/drawing/2014/main" val="20006"/>
                    </a:ext>
                  </a:extLst>
                </a:gridCol>
              </a:tblGrid>
              <a:tr h="379494">
                <a:tc>
                  <a:txBody>
                    <a:bodyPr/>
                    <a:lstStyle/>
                    <a:p>
                      <a:pPr algn="ctr" fontAlgn="ctr">
                        <a:buNone/>
                      </a:pPr>
                      <a:r>
                        <a:rPr lang="zh-CN" altLang="en-US" sz="1100" u="none" strike="noStrike">
                          <a:effectLst/>
                          <a:latin typeface="+mn-lt"/>
                          <a:ea typeface="+mn-ea"/>
                          <a:cs typeface="+mn-ea"/>
                          <a:sym typeface="+mn-lt"/>
                        </a:rPr>
                        <a:t>　</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单户面积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面宽（</a:t>
                      </a:r>
                      <a:r>
                        <a:rPr lang="en-US" sz="1100" u="none" strike="noStrike">
                          <a:effectLst/>
                          <a:latin typeface="+mn-lt"/>
                          <a:ea typeface="+mn-ea"/>
                          <a:cs typeface="+mn-ea"/>
                          <a:sym typeface="+mn-lt"/>
                        </a:rPr>
                        <a:t>M)</a:t>
                      </a:r>
                      <a:endParaRPr 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9095">
                <a:tc>
                  <a:txBody>
                    <a:bodyPr/>
                    <a:lstStyle/>
                    <a:p>
                      <a:pPr algn="ctr" fontAlgn="ctr">
                        <a:buNone/>
                      </a:pPr>
                      <a:r>
                        <a:rPr lang="zh-CN" altLang="en-US" sz="1100" u="none" strike="noStrike" dirty="0">
                          <a:effectLst/>
                          <a:latin typeface="+mn-lt"/>
                          <a:ea typeface="+mn-ea"/>
                          <a:cs typeface="+mn-ea"/>
                          <a:sym typeface="+mn-lt"/>
                        </a:rPr>
                        <a:t>洋房</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7</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56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32.75%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5880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25.79%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9494">
                <a:tc>
                  <a:txBody>
                    <a:bodyPr/>
                    <a:lstStyle/>
                    <a:p>
                      <a:pPr algn="ctr" fontAlgn="ctr">
                        <a:buNone/>
                      </a:pPr>
                      <a:r>
                        <a:rPr lang="zh-CN" altLang="en-US" sz="1100" u="none" strike="noStrike" dirty="0">
                          <a:effectLst/>
                          <a:latin typeface="+mn-lt"/>
                          <a:ea typeface="+mn-ea"/>
                          <a:cs typeface="+mn-ea"/>
                          <a:sym typeface="+mn-lt"/>
                        </a:rPr>
                        <a:t>洋房</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7</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4.09%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145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1015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4.45%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15.4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9494">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4</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68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39.77%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139/150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9501.4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41.68%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9.3</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9494">
                <a:tc>
                  <a:txBody>
                    <a:bodyPr/>
                    <a:lstStyle/>
                    <a:p>
                      <a:pPr algn="ctr" fontAlgn="ctr">
                        <a:buNone/>
                      </a:pPr>
                      <a:r>
                        <a:rPr lang="zh-CN" altLang="en-US" sz="1100" u="none" strike="noStrike" dirty="0">
                          <a:effectLst/>
                          <a:latin typeface="+mn-lt"/>
                          <a:ea typeface="+mn-ea"/>
                          <a:cs typeface="+mn-ea"/>
                          <a:sym typeface="+mn-lt"/>
                        </a:rPr>
                        <a:t>叠墅</a:t>
                      </a:r>
                      <a:endParaRPr lang="en-US" altLang="zh-CN" sz="1100" u="none" strike="noStrike" dirty="0">
                        <a:effectLst/>
                        <a:latin typeface="+mn-lt"/>
                        <a:ea typeface="+mn-ea"/>
                        <a:cs typeface="+mn-ea"/>
                        <a:sym typeface="+mn-lt"/>
                      </a:endParaRPr>
                    </a:p>
                    <a:p>
                      <a:pPr algn="ctr" fontAlgn="ctr">
                        <a:buNone/>
                      </a:pPr>
                      <a:r>
                        <a:rPr lang="zh-CN" altLang="en-US" sz="1100" u="none" strike="noStrike" dirty="0">
                          <a:effectLst/>
                          <a:latin typeface="+mn-lt"/>
                          <a:ea typeface="+mn-ea"/>
                          <a:cs typeface="+mn-ea"/>
                          <a:sym typeface="+mn-lt"/>
                        </a:rPr>
                        <a:t>（</a:t>
                      </a:r>
                      <a:r>
                        <a:rPr lang="en-US" altLang="zh-CN" sz="1100" u="none" strike="noStrike" dirty="0">
                          <a:effectLst/>
                          <a:latin typeface="+mn-lt"/>
                          <a:ea typeface="+mn-ea"/>
                          <a:cs typeface="+mn-ea"/>
                          <a:sym typeface="+mn-lt"/>
                        </a:rPr>
                        <a:t>4</a:t>
                      </a:r>
                      <a:r>
                        <a:rPr lang="en-US" sz="1100" u="none" strike="noStrike"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40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23.39%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170/160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6400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28.07%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latin typeface="+mn-lt"/>
                          <a:ea typeface="+mn-ea"/>
                          <a:cs typeface="+mn-ea"/>
                          <a:sym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9494">
                <a:tc>
                  <a:txBody>
                    <a:bodyPr/>
                    <a:lstStyle/>
                    <a:p>
                      <a:pPr algn="ctr" fontAlgn="ctr">
                        <a:buNone/>
                      </a:pPr>
                      <a:r>
                        <a:rPr lang="zh-CN" altLang="en-US" sz="1100" u="none" strike="noStrike">
                          <a:effectLst/>
                          <a:latin typeface="+mn-lt"/>
                          <a:ea typeface="+mn-ea"/>
                          <a:cs typeface="+mn-ea"/>
                          <a:sym typeface="+mn-lt"/>
                        </a:rPr>
                        <a:t>住宅总计容</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171</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latin typeface="+mn-lt"/>
                          <a:ea typeface="+mn-ea"/>
                          <a:cs typeface="+mn-ea"/>
                          <a:sym typeface="+mn-lt"/>
                        </a:rPr>
                        <a:t>100%</a:t>
                      </a:r>
                      <a:endParaRPr lang="en-US" altLang="zh-CN"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r>
                        <a:rPr lang="zh-CN" altLang="en-US" sz="1100" u="none" strike="noStrike" dirty="0">
                          <a:effectLst/>
                          <a:latin typeface="+mn-lt"/>
                          <a:ea typeface="+mn-ea"/>
                          <a:cs typeface="+mn-ea"/>
                          <a:sym typeface="+mn-lt"/>
                        </a:rPr>
                        <a:t>　</a:t>
                      </a:r>
                      <a:endParaRPr lang="zh-CN" alt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22796.4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24" name="标题 1">
            <a:extLst>
              <a:ext uri="{FF2B5EF4-FFF2-40B4-BE49-F238E27FC236}">
                <a16:creationId xmlns:a16="http://schemas.microsoft.com/office/drawing/2014/main" id="{6B8D4DB4-19E4-4140-8D34-E32E64022A4D}"/>
              </a:ext>
            </a:extLst>
          </p:cNvPr>
          <p:cNvSpPr txBox="1"/>
          <p:nvPr/>
        </p:nvSpPr>
        <p:spPr bwMode="auto">
          <a:xfrm>
            <a:off x="1096512" y="2950759"/>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地库出入口</a:t>
            </a:r>
          </a:p>
        </p:txBody>
      </p:sp>
      <p:grpSp>
        <p:nvGrpSpPr>
          <p:cNvPr id="25" name="组合 24">
            <a:extLst>
              <a:ext uri="{FF2B5EF4-FFF2-40B4-BE49-F238E27FC236}">
                <a16:creationId xmlns:a16="http://schemas.microsoft.com/office/drawing/2014/main" id="{5B2AAB1F-0B87-4E08-BC81-FC3C5343A289}"/>
              </a:ext>
            </a:extLst>
          </p:cNvPr>
          <p:cNvGrpSpPr/>
          <p:nvPr/>
        </p:nvGrpSpPr>
        <p:grpSpPr>
          <a:xfrm>
            <a:off x="685032" y="2993304"/>
            <a:ext cx="349250" cy="171450"/>
            <a:chOff x="258192" y="2752753"/>
            <a:chExt cx="349540" cy="171310"/>
          </a:xfrm>
        </p:grpSpPr>
        <p:sp>
          <p:nvSpPr>
            <p:cNvPr id="26" name="矩形 25">
              <a:extLst>
                <a:ext uri="{FF2B5EF4-FFF2-40B4-BE49-F238E27FC236}">
                  <a16:creationId xmlns:a16="http://schemas.microsoft.com/office/drawing/2014/main" id="{FF38E7AD-FA9A-4F39-A1E2-592E6F98AAB1}"/>
                </a:ext>
              </a:extLst>
            </p:cNvPr>
            <p:cNvSpPr/>
            <p:nvPr/>
          </p:nvSpPr>
          <p:spPr>
            <a:xfrm>
              <a:off x="258828" y="2752753"/>
              <a:ext cx="348904" cy="171160"/>
            </a:xfrm>
            <a:prstGeom prst="rect">
              <a:avLst/>
            </a:prstGeom>
            <a:solidFill>
              <a:srgbClr val="BABAB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a:cs typeface="+mn-ea"/>
                <a:sym typeface="+mn-lt"/>
              </a:endParaRPr>
            </a:p>
          </p:txBody>
        </p:sp>
        <p:cxnSp>
          <p:nvCxnSpPr>
            <p:cNvPr id="27" name="直接连接符 26">
              <a:extLst>
                <a:ext uri="{FF2B5EF4-FFF2-40B4-BE49-F238E27FC236}">
                  <a16:creationId xmlns:a16="http://schemas.microsoft.com/office/drawing/2014/main" id="{62E9F0DF-423E-4DC9-A2C0-16D9B183C083}"/>
                </a:ext>
              </a:extLst>
            </p:cNvPr>
            <p:cNvCxnSpPr>
              <a:endCxn id="26" idx="3"/>
            </p:cNvCxnSpPr>
            <p:nvPr/>
          </p:nvCxnSpPr>
          <p:spPr>
            <a:xfrm>
              <a:off x="260664" y="2754640"/>
              <a:ext cx="347068" cy="8369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5CB7609-7531-4589-B785-9C3577FD6366}"/>
                </a:ext>
              </a:extLst>
            </p:cNvPr>
            <p:cNvCxnSpPr/>
            <p:nvPr/>
          </p:nvCxnSpPr>
          <p:spPr>
            <a:xfrm flipV="1">
              <a:off x="258192" y="2836430"/>
              <a:ext cx="348904" cy="8763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标题 1">
            <a:extLst>
              <a:ext uri="{FF2B5EF4-FFF2-40B4-BE49-F238E27FC236}">
                <a16:creationId xmlns:a16="http://schemas.microsoft.com/office/drawing/2014/main" id="{E6486E6C-7BE0-456D-AD6F-738B5782FCD6}"/>
              </a:ext>
            </a:extLst>
          </p:cNvPr>
          <p:cNvSpPr txBox="1"/>
          <p:nvPr/>
        </p:nvSpPr>
        <p:spPr bwMode="auto">
          <a:xfrm>
            <a:off x="1097147" y="2342096"/>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配套（</a:t>
            </a:r>
            <a:r>
              <a:rPr lang="en-US" altLang="zh-CN" sz="1100" b="0" kern="0" dirty="0">
                <a:latin typeface="+mn-lt"/>
                <a:ea typeface="+mn-ea"/>
                <a:cs typeface="+mn-ea"/>
                <a:sym typeface="+mn-lt"/>
              </a:rPr>
              <a:t>2F</a:t>
            </a:r>
            <a:r>
              <a:rPr lang="zh-CN" altLang="en-US" sz="1100" b="0" kern="0" dirty="0">
                <a:latin typeface="+mn-lt"/>
                <a:ea typeface="+mn-ea"/>
                <a:cs typeface="+mn-ea"/>
                <a:sym typeface="+mn-lt"/>
              </a:rPr>
              <a:t>）</a:t>
            </a:r>
          </a:p>
        </p:txBody>
      </p:sp>
      <p:sp>
        <p:nvSpPr>
          <p:cNvPr id="30" name="星形: 五角 5">
            <a:extLst>
              <a:ext uri="{FF2B5EF4-FFF2-40B4-BE49-F238E27FC236}">
                <a16:creationId xmlns:a16="http://schemas.microsoft.com/office/drawing/2014/main" id="{F6FCC291-82B2-4547-8B44-196F1BF0BAD3}"/>
              </a:ext>
            </a:extLst>
          </p:cNvPr>
          <p:cNvSpPr/>
          <p:nvPr/>
        </p:nvSpPr>
        <p:spPr bwMode="auto">
          <a:xfrm>
            <a:off x="730924" y="265366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sp>
        <p:nvSpPr>
          <p:cNvPr id="31" name="标题 1">
            <a:extLst>
              <a:ext uri="{FF2B5EF4-FFF2-40B4-BE49-F238E27FC236}">
                <a16:creationId xmlns:a16="http://schemas.microsoft.com/office/drawing/2014/main" id="{85A1873A-4CA6-415C-B0DB-D60EA7120110}"/>
              </a:ext>
            </a:extLst>
          </p:cNvPr>
          <p:cNvSpPr txBox="1"/>
          <p:nvPr/>
        </p:nvSpPr>
        <p:spPr bwMode="auto">
          <a:xfrm>
            <a:off x="1097147" y="2684411"/>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社区门厅</a:t>
            </a:r>
          </a:p>
        </p:txBody>
      </p:sp>
      <p:sp>
        <p:nvSpPr>
          <p:cNvPr id="32" name="标题 1">
            <a:extLst>
              <a:ext uri="{FF2B5EF4-FFF2-40B4-BE49-F238E27FC236}">
                <a16:creationId xmlns:a16="http://schemas.microsoft.com/office/drawing/2014/main" id="{049D4B6C-C15F-4713-A5F4-953CC9637937}"/>
              </a:ext>
            </a:extLst>
          </p:cNvPr>
          <p:cNvSpPr txBox="1"/>
          <p:nvPr/>
        </p:nvSpPr>
        <p:spPr bwMode="auto">
          <a:xfrm>
            <a:off x="1097147" y="179790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140  </a:t>
            </a:r>
            <a:r>
              <a:rPr lang="zh-CN" altLang="en-US" sz="1100" b="0" kern="0" dirty="0">
                <a:latin typeface="+mn-lt"/>
                <a:ea typeface="+mn-ea"/>
                <a:cs typeface="+mn-ea"/>
                <a:sym typeface="+mn-lt"/>
              </a:rPr>
              <a:t>叠墅（</a:t>
            </a:r>
            <a:r>
              <a:rPr lang="en-US" altLang="zh-CN" sz="1100" b="0" kern="0" dirty="0">
                <a:latin typeface="+mn-lt"/>
                <a:ea typeface="+mn-ea"/>
                <a:cs typeface="+mn-ea"/>
                <a:sym typeface="+mn-lt"/>
              </a:rPr>
              <a:t>4F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sp>
        <p:nvSpPr>
          <p:cNvPr id="33" name="矩形 32">
            <a:extLst>
              <a:ext uri="{FF2B5EF4-FFF2-40B4-BE49-F238E27FC236}">
                <a16:creationId xmlns:a16="http://schemas.microsoft.com/office/drawing/2014/main" id="{518E2BF1-DF35-4018-8B31-59C9CC460362}"/>
              </a:ext>
            </a:extLst>
          </p:cNvPr>
          <p:cNvSpPr/>
          <p:nvPr/>
        </p:nvSpPr>
        <p:spPr>
          <a:xfrm>
            <a:off x="703447" y="1829585"/>
            <a:ext cx="348615" cy="171450"/>
          </a:xfrm>
          <a:prstGeom prst="rect">
            <a:avLst/>
          </a:prstGeom>
          <a:solidFill>
            <a:srgbClr val="FFD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34" name="标题 1">
            <a:extLst>
              <a:ext uri="{FF2B5EF4-FFF2-40B4-BE49-F238E27FC236}">
                <a16:creationId xmlns:a16="http://schemas.microsoft.com/office/drawing/2014/main" id="{72088C9E-418B-4F52-8022-F297B97D9209}"/>
              </a:ext>
            </a:extLst>
          </p:cNvPr>
          <p:cNvSpPr txBox="1"/>
          <p:nvPr/>
        </p:nvSpPr>
        <p:spPr bwMode="auto">
          <a:xfrm>
            <a:off x="171062" y="1227486"/>
            <a:ext cx="524263" cy="31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kern="0" dirty="0">
                <a:latin typeface="+mn-lt"/>
                <a:ea typeface="+mn-ea"/>
                <a:cs typeface="+mn-ea"/>
                <a:sym typeface="+mn-lt"/>
              </a:rPr>
              <a:t>图例：</a:t>
            </a:r>
            <a:endParaRPr lang="en-US" altLang="zh-CN" sz="1100" kern="0" dirty="0">
              <a:latin typeface="+mn-lt"/>
              <a:ea typeface="+mn-ea"/>
              <a:cs typeface="+mn-ea"/>
              <a:sym typeface="+mn-lt"/>
            </a:endParaRPr>
          </a:p>
        </p:txBody>
      </p:sp>
      <p:sp>
        <p:nvSpPr>
          <p:cNvPr id="35" name="星形: 五角 5">
            <a:extLst>
              <a:ext uri="{FF2B5EF4-FFF2-40B4-BE49-F238E27FC236}">
                <a16:creationId xmlns:a16="http://schemas.microsoft.com/office/drawing/2014/main" id="{2CCD05A5-E64A-43FC-8A58-67B533510BA6}"/>
              </a:ext>
            </a:extLst>
          </p:cNvPr>
          <p:cNvSpPr/>
          <p:nvPr/>
        </p:nvSpPr>
        <p:spPr bwMode="auto">
          <a:xfrm>
            <a:off x="7014884" y="5124450"/>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pic>
        <p:nvPicPr>
          <p:cNvPr id="37" name="图片 36">
            <a:extLst>
              <a:ext uri="{FF2B5EF4-FFF2-40B4-BE49-F238E27FC236}">
                <a16:creationId xmlns:a16="http://schemas.microsoft.com/office/drawing/2014/main" id="{D70BCF05-A6F8-43CF-9D87-AB935DCD22F4}"/>
              </a:ext>
            </a:extLst>
          </p:cNvPr>
          <p:cNvPicPr>
            <a:picLocks noChangeAspect="1"/>
          </p:cNvPicPr>
          <p:nvPr/>
        </p:nvPicPr>
        <p:blipFill>
          <a:blip r:embed="rId4"/>
          <a:stretch>
            <a:fillRect/>
          </a:stretch>
        </p:blipFill>
        <p:spPr>
          <a:xfrm rot="16560000">
            <a:off x="7360285" y="5213350"/>
            <a:ext cx="400685" cy="154940"/>
          </a:xfrm>
          <a:prstGeom prst="rect">
            <a:avLst/>
          </a:prstGeom>
        </p:spPr>
      </p:pic>
      <p:sp>
        <p:nvSpPr>
          <p:cNvPr id="40" name="矩形 39">
            <a:extLst>
              <a:ext uri="{FF2B5EF4-FFF2-40B4-BE49-F238E27FC236}">
                <a16:creationId xmlns:a16="http://schemas.microsoft.com/office/drawing/2014/main" id="{48553E41-8670-41C5-B91F-7D07EE327BF3}"/>
              </a:ext>
            </a:extLst>
          </p:cNvPr>
          <p:cNvSpPr/>
          <p:nvPr/>
        </p:nvSpPr>
        <p:spPr>
          <a:xfrm>
            <a:off x="6905303" y="221280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7F</a:t>
            </a:r>
            <a:endParaRPr lang="zh-CN" altLang="en-US" sz="1400" dirty="0">
              <a:solidFill>
                <a:schemeClr val="tx1"/>
              </a:solidFill>
              <a:cs typeface="+mn-ea"/>
              <a:sym typeface="+mn-lt"/>
            </a:endParaRPr>
          </a:p>
        </p:txBody>
      </p:sp>
      <p:sp>
        <p:nvSpPr>
          <p:cNvPr id="43" name="矩形 42">
            <a:extLst>
              <a:ext uri="{FF2B5EF4-FFF2-40B4-BE49-F238E27FC236}">
                <a16:creationId xmlns:a16="http://schemas.microsoft.com/office/drawing/2014/main" id="{6FBC7D59-E1E5-4198-A745-4A88E695C9FA}"/>
              </a:ext>
            </a:extLst>
          </p:cNvPr>
          <p:cNvSpPr/>
          <p:nvPr/>
        </p:nvSpPr>
        <p:spPr>
          <a:xfrm>
            <a:off x="6818419" y="282308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5" name="矩形 44">
            <a:extLst>
              <a:ext uri="{FF2B5EF4-FFF2-40B4-BE49-F238E27FC236}">
                <a16:creationId xmlns:a16="http://schemas.microsoft.com/office/drawing/2014/main" id="{2199ADEE-F4DC-49B0-BDEB-61A8981226FB}"/>
              </a:ext>
            </a:extLst>
          </p:cNvPr>
          <p:cNvSpPr/>
          <p:nvPr/>
        </p:nvSpPr>
        <p:spPr>
          <a:xfrm>
            <a:off x="6748569" y="339141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6" name="矩形 45">
            <a:extLst>
              <a:ext uri="{FF2B5EF4-FFF2-40B4-BE49-F238E27FC236}">
                <a16:creationId xmlns:a16="http://schemas.microsoft.com/office/drawing/2014/main" id="{F737F0A0-9928-4222-AB94-D3EE2F0565AB}"/>
              </a:ext>
            </a:extLst>
          </p:cNvPr>
          <p:cNvSpPr/>
          <p:nvPr/>
        </p:nvSpPr>
        <p:spPr>
          <a:xfrm>
            <a:off x="6677449" y="394792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7" name="矩形 46">
            <a:extLst>
              <a:ext uri="{FF2B5EF4-FFF2-40B4-BE49-F238E27FC236}">
                <a16:creationId xmlns:a16="http://schemas.microsoft.com/office/drawing/2014/main" id="{D7F8E7C0-5679-4D15-8958-FDA46E3827A3}"/>
              </a:ext>
            </a:extLst>
          </p:cNvPr>
          <p:cNvSpPr/>
          <p:nvPr/>
        </p:nvSpPr>
        <p:spPr>
          <a:xfrm>
            <a:off x="7078134" y="459396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8" name="矩形 47">
            <a:extLst>
              <a:ext uri="{FF2B5EF4-FFF2-40B4-BE49-F238E27FC236}">
                <a16:creationId xmlns:a16="http://schemas.microsoft.com/office/drawing/2014/main" id="{8B24A5A2-6B40-4A50-9892-1A044039E493}"/>
              </a:ext>
            </a:extLst>
          </p:cNvPr>
          <p:cNvSpPr/>
          <p:nvPr/>
        </p:nvSpPr>
        <p:spPr>
          <a:xfrm>
            <a:off x="7485063" y="521589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49" name="矩形 48">
            <a:extLst>
              <a:ext uri="{FF2B5EF4-FFF2-40B4-BE49-F238E27FC236}">
                <a16:creationId xmlns:a16="http://schemas.microsoft.com/office/drawing/2014/main" id="{FC41E7D5-581B-4DEB-B5E7-C4523FA4EEB7}"/>
              </a:ext>
            </a:extLst>
          </p:cNvPr>
          <p:cNvSpPr/>
          <p:nvPr/>
        </p:nvSpPr>
        <p:spPr>
          <a:xfrm>
            <a:off x="703447" y="1559075"/>
            <a:ext cx="348615" cy="171450"/>
          </a:xfrm>
          <a:prstGeom prst="rect">
            <a:avLst/>
          </a:prstGeom>
          <a:solidFill>
            <a:srgbClr val="FFB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50" name="标题 1">
            <a:extLst>
              <a:ext uri="{FF2B5EF4-FFF2-40B4-BE49-F238E27FC236}">
                <a16:creationId xmlns:a16="http://schemas.microsoft.com/office/drawing/2014/main" id="{87C6AF06-4C56-40B8-9E99-F46505B22BC8}"/>
              </a:ext>
            </a:extLst>
          </p:cNvPr>
          <p:cNvSpPr txBox="1"/>
          <p:nvPr/>
        </p:nvSpPr>
        <p:spPr bwMode="auto">
          <a:xfrm>
            <a:off x="1097147" y="152739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145  </a:t>
            </a:r>
            <a:r>
              <a:rPr lang="zh-CN" altLang="en-US" sz="1100" b="0" kern="0" dirty="0">
                <a:latin typeface="+mn-lt"/>
                <a:ea typeface="+mn-ea"/>
                <a:cs typeface="+mn-ea"/>
                <a:sym typeface="+mn-lt"/>
              </a:rPr>
              <a:t>洋房（</a:t>
            </a:r>
            <a:r>
              <a:rPr lang="en-US" altLang="zh-CN" sz="1100" b="0" kern="0" dirty="0">
                <a:latin typeface="+mn-lt"/>
                <a:ea typeface="+mn-ea"/>
                <a:cs typeface="+mn-ea"/>
                <a:sym typeface="+mn-lt"/>
              </a:rPr>
              <a:t>7F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pic>
        <p:nvPicPr>
          <p:cNvPr id="51" name="图片 50">
            <a:extLst>
              <a:ext uri="{FF2B5EF4-FFF2-40B4-BE49-F238E27FC236}">
                <a16:creationId xmlns:a16="http://schemas.microsoft.com/office/drawing/2014/main" id="{BB4CE832-695D-4295-85E9-460C303E628B}"/>
              </a:ext>
            </a:extLst>
          </p:cNvPr>
          <p:cNvPicPr>
            <a:picLocks noChangeAspect="1"/>
          </p:cNvPicPr>
          <p:nvPr/>
        </p:nvPicPr>
        <p:blipFill>
          <a:blip r:embed="rId4"/>
          <a:stretch>
            <a:fillRect/>
          </a:stretch>
        </p:blipFill>
        <p:spPr>
          <a:xfrm rot="16560000">
            <a:off x="8521065" y="5346065"/>
            <a:ext cx="400685" cy="154940"/>
          </a:xfrm>
          <a:prstGeom prst="rect">
            <a:avLst/>
          </a:prstGeom>
        </p:spPr>
      </p:pic>
    </p:spTree>
    <p:extLst>
      <p:ext uri="{BB962C8B-B14F-4D97-AF65-F5344CB8AC3E}">
        <p14:creationId xmlns:p14="http://schemas.microsoft.com/office/powerpoint/2010/main" val="34841484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1A68ADF-6990-448C-9AFD-2DE80F1EE3AC}"/>
              </a:ext>
            </a:extLst>
          </p:cNvPr>
          <p:cNvPicPr>
            <a:picLocks noChangeAspect="1"/>
          </p:cNvPicPr>
          <p:nvPr/>
        </p:nvPicPr>
        <p:blipFill>
          <a:blip r:embed="rId2"/>
          <a:stretch>
            <a:fillRect/>
          </a:stretch>
        </p:blipFill>
        <p:spPr>
          <a:xfrm>
            <a:off x="-7088" y="0"/>
            <a:ext cx="12160102" cy="6826102"/>
          </a:xfrm>
          <a:prstGeom prst="rect">
            <a:avLst/>
          </a:prstGeom>
        </p:spPr>
      </p:pic>
      <p:sp>
        <p:nvSpPr>
          <p:cNvPr id="3" name="矩形 2"/>
          <p:cNvSpPr/>
          <p:nvPr/>
        </p:nvSpPr>
        <p:spPr>
          <a:xfrm>
            <a:off x="16764" y="0"/>
            <a:ext cx="12192000" cy="6858000"/>
          </a:xfrm>
          <a:prstGeom prst="rect">
            <a:avLst/>
          </a:prstGeom>
          <a:solidFill>
            <a:schemeClr val="tx1">
              <a:lumMod val="95000"/>
              <a:lumOff val="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3" name="文本框 12"/>
          <p:cNvSpPr txBox="1"/>
          <p:nvPr/>
        </p:nvSpPr>
        <p:spPr>
          <a:xfrm>
            <a:off x="9986682" y="-1541929"/>
            <a:ext cx="184731" cy="369332"/>
          </a:xfrm>
          <a:prstGeom prst="rect">
            <a:avLst/>
          </a:prstGeom>
          <a:noFill/>
        </p:spPr>
        <p:txBody>
          <a:bodyPr wrap="none">
            <a:spAutoFit/>
          </a:bodyPr>
          <a:lstStyle/>
          <a:p>
            <a:endParaRPr lang="zh-CN">
              <a:cs typeface="+mn-ea"/>
              <a:sym typeface="+mn-lt"/>
            </a:endParaRPr>
          </a:p>
        </p:txBody>
      </p:sp>
      <p:sp>
        <p:nvSpPr>
          <p:cNvPr id="19" name="矩形 18"/>
          <p:cNvSpPr/>
          <p:nvPr/>
        </p:nvSpPr>
        <p:spPr>
          <a:xfrm>
            <a:off x="5557026" y="2770578"/>
            <a:ext cx="1728358" cy="871392"/>
          </a:xfrm>
          <a:prstGeom prst="rect">
            <a:avLst/>
          </a:prstGeom>
          <a:noFill/>
        </p:spPr>
        <p:txBody>
          <a:bodyPr wrap="none" lIns="91440" tIns="45720" rIns="91440" bIns="45720">
            <a:spAutoFit/>
          </a:bodyPr>
          <a:lstStyle/>
          <a:p>
            <a:pPr algn="ctr">
              <a:lnSpc>
                <a:spcPct val="150000"/>
              </a:lnSpc>
            </a:pPr>
            <a:r>
              <a:rPr lang="zh-CN" altLang="en-US" sz="4000" b="1" dirty="0">
                <a:solidFill>
                  <a:schemeClr val="bg1"/>
                </a:solidFill>
                <a:effectLst>
                  <a:outerShdw dist="111653" dir="2700000" algn="tl" rotWithShape="0">
                    <a:prstClr val="black"/>
                  </a:outerShdw>
                </a:effectLst>
                <a:cs typeface="+mn-ea"/>
                <a:sym typeface="+mn-lt"/>
              </a:rPr>
              <a:t>方案三</a:t>
            </a:r>
            <a:endParaRPr lang="en-US" altLang="zh-CN" sz="4000" b="1" dirty="0">
              <a:solidFill>
                <a:schemeClr val="bg1"/>
              </a:solidFill>
              <a:effectLst>
                <a:outerShdw dist="111653" dir="2700000" algn="tl" rotWithShape="0">
                  <a:prstClr val="black"/>
                </a:outerShdw>
              </a:effectLst>
              <a:cs typeface="+mn-ea"/>
              <a:sym typeface="+mn-lt"/>
            </a:endParaRPr>
          </a:p>
        </p:txBody>
      </p:sp>
      <p:cxnSp>
        <p:nvCxnSpPr>
          <p:cNvPr id="4" name="直接连接符 3"/>
          <p:cNvCxnSpPr/>
          <p:nvPr/>
        </p:nvCxnSpPr>
        <p:spPr>
          <a:xfrm>
            <a:off x="4174435" y="3806687"/>
            <a:ext cx="4462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082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02">
            <a:extLst>
              <a:ext uri="{FF2B5EF4-FFF2-40B4-BE49-F238E27FC236}">
                <a16:creationId xmlns:a16="http://schemas.microsoft.com/office/drawing/2014/main" id="{23AE859E-8C8B-4402-9207-0D514F90B8F5}"/>
              </a:ext>
            </a:extLst>
          </p:cNvPr>
          <p:cNvSpPr>
            <a:spLocks noChangeArrowheads="1"/>
          </p:cNvSpPr>
          <p:nvPr/>
        </p:nvSpPr>
        <p:spPr bwMode="auto">
          <a:xfrm>
            <a:off x="436098" y="214313"/>
            <a:ext cx="9332310"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10000"/>
              </a:lnSpc>
            </a:pPr>
            <a:r>
              <a:rPr lang="zh-CN" altLang="en-US" sz="2000" b="1" dirty="0">
                <a:solidFill>
                  <a:srgbClr val="000000"/>
                </a:solidFill>
                <a:cs typeface="+mn-ea"/>
                <a:sym typeface="+mn-lt"/>
              </a:rPr>
              <a:t>方案三</a:t>
            </a:r>
            <a:r>
              <a:rPr lang="en-US" altLang="zh-CN" sz="2000" b="1" dirty="0">
                <a:solidFill>
                  <a:srgbClr val="000000"/>
                </a:solidFill>
                <a:cs typeface="+mn-ea"/>
                <a:sym typeface="+mn-lt"/>
              </a:rPr>
              <a:t>——2-2.5</a:t>
            </a:r>
            <a:r>
              <a:rPr lang="zh-CN" altLang="en-US" sz="2000" b="1" dirty="0">
                <a:solidFill>
                  <a:srgbClr val="000000"/>
                </a:solidFill>
                <a:cs typeface="+mn-ea"/>
                <a:sym typeface="+mn-lt"/>
              </a:rPr>
              <a:t>面宽</a:t>
            </a:r>
            <a:r>
              <a:rPr lang="zh-CN" altLang="en-US" sz="2000" b="1">
                <a:solidFill>
                  <a:srgbClr val="000000"/>
                </a:solidFill>
                <a:cs typeface="+mn-ea"/>
                <a:sym typeface="+mn-lt"/>
              </a:rPr>
              <a:t>全叠加</a:t>
            </a:r>
            <a:endParaRPr lang="en-US" altLang="zh-CN" sz="2000" b="1" dirty="0">
              <a:solidFill>
                <a:srgbClr val="000000"/>
              </a:solidFill>
              <a:cs typeface="+mn-ea"/>
              <a:sym typeface="+mn-lt"/>
            </a:endParaRPr>
          </a:p>
        </p:txBody>
      </p:sp>
      <p:sp>
        <p:nvSpPr>
          <p:cNvPr id="38" name="标题 1">
            <a:extLst>
              <a:ext uri="{FF2B5EF4-FFF2-40B4-BE49-F238E27FC236}">
                <a16:creationId xmlns:a16="http://schemas.microsoft.com/office/drawing/2014/main" id="{7A8D46F1-9A63-4E32-8417-858BFA7366B3}"/>
              </a:ext>
            </a:extLst>
          </p:cNvPr>
          <p:cNvSpPr txBox="1"/>
          <p:nvPr/>
        </p:nvSpPr>
        <p:spPr bwMode="auto">
          <a:xfrm>
            <a:off x="1097147" y="177377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163  </a:t>
            </a:r>
            <a:r>
              <a:rPr lang="zh-CN" altLang="en-US" sz="1100" b="0" kern="0" dirty="0">
                <a:latin typeface="+mn-lt"/>
                <a:ea typeface="+mn-ea"/>
                <a:cs typeface="+mn-ea"/>
                <a:sym typeface="+mn-lt"/>
              </a:rPr>
              <a:t>叠墅（</a:t>
            </a:r>
            <a:r>
              <a:rPr lang="en-US" altLang="zh-CN" sz="1100" b="0" kern="0" dirty="0">
                <a:latin typeface="+mn-lt"/>
                <a:ea typeface="+mn-ea"/>
                <a:cs typeface="+mn-ea"/>
                <a:sym typeface="+mn-lt"/>
              </a:rPr>
              <a:t>4F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sp>
        <p:nvSpPr>
          <p:cNvPr id="39" name="矩形 38">
            <a:extLst>
              <a:ext uri="{FF2B5EF4-FFF2-40B4-BE49-F238E27FC236}">
                <a16:creationId xmlns:a16="http://schemas.microsoft.com/office/drawing/2014/main" id="{81DF106F-AAA7-45AA-89CC-8F503386B997}"/>
              </a:ext>
            </a:extLst>
          </p:cNvPr>
          <p:cNvSpPr/>
          <p:nvPr/>
        </p:nvSpPr>
        <p:spPr>
          <a:xfrm>
            <a:off x="703447" y="1821012"/>
            <a:ext cx="348615" cy="171450"/>
          </a:xfrm>
          <a:prstGeom prst="rect">
            <a:avLst/>
          </a:prstGeom>
          <a:solidFill>
            <a:srgbClr val="7F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41" name="矩形 40">
            <a:extLst>
              <a:ext uri="{FF2B5EF4-FFF2-40B4-BE49-F238E27FC236}">
                <a16:creationId xmlns:a16="http://schemas.microsoft.com/office/drawing/2014/main" id="{260A022C-1755-4813-A356-27E44EF6B51E}"/>
              </a:ext>
            </a:extLst>
          </p:cNvPr>
          <p:cNvSpPr/>
          <p:nvPr/>
        </p:nvSpPr>
        <p:spPr>
          <a:xfrm>
            <a:off x="703447" y="2104224"/>
            <a:ext cx="348615" cy="17145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graphicFrame>
        <p:nvGraphicFramePr>
          <p:cNvPr id="42" name="表格 41">
            <a:extLst>
              <a:ext uri="{FF2B5EF4-FFF2-40B4-BE49-F238E27FC236}">
                <a16:creationId xmlns:a16="http://schemas.microsoft.com/office/drawing/2014/main" id="{470EFF69-C07A-4417-94C4-A05D8B1D5D7F}"/>
              </a:ext>
            </a:extLst>
          </p:cNvPr>
          <p:cNvGraphicFramePr>
            <a:graphicFrameLocks noGrp="1"/>
          </p:cNvGraphicFramePr>
          <p:nvPr>
            <p:extLst>
              <p:ext uri="{D42A27DB-BD31-4B8C-83A1-F6EECF244321}">
                <p14:modId xmlns:p14="http://schemas.microsoft.com/office/powerpoint/2010/main" val="54829570"/>
              </p:ext>
            </p:extLst>
          </p:nvPr>
        </p:nvGraphicFramePr>
        <p:xfrm>
          <a:off x="102313" y="3444387"/>
          <a:ext cx="4396662" cy="1897470"/>
        </p:xfrm>
        <a:graphic>
          <a:graphicData uri="http://schemas.openxmlformats.org/drawingml/2006/table">
            <a:tbl>
              <a:tblPr>
                <a:tableStyleId>{5C22544A-7EE6-4342-B048-85BDC9FD1C3A}</a:tableStyleId>
              </a:tblPr>
              <a:tblGrid>
                <a:gridCol w="777604">
                  <a:extLst>
                    <a:ext uri="{9D8B030D-6E8A-4147-A177-3AD203B41FA5}">
                      <a16:colId xmlns:a16="http://schemas.microsoft.com/office/drawing/2014/main" val="20000"/>
                    </a:ext>
                  </a:extLst>
                </a:gridCol>
                <a:gridCol w="523464">
                  <a:extLst>
                    <a:ext uri="{9D8B030D-6E8A-4147-A177-3AD203B41FA5}">
                      <a16:colId xmlns:a16="http://schemas.microsoft.com/office/drawing/2014/main" val="20001"/>
                    </a:ext>
                  </a:extLst>
                </a:gridCol>
                <a:gridCol w="621900">
                  <a:extLst>
                    <a:ext uri="{9D8B030D-6E8A-4147-A177-3AD203B41FA5}">
                      <a16:colId xmlns:a16="http://schemas.microsoft.com/office/drawing/2014/main" val="20002"/>
                    </a:ext>
                  </a:extLst>
                </a:gridCol>
                <a:gridCol w="642631">
                  <a:extLst>
                    <a:ext uri="{9D8B030D-6E8A-4147-A177-3AD203B41FA5}">
                      <a16:colId xmlns:a16="http://schemas.microsoft.com/office/drawing/2014/main" val="20003"/>
                    </a:ext>
                  </a:extLst>
                </a:gridCol>
                <a:gridCol w="746281">
                  <a:extLst>
                    <a:ext uri="{9D8B030D-6E8A-4147-A177-3AD203B41FA5}">
                      <a16:colId xmlns:a16="http://schemas.microsoft.com/office/drawing/2014/main" val="20004"/>
                    </a:ext>
                  </a:extLst>
                </a:gridCol>
                <a:gridCol w="590806">
                  <a:extLst>
                    <a:ext uri="{9D8B030D-6E8A-4147-A177-3AD203B41FA5}">
                      <a16:colId xmlns:a16="http://schemas.microsoft.com/office/drawing/2014/main" val="20005"/>
                    </a:ext>
                  </a:extLst>
                </a:gridCol>
                <a:gridCol w="493976">
                  <a:extLst>
                    <a:ext uri="{9D8B030D-6E8A-4147-A177-3AD203B41FA5}">
                      <a16:colId xmlns:a16="http://schemas.microsoft.com/office/drawing/2014/main" val="20006"/>
                    </a:ext>
                  </a:extLst>
                </a:gridCol>
              </a:tblGrid>
              <a:tr h="379494">
                <a:tc>
                  <a:txBody>
                    <a:bodyPr/>
                    <a:lstStyle/>
                    <a:p>
                      <a:pPr algn="ctr" fontAlgn="ctr">
                        <a:buNone/>
                      </a:pPr>
                      <a:r>
                        <a:rPr lang="zh-CN" altLang="en-US" sz="1100" u="none" strike="noStrike">
                          <a:effectLst/>
                          <a:latin typeface="+mn-lt"/>
                          <a:ea typeface="+mn-ea"/>
                          <a:cs typeface="+mn-ea"/>
                          <a:sym typeface="+mn-lt"/>
                        </a:rPr>
                        <a:t>　</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套数比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单户面积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面积比</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latin typeface="+mn-lt"/>
                          <a:ea typeface="+mn-ea"/>
                          <a:cs typeface="+mn-ea"/>
                          <a:sym typeface="+mn-lt"/>
                        </a:rPr>
                        <a:t>面宽（</a:t>
                      </a:r>
                      <a:r>
                        <a:rPr lang="en-US" sz="1100" u="none" strike="noStrike">
                          <a:effectLst/>
                          <a:latin typeface="+mn-lt"/>
                          <a:ea typeface="+mn-ea"/>
                          <a:cs typeface="+mn-ea"/>
                          <a:sym typeface="+mn-lt"/>
                        </a:rPr>
                        <a:t>M)</a:t>
                      </a:r>
                      <a:endParaRPr 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9494">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6</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36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125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4500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7.5</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9494">
                <a:tc>
                  <a:txBody>
                    <a:bodyPr/>
                    <a:lstStyle/>
                    <a:p>
                      <a:pPr algn="ctr" fontAlgn="ctr">
                        <a:buNone/>
                      </a:pPr>
                      <a:r>
                        <a:rPr lang="zh-CN" altLang="en-US" sz="1100" dirty="0">
                          <a:effectLst/>
                          <a:latin typeface="+mn-lt"/>
                          <a:ea typeface="+mn-ea"/>
                          <a:cs typeface="+mn-ea"/>
                          <a:sym typeface="+mn-lt"/>
                        </a:rPr>
                        <a:t>叠加</a:t>
                      </a:r>
                      <a:endParaRPr lang="en-US" altLang="zh-CN" sz="1100" u="none" strike="noStrike" dirty="0">
                        <a:effectLst/>
                        <a:latin typeface="+mn-lt"/>
                        <a:ea typeface="+mn-ea"/>
                        <a:cs typeface="+mn-ea"/>
                        <a:sym typeface="+mn-lt"/>
                      </a:endParaRPr>
                    </a:p>
                    <a:p>
                      <a:pPr algn="ctr" fontAlgn="ctr">
                        <a:buNone/>
                      </a:pPr>
                      <a:r>
                        <a:rPr lang="zh-CN" altLang="en-US" sz="1100" dirty="0">
                          <a:effectLst/>
                          <a:latin typeface="+mn-lt"/>
                          <a:ea typeface="+mn-ea"/>
                          <a:cs typeface="+mn-ea"/>
                          <a:sym typeface="+mn-lt"/>
                        </a:rPr>
                        <a:t>（</a:t>
                      </a:r>
                      <a:r>
                        <a:rPr lang="en-US" altLang="zh-CN" sz="1100" dirty="0">
                          <a:effectLst/>
                          <a:latin typeface="+mn-lt"/>
                          <a:ea typeface="+mn-ea"/>
                          <a:cs typeface="+mn-ea"/>
                          <a:sym typeface="+mn-lt"/>
                        </a:rPr>
                        <a:t>4</a:t>
                      </a:r>
                      <a:r>
                        <a:rPr lang="en-US" sz="1100"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106</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67.39%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139/150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15362.4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67.39%</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latin typeface="+mn-lt"/>
                          <a:ea typeface="+mn-ea"/>
                          <a:cs typeface="+mn-ea"/>
                          <a:sym typeface="+mn-lt"/>
                        </a:rPr>
                        <a:t>8.1</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9494">
                <a:tc>
                  <a:txBody>
                    <a:bodyPr/>
                    <a:lstStyle/>
                    <a:p>
                      <a:pPr algn="ctr" fontAlgn="ctr">
                        <a:buNone/>
                      </a:pPr>
                      <a:r>
                        <a:rPr lang="zh-CN" altLang="en-US" sz="1100" u="none" strike="noStrike" dirty="0">
                          <a:effectLst/>
                          <a:latin typeface="+mn-lt"/>
                          <a:ea typeface="+mn-ea"/>
                          <a:cs typeface="+mn-ea"/>
                          <a:sym typeface="+mn-lt"/>
                        </a:rPr>
                        <a:t>叠墅</a:t>
                      </a:r>
                      <a:endParaRPr lang="en-US" altLang="zh-CN" sz="1100" u="none" strike="noStrike" dirty="0">
                        <a:effectLst/>
                        <a:latin typeface="+mn-lt"/>
                        <a:ea typeface="+mn-ea"/>
                        <a:cs typeface="+mn-ea"/>
                        <a:sym typeface="+mn-lt"/>
                      </a:endParaRPr>
                    </a:p>
                    <a:p>
                      <a:pPr algn="ctr" fontAlgn="ctr">
                        <a:buNone/>
                      </a:pPr>
                      <a:r>
                        <a:rPr lang="zh-CN" altLang="en-US" sz="1100" u="none" strike="noStrike" dirty="0">
                          <a:effectLst/>
                          <a:latin typeface="+mn-lt"/>
                          <a:ea typeface="+mn-ea"/>
                          <a:cs typeface="+mn-ea"/>
                          <a:sym typeface="+mn-lt"/>
                        </a:rPr>
                        <a:t>（</a:t>
                      </a:r>
                      <a:r>
                        <a:rPr lang="en-US" altLang="zh-CN" sz="1100" u="none" strike="noStrike" dirty="0">
                          <a:effectLst/>
                          <a:latin typeface="+mn-lt"/>
                          <a:ea typeface="+mn-ea"/>
                          <a:cs typeface="+mn-ea"/>
                          <a:sym typeface="+mn-lt"/>
                        </a:rPr>
                        <a:t>4</a:t>
                      </a:r>
                      <a:r>
                        <a:rPr lang="en-US" sz="1100" u="none" strike="noStrike" dirty="0">
                          <a:effectLst/>
                          <a:latin typeface="+mn-lt"/>
                          <a:ea typeface="+mn-ea"/>
                          <a:cs typeface="+mn-ea"/>
                          <a:sym typeface="+mn-lt"/>
                        </a:rPr>
                        <a:t>F）</a:t>
                      </a:r>
                      <a:endParaRPr 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18</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19.74%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170/160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2934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12.87%</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latin typeface="+mn-lt"/>
                          <a:ea typeface="+mn-ea"/>
                          <a:cs typeface="+mn-ea"/>
                          <a:sym typeface="+mn-l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9494">
                <a:tc>
                  <a:txBody>
                    <a:bodyPr/>
                    <a:lstStyle/>
                    <a:p>
                      <a:pPr algn="ctr" fontAlgn="ctr">
                        <a:buNone/>
                      </a:pPr>
                      <a:r>
                        <a:rPr lang="zh-CN" altLang="en-US" sz="1100" u="none" strike="noStrike">
                          <a:effectLst/>
                          <a:latin typeface="+mn-lt"/>
                          <a:ea typeface="+mn-ea"/>
                          <a:cs typeface="+mn-ea"/>
                          <a:sym typeface="+mn-lt"/>
                        </a:rPr>
                        <a:t>住宅总计容</a:t>
                      </a:r>
                      <a:endParaRPr lang="zh-CN" altLang="en-US"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latin typeface="+mn-lt"/>
                          <a:ea typeface="+mn-ea"/>
                          <a:cs typeface="+mn-ea"/>
                          <a:sym typeface="+mn-lt"/>
                        </a:rPr>
                        <a:t>160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latin typeface="+mn-lt"/>
                          <a:ea typeface="+mn-ea"/>
                          <a:cs typeface="+mn-ea"/>
                          <a:sym typeface="+mn-lt"/>
                        </a:rPr>
                        <a:t>100%</a:t>
                      </a:r>
                      <a:endParaRPr lang="en-US" altLang="zh-CN" sz="1100" b="0" i="0" u="none" strike="noStrike">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r>
                        <a:rPr lang="zh-CN" altLang="en-US" sz="1100" u="none" strike="noStrike" dirty="0">
                          <a:effectLst/>
                          <a:latin typeface="+mn-lt"/>
                          <a:ea typeface="+mn-ea"/>
                          <a:cs typeface="+mn-ea"/>
                          <a:sym typeface="+mn-lt"/>
                        </a:rPr>
                        <a:t>　</a:t>
                      </a:r>
                      <a:endParaRPr lang="zh-CN" altLang="en-US"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22796.4</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100%</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latin typeface="+mn-lt"/>
                          <a:ea typeface="+mn-ea"/>
                          <a:cs typeface="+mn-ea"/>
                          <a:sym typeface="+mn-lt"/>
                        </a:rPr>
                        <a:t>/</a:t>
                      </a:r>
                      <a:endParaRPr lang="en-US" altLang="zh-CN" sz="1100" b="0" i="0" u="none" strike="noStrike" dirty="0">
                        <a:solidFill>
                          <a:srgbClr val="000000"/>
                        </a:solidFill>
                        <a:effectLst/>
                        <a:latin typeface="+mn-lt"/>
                        <a:ea typeface="+mn-ea"/>
                        <a:cs typeface="+mn-ea"/>
                        <a:sym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44" name="标题 1">
            <a:extLst>
              <a:ext uri="{FF2B5EF4-FFF2-40B4-BE49-F238E27FC236}">
                <a16:creationId xmlns:a16="http://schemas.microsoft.com/office/drawing/2014/main" id="{FF6472E0-B873-421C-9627-6A909A0E780F}"/>
              </a:ext>
            </a:extLst>
          </p:cNvPr>
          <p:cNvSpPr txBox="1"/>
          <p:nvPr/>
        </p:nvSpPr>
        <p:spPr bwMode="auto">
          <a:xfrm>
            <a:off x="1096512" y="2674534"/>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地库出入口</a:t>
            </a:r>
          </a:p>
        </p:txBody>
      </p:sp>
      <p:grpSp>
        <p:nvGrpSpPr>
          <p:cNvPr id="52" name="组合 51">
            <a:extLst>
              <a:ext uri="{FF2B5EF4-FFF2-40B4-BE49-F238E27FC236}">
                <a16:creationId xmlns:a16="http://schemas.microsoft.com/office/drawing/2014/main" id="{BA5D0A25-32EA-4370-93B9-F2FE6F227090}"/>
              </a:ext>
            </a:extLst>
          </p:cNvPr>
          <p:cNvGrpSpPr/>
          <p:nvPr/>
        </p:nvGrpSpPr>
        <p:grpSpPr>
          <a:xfrm>
            <a:off x="685032" y="2717079"/>
            <a:ext cx="349250" cy="171450"/>
            <a:chOff x="258192" y="2752753"/>
            <a:chExt cx="349540" cy="171310"/>
          </a:xfrm>
        </p:grpSpPr>
        <p:sp>
          <p:nvSpPr>
            <p:cNvPr id="53" name="矩形 52">
              <a:extLst>
                <a:ext uri="{FF2B5EF4-FFF2-40B4-BE49-F238E27FC236}">
                  <a16:creationId xmlns:a16="http://schemas.microsoft.com/office/drawing/2014/main" id="{E79B918A-DF40-4E95-9C55-220DC7DB96A3}"/>
                </a:ext>
              </a:extLst>
            </p:cNvPr>
            <p:cNvSpPr/>
            <p:nvPr/>
          </p:nvSpPr>
          <p:spPr>
            <a:xfrm>
              <a:off x="258828" y="2752753"/>
              <a:ext cx="348904" cy="171160"/>
            </a:xfrm>
            <a:prstGeom prst="rect">
              <a:avLst/>
            </a:prstGeom>
            <a:solidFill>
              <a:srgbClr val="BABAB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a:cs typeface="+mn-ea"/>
                <a:sym typeface="+mn-lt"/>
              </a:endParaRPr>
            </a:p>
          </p:txBody>
        </p:sp>
        <p:cxnSp>
          <p:nvCxnSpPr>
            <p:cNvPr id="54" name="直接连接符 53">
              <a:extLst>
                <a:ext uri="{FF2B5EF4-FFF2-40B4-BE49-F238E27FC236}">
                  <a16:creationId xmlns:a16="http://schemas.microsoft.com/office/drawing/2014/main" id="{46D3FC93-6626-4B9E-9C03-BA903CC80161}"/>
                </a:ext>
              </a:extLst>
            </p:cNvPr>
            <p:cNvCxnSpPr>
              <a:endCxn id="53" idx="3"/>
            </p:cNvCxnSpPr>
            <p:nvPr/>
          </p:nvCxnSpPr>
          <p:spPr>
            <a:xfrm>
              <a:off x="260664" y="2754640"/>
              <a:ext cx="347068" cy="8369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6022369-58B8-4BB8-9F5C-A13309D0B124}"/>
                </a:ext>
              </a:extLst>
            </p:cNvPr>
            <p:cNvCxnSpPr/>
            <p:nvPr/>
          </p:nvCxnSpPr>
          <p:spPr>
            <a:xfrm flipV="1">
              <a:off x="258192" y="2836430"/>
              <a:ext cx="348904" cy="8763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标题 1">
            <a:extLst>
              <a:ext uri="{FF2B5EF4-FFF2-40B4-BE49-F238E27FC236}">
                <a16:creationId xmlns:a16="http://schemas.microsoft.com/office/drawing/2014/main" id="{9D0D060A-E126-4E88-BF03-17C059683104}"/>
              </a:ext>
            </a:extLst>
          </p:cNvPr>
          <p:cNvSpPr txBox="1"/>
          <p:nvPr/>
        </p:nvSpPr>
        <p:spPr bwMode="auto">
          <a:xfrm>
            <a:off x="1097147" y="2065871"/>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配套（</a:t>
            </a:r>
            <a:r>
              <a:rPr lang="en-US" altLang="zh-CN" sz="1100" b="0" kern="0" dirty="0">
                <a:latin typeface="+mn-lt"/>
                <a:ea typeface="+mn-ea"/>
                <a:cs typeface="+mn-ea"/>
                <a:sym typeface="+mn-lt"/>
              </a:rPr>
              <a:t>2F</a:t>
            </a:r>
            <a:r>
              <a:rPr lang="zh-CN" altLang="en-US" sz="1100" b="0" kern="0" dirty="0">
                <a:latin typeface="+mn-lt"/>
                <a:ea typeface="+mn-ea"/>
                <a:cs typeface="+mn-ea"/>
                <a:sym typeface="+mn-lt"/>
              </a:rPr>
              <a:t>）</a:t>
            </a:r>
          </a:p>
        </p:txBody>
      </p:sp>
      <p:sp>
        <p:nvSpPr>
          <p:cNvPr id="57" name="星形: 五角 5">
            <a:extLst>
              <a:ext uri="{FF2B5EF4-FFF2-40B4-BE49-F238E27FC236}">
                <a16:creationId xmlns:a16="http://schemas.microsoft.com/office/drawing/2014/main" id="{4C4E148F-7724-4FC8-A1F5-97ED963139A4}"/>
              </a:ext>
            </a:extLst>
          </p:cNvPr>
          <p:cNvSpPr/>
          <p:nvPr/>
        </p:nvSpPr>
        <p:spPr bwMode="auto">
          <a:xfrm>
            <a:off x="730924" y="2377440"/>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sp>
        <p:nvSpPr>
          <p:cNvPr id="58" name="标题 1">
            <a:extLst>
              <a:ext uri="{FF2B5EF4-FFF2-40B4-BE49-F238E27FC236}">
                <a16:creationId xmlns:a16="http://schemas.microsoft.com/office/drawing/2014/main" id="{C735C2BB-871F-4218-AB63-8078694064EF}"/>
              </a:ext>
            </a:extLst>
          </p:cNvPr>
          <p:cNvSpPr txBox="1"/>
          <p:nvPr/>
        </p:nvSpPr>
        <p:spPr bwMode="auto">
          <a:xfrm>
            <a:off x="1097147" y="2408186"/>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latin typeface="+mn-lt"/>
                <a:ea typeface="+mn-ea"/>
                <a:cs typeface="+mn-ea"/>
                <a:sym typeface="+mn-lt"/>
              </a:rPr>
              <a:t>社区门厅</a:t>
            </a:r>
          </a:p>
        </p:txBody>
      </p:sp>
      <p:sp>
        <p:nvSpPr>
          <p:cNvPr id="59" name="标题 1">
            <a:extLst>
              <a:ext uri="{FF2B5EF4-FFF2-40B4-BE49-F238E27FC236}">
                <a16:creationId xmlns:a16="http://schemas.microsoft.com/office/drawing/2014/main" id="{EE3BBACE-40EF-42E2-BDC5-814FCF9C86AF}"/>
              </a:ext>
            </a:extLst>
          </p:cNvPr>
          <p:cNvSpPr txBox="1"/>
          <p:nvPr/>
        </p:nvSpPr>
        <p:spPr bwMode="auto">
          <a:xfrm>
            <a:off x="1097147" y="152167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145  </a:t>
            </a:r>
            <a:r>
              <a:rPr lang="zh-CN" altLang="en-US" sz="1100" b="0" kern="0" dirty="0">
                <a:latin typeface="+mn-lt"/>
                <a:ea typeface="+mn-ea"/>
                <a:cs typeface="+mn-ea"/>
                <a:sym typeface="+mn-lt"/>
              </a:rPr>
              <a:t>叠墅（</a:t>
            </a:r>
            <a:r>
              <a:rPr lang="en-US" altLang="zh-CN" sz="1100" b="0" kern="0" dirty="0">
                <a:latin typeface="+mn-lt"/>
                <a:ea typeface="+mn-ea"/>
                <a:cs typeface="+mn-ea"/>
                <a:sym typeface="+mn-lt"/>
              </a:rPr>
              <a:t>4F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sp>
        <p:nvSpPr>
          <p:cNvPr id="60" name="矩形 59">
            <a:extLst>
              <a:ext uri="{FF2B5EF4-FFF2-40B4-BE49-F238E27FC236}">
                <a16:creationId xmlns:a16="http://schemas.microsoft.com/office/drawing/2014/main" id="{DD982C21-E5D6-4EF1-8FC0-A322C2060426}"/>
              </a:ext>
            </a:extLst>
          </p:cNvPr>
          <p:cNvSpPr/>
          <p:nvPr/>
        </p:nvSpPr>
        <p:spPr>
          <a:xfrm>
            <a:off x="703447" y="1553360"/>
            <a:ext cx="348615" cy="171450"/>
          </a:xfrm>
          <a:prstGeom prst="rect">
            <a:avLst/>
          </a:prstGeom>
          <a:solidFill>
            <a:srgbClr val="FFB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61" name="标题 1">
            <a:extLst>
              <a:ext uri="{FF2B5EF4-FFF2-40B4-BE49-F238E27FC236}">
                <a16:creationId xmlns:a16="http://schemas.microsoft.com/office/drawing/2014/main" id="{9B142944-5DCD-48B2-86F8-C56313D6BE5E}"/>
              </a:ext>
            </a:extLst>
          </p:cNvPr>
          <p:cNvSpPr txBox="1"/>
          <p:nvPr/>
        </p:nvSpPr>
        <p:spPr bwMode="auto">
          <a:xfrm>
            <a:off x="171062" y="1227486"/>
            <a:ext cx="524263" cy="31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kern="0" dirty="0">
                <a:latin typeface="+mn-lt"/>
                <a:ea typeface="+mn-ea"/>
                <a:cs typeface="+mn-ea"/>
                <a:sym typeface="+mn-lt"/>
              </a:rPr>
              <a:t>图例：</a:t>
            </a:r>
            <a:endParaRPr lang="en-US" altLang="zh-CN" sz="1100" kern="0" dirty="0">
              <a:latin typeface="+mn-lt"/>
              <a:ea typeface="+mn-ea"/>
              <a:cs typeface="+mn-ea"/>
              <a:sym typeface="+mn-lt"/>
            </a:endParaRPr>
          </a:p>
        </p:txBody>
      </p:sp>
      <p:sp>
        <p:nvSpPr>
          <p:cNvPr id="62" name="矩形 61">
            <a:extLst>
              <a:ext uri="{FF2B5EF4-FFF2-40B4-BE49-F238E27FC236}">
                <a16:creationId xmlns:a16="http://schemas.microsoft.com/office/drawing/2014/main" id="{A26D1E5C-1727-436D-B445-6A587230F558}"/>
              </a:ext>
            </a:extLst>
          </p:cNvPr>
          <p:cNvSpPr/>
          <p:nvPr/>
        </p:nvSpPr>
        <p:spPr>
          <a:xfrm>
            <a:off x="703447" y="1282850"/>
            <a:ext cx="348615" cy="171450"/>
          </a:xfrm>
          <a:prstGeom prst="rect">
            <a:avLst/>
          </a:prstGeom>
          <a:solidFill>
            <a:srgbClr val="F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cs typeface="+mn-ea"/>
              <a:sym typeface="+mn-lt"/>
            </a:endParaRPr>
          </a:p>
        </p:txBody>
      </p:sp>
      <p:sp>
        <p:nvSpPr>
          <p:cNvPr id="63" name="标题 1">
            <a:extLst>
              <a:ext uri="{FF2B5EF4-FFF2-40B4-BE49-F238E27FC236}">
                <a16:creationId xmlns:a16="http://schemas.microsoft.com/office/drawing/2014/main" id="{980F5D90-73B6-4BA3-8FB5-15206FF880E1}"/>
              </a:ext>
            </a:extLst>
          </p:cNvPr>
          <p:cNvSpPr txBox="1"/>
          <p:nvPr/>
        </p:nvSpPr>
        <p:spPr bwMode="auto">
          <a:xfrm>
            <a:off x="1097147" y="125116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latin typeface="+mn-lt"/>
                <a:ea typeface="+mn-ea"/>
                <a:cs typeface="+mn-ea"/>
                <a:sym typeface="+mn-lt"/>
              </a:rPr>
              <a:t>125  </a:t>
            </a:r>
            <a:r>
              <a:rPr lang="zh-CN" altLang="en-US" sz="1100" b="0" kern="0" dirty="0">
                <a:latin typeface="+mn-lt"/>
                <a:ea typeface="+mn-ea"/>
                <a:cs typeface="+mn-ea"/>
                <a:sym typeface="+mn-lt"/>
              </a:rPr>
              <a:t>叠墅（</a:t>
            </a:r>
            <a:r>
              <a:rPr lang="en-US" altLang="zh-CN" sz="1100" b="0" kern="0" dirty="0">
                <a:latin typeface="+mn-lt"/>
                <a:ea typeface="+mn-ea"/>
                <a:cs typeface="+mn-ea"/>
                <a:sym typeface="+mn-lt"/>
              </a:rPr>
              <a:t>6F</a:t>
            </a:r>
            <a:r>
              <a:rPr lang="zh-CN" altLang="en-US" sz="1100" b="0" kern="0" dirty="0">
                <a:latin typeface="+mn-lt"/>
                <a:ea typeface="+mn-ea"/>
                <a:cs typeface="+mn-ea"/>
                <a:sym typeface="+mn-lt"/>
              </a:rPr>
              <a:t>）</a:t>
            </a:r>
            <a:endParaRPr lang="en-US" altLang="zh-CN" sz="1100" b="0" kern="0" dirty="0">
              <a:latin typeface="+mn-lt"/>
              <a:ea typeface="+mn-ea"/>
              <a:cs typeface="+mn-ea"/>
              <a:sym typeface="+mn-lt"/>
            </a:endParaRPr>
          </a:p>
        </p:txBody>
      </p:sp>
      <p:grpSp>
        <p:nvGrpSpPr>
          <p:cNvPr id="64" name="组合 63">
            <a:extLst>
              <a:ext uri="{FF2B5EF4-FFF2-40B4-BE49-F238E27FC236}">
                <a16:creationId xmlns:a16="http://schemas.microsoft.com/office/drawing/2014/main" id="{F139E389-10B6-4CB3-BF1E-0BE811DDF5A2}"/>
              </a:ext>
            </a:extLst>
          </p:cNvPr>
          <p:cNvGrpSpPr/>
          <p:nvPr/>
        </p:nvGrpSpPr>
        <p:grpSpPr>
          <a:xfrm>
            <a:off x="4916805" y="669925"/>
            <a:ext cx="6806565" cy="5814695"/>
            <a:chOff x="4916805" y="669925"/>
            <a:chExt cx="6806565" cy="5814695"/>
          </a:xfrm>
        </p:grpSpPr>
        <p:pic>
          <p:nvPicPr>
            <p:cNvPr id="65" name="图片 64" descr="0106上海泗泾04-08地块强排总图_页面_2">
              <a:extLst>
                <a:ext uri="{FF2B5EF4-FFF2-40B4-BE49-F238E27FC236}">
                  <a16:creationId xmlns:a16="http://schemas.microsoft.com/office/drawing/2014/main" id="{00864663-DF89-41F4-83B8-6539DD007F09}"/>
                </a:ext>
              </a:extLst>
            </p:cNvPr>
            <p:cNvPicPr>
              <a:picLocks noChangeAspect="1"/>
            </p:cNvPicPr>
            <p:nvPr/>
          </p:nvPicPr>
          <p:blipFill>
            <a:blip r:embed="rId3"/>
            <a:srcRect l="20339" t="22982" r="32955" b="20524"/>
            <a:stretch>
              <a:fillRect/>
            </a:stretch>
          </p:blipFill>
          <p:spPr>
            <a:xfrm>
              <a:off x="4916805" y="669925"/>
              <a:ext cx="6806565" cy="5814695"/>
            </a:xfrm>
            <a:prstGeom prst="rect">
              <a:avLst/>
            </a:prstGeom>
          </p:spPr>
        </p:pic>
        <p:sp>
          <p:nvSpPr>
            <p:cNvPr id="66" name="星形: 五角 5">
              <a:extLst>
                <a:ext uri="{FF2B5EF4-FFF2-40B4-BE49-F238E27FC236}">
                  <a16:creationId xmlns:a16="http://schemas.microsoft.com/office/drawing/2014/main" id="{3936C379-E873-4EE4-BD35-E606B721B6E7}"/>
                </a:ext>
              </a:extLst>
            </p:cNvPr>
            <p:cNvSpPr/>
            <p:nvPr/>
          </p:nvSpPr>
          <p:spPr bwMode="auto">
            <a:xfrm>
              <a:off x="8121689" y="524192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cs typeface="+mn-ea"/>
                <a:sym typeface="+mn-lt"/>
              </a:endParaRPr>
            </a:p>
          </p:txBody>
        </p:sp>
        <p:sp>
          <p:nvSpPr>
            <p:cNvPr id="67" name="矩形 66">
              <a:extLst>
                <a:ext uri="{FF2B5EF4-FFF2-40B4-BE49-F238E27FC236}">
                  <a16:creationId xmlns:a16="http://schemas.microsoft.com/office/drawing/2014/main" id="{1C330C9E-163E-425C-A20F-E43EA483E731}"/>
                </a:ext>
              </a:extLst>
            </p:cNvPr>
            <p:cNvSpPr/>
            <p:nvPr/>
          </p:nvSpPr>
          <p:spPr>
            <a:xfrm>
              <a:off x="7057068" y="221280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6F</a:t>
              </a:r>
              <a:endParaRPr lang="zh-CN" altLang="en-US" sz="1400" dirty="0">
                <a:solidFill>
                  <a:schemeClr val="tx1"/>
                </a:solidFill>
                <a:cs typeface="+mn-ea"/>
                <a:sym typeface="+mn-lt"/>
              </a:endParaRPr>
            </a:p>
          </p:txBody>
        </p:sp>
        <p:sp>
          <p:nvSpPr>
            <p:cNvPr id="68" name="矩形 67">
              <a:extLst>
                <a:ext uri="{FF2B5EF4-FFF2-40B4-BE49-F238E27FC236}">
                  <a16:creationId xmlns:a16="http://schemas.microsoft.com/office/drawing/2014/main" id="{729F863B-1EA5-4037-BB5B-6A371994B0EB}"/>
                </a:ext>
              </a:extLst>
            </p:cNvPr>
            <p:cNvSpPr/>
            <p:nvPr/>
          </p:nvSpPr>
          <p:spPr>
            <a:xfrm>
              <a:off x="7002569" y="280403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69" name="矩形 68">
              <a:extLst>
                <a:ext uri="{FF2B5EF4-FFF2-40B4-BE49-F238E27FC236}">
                  <a16:creationId xmlns:a16="http://schemas.microsoft.com/office/drawing/2014/main" id="{468CD50E-11D2-4E0D-8828-29CB0D22C018}"/>
                </a:ext>
              </a:extLst>
            </p:cNvPr>
            <p:cNvSpPr/>
            <p:nvPr/>
          </p:nvSpPr>
          <p:spPr>
            <a:xfrm>
              <a:off x="6935894" y="3369186"/>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70" name="矩形 69">
              <a:extLst>
                <a:ext uri="{FF2B5EF4-FFF2-40B4-BE49-F238E27FC236}">
                  <a16:creationId xmlns:a16="http://schemas.microsoft.com/office/drawing/2014/main" id="{B30617C4-14AA-4E68-9809-1F8473F1E672}"/>
                </a:ext>
              </a:extLst>
            </p:cNvPr>
            <p:cNvSpPr/>
            <p:nvPr/>
          </p:nvSpPr>
          <p:spPr>
            <a:xfrm>
              <a:off x="6866044" y="395109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71" name="矩形 70">
              <a:extLst>
                <a:ext uri="{FF2B5EF4-FFF2-40B4-BE49-F238E27FC236}">
                  <a16:creationId xmlns:a16="http://schemas.microsoft.com/office/drawing/2014/main" id="{A9AAEB37-95B7-45C4-A92D-A863890E77B1}"/>
                </a:ext>
              </a:extLst>
            </p:cNvPr>
            <p:cNvSpPr/>
            <p:nvPr/>
          </p:nvSpPr>
          <p:spPr>
            <a:xfrm>
              <a:off x="6799369" y="450061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sp>
          <p:nvSpPr>
            <p:cNvPr id="72" name="矩形 71">
              <a:extLst>
                <a:ext uri="{FF2B5EF4-FFF2-40B4-BE49-F238E27FC236}">
                  <a16:creationId xmlns:a16="http://schemas.microsoft.com/office/drawing/2014/main" id="{86CA9EF6-E326-4479-B72B-AD0CE667B59F}"/>
                </a:ext>
              </a:extLst>
            </p:cNvPr>
            <p:cNvSpPr/>
            <p:nvPr/>
          </p:nvSpPr>
          <p:spPr>
            <a:xfrm>
              <a:off x="6745288" y="507238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4F</a:t>
              </a:r>
              <a:endParaRPr lang="zh-CN" altLang="en-US" sz="1400" dirty="0">
                <a:solidFill>
                  <a:schemeClr val="tx1"/>
                </a:solidFill>
                <a:cs typeface="+mn-ea"/>
                <a:sym typeface="+mn-lt"/>
              </a:endParaRPr>
            </a:p>
          </p:txBody>
        </p:sp>
        <p:pic>
          <p:nvPicPr>
            <p:cNvPr id="73" name="图片 72">
              <a:extLst>
                <a:ext uri="{FF2B5EF4-FFF2-40B4-BE49-F238E27FC236}">
                  <a16:creationId xmlns:a16="http://schemas.microsoft.com/office/drawing/2014/main" id="{2592DCF6-79BD-42DC-AB08-00A471B6C9E6}"/>
                </a:ext>
              </a:extLst>
            </p:cNvPr>
            <p:cNvPicPr>
              <a:picLocks noChangeAspect="1"/>
            </p:cNvPicPr>
            <p:nvPr/>
          </p:nvPicPr>
          <p:blipFill>
            <a:blip r:embed="rId4"/>
            <a:stretch>
              <a:fillRect/>
            </a:stretch>
          </p:blipFill>
          <p:spPr>
            <a:xfrm rot="16560000">
              <a:off x="7716520" y="5207000"/>
              <a:ext cx="414655" cy="160020"/>
            </a:xfrm>
            <a:prstGeom prst="rect">
              <a:avLst/>
            </a:prstGeom>
          </p:spPr>
        </p:pic>
        <p:pic>
          <p:nvPicPr>
            <p:cNvPr id="74" name="图片 73">
              <a:extLst>
                <a:ext uri="{FF2B5EF4-FFF2-40B4-BE49-F238E27FC236}">
                  <a16:creationId xmlns:a16="http://schemas.microsoft.com/office/drawing/2014/main" id="{0A54831E-2DB2-4182-A669-314153E617E0}"/>
                </a:ext>
              </a:extLst>
            </p:cNvPr>
            <p:cNvPicPr>
              <a:picLocks noChangeAspect="1"/>
            </p:cNvPicPr>
            <p:nvPr/>
          </p:nvPicPr>
          <p:blipFill>
            <a:blip r:embed="rId4"/>
            <a:stretch>
              <a:fillRect/>
            </a:stretch>
          </p:blipFill>
          <p:spPr>
            <a:xfrm rot="16560000">
              <a:off x="8422005" y="5290820"/>
              <a:ext cx="414655" cy="160020"/>
            </a:xfrm>
            <a:prstGeom prst="rect">
              <a:avLst/>
            </a:prstGeom>
          </p:spPr>
        </p:pic>
      </p:grpSp>
    </p:spTree>
    <p:extLst>
      <p:ext uri="{BB962C8B-B14F-4D97-AF65-F5344CB8AC3E}">
        <p14:creationId xmlns:p14="http://schemas.microsoft.com/office/powerpoint/2010/main" val="906840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1A68ADF-6990-448C-9AFD-2DE80F1EE3AC}"/>
              </a:ext>
            </a:extLst>
          </p:cNvPr>
          <p:cNvPicPr>
            <a:picLocks noChangeAspect="1"/>
          </p:cNvPicPr>
          <p:nvPr/>
        </p:nvPicPr>
        <p:blipFill>
          <a:blip r:embed="rId2"/>
          <a:stretch>
            <a:fillRect/>
          </a:stretch>
        </p:blipFill>
        <p:spPr>
          <a:xfrm>
            <a:off x="-7088" y="0"/>
            <a:ext cx="12160102" cy="6826102"/>
          </a:xfrm>
          <a:prstGeom prst="rect">
            <a:avLst/>
          </a:prstGeom>
        </p:spPr>
      </p:pic>
      <p:sp>
        <p:nvSpPr>
          <p:cNvPr id="3" name="矩形 2"/>
          <p:cNvSpPr/>
          <p:nvPr/>
        </p:nvSpPr>
        <p:spPr>
          <a:xfrm>
            <a:off x="16764" y="0"/>
            <a:ext cx="12192000" cy="6858000"/>
          </a:xfrm>
          <a:prstGeom prst="rect">
            <a:avLst/>
          </a:prstGeom>
          <a:solidFill>
            <a:schemeClr val="tx1">
              <a:lumMod val="95000"/>
              <a:lumOff val="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3" name="文本框 12"/>
          <p:cNvSpPr txBox="1"/>
          <p:nvPr/>
        </p:nvSpPr>
        <p:spPr>
          <a:xfrm>
            <a:off x="9986682" y="-1541929"/>
            <a:ext cx="184731" cy="369332"/>
          </a:xfrm>
          <a:prstGeom prst="rect">
            <a:avLst/>
          </a:prstGeom>
          <a:noFill/>
        </p:spPr>
        <p:txBody>
          <a:bodyPr wrap="none">
            <a:spAutoFit/>
          </a:bodyPr>
          <a:lstStyle/>
          <a:p>
            <a:endParaRPr lang="zh-CN">
              <a:cs typeface="+mn-ea"/>
              <a:sym typeface="+mn-lt"/>
            </a:endParaRPr>
          </a:p>
        </p:txBody>
      </p:sp>
      <p:sp>
        <p:nvSpPr>
          <p:cNvPr id="19" name="矩形 18"/>
          <p:cNvSpPr/>
          <p:nvPr/>
        </p:nvSpPr>
        <p:spPr>
          <a:xfrm>
            <a:off x="5557026" y="2770578"/>
            <a:ext cx="1728358" cy="871392"/>
          </a:xfrm>
          <a:prstGeom prst="rect">
            <a:avLst/>
          </a:prstGeom>
          <a:noFill/>
        </p:spPr>
        <p:txBody>
          <a:bodyPr wrap="none" lIns="91440" tIns="45720" rIns="91440" bIns="45720">
            <a:spAutoFit/>
          </a:bodyPr>
          <a:lstStyle/>
          <a:p>
            <a:pPr algn="ctr">
              <a:lnSpc>
                <a:spcPct val="150000"/>
              </a:lnSpc>
            </a:pPr>
            <a:r>
              <a:rPr lang="zh-CN" altLang="en-US" sz="4000" b="1" dirty="0">
                <a:solidFill>
                  <a:schemeClr val="bg1"/>
                </a:solidFill>
                <a:effectLst>
                  <a:outerShdw dist="111653" dir="2700000" algn="tl" rotWithShape="0">
                    <a:prstClr val="black"/>
                  </a:outerShdw>
                </a:effectLst>
                <a:cs typeface="+mn-ea"/>
                <a:sym typeface="+mn-lt"/>
              </a:rPr>
              <a:t>方案四</a:t>
            </a:r>
            <a:endParaRPr lang="en-US" altLang="zh-CN" sz="4000" b="1" dirty="0">
              <a:solidFill>
                <a:schemeClr val="bg1"/>
              </a:solidFill>
              <a:effectLst>
                <a:outerShdw dist="111653" dir="2700000" algn="tl" rotWithShape="0">
                  <a:prstClr val="black"/>
                </a:outerShdw>
              </a:effectLst>
              <a:cs typeface="+mn-ea"/>
              <a:sym typeface="+mn-lt"/>
            </a:endParaRPr>
          </a:p>
        </p:txBody>
      </p:sp>
      <p:cxnSp>
        <p:nvCxnSpPr>
          <p:cNvPr id="4" name="直接连接符 3"/>
          <p:cNvCxnSpPr/>
          <p:nvPr/>
        </p:nvCxnSpPr>
        <p:spPr>
          <a:xfrm>
            <a:off x="4174435" y="3806687"/>
            <a:ext cx="44626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712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0109上海泗泾04-08地块强排总图11">
            <a:extLst>
              <a:ext uri="{FF2B5EF4-FFF2-40B4-BE49-F238E27FC236}">
                <a16:creationId xmlns:a16="http://schemas.microsoft.com/office/drawing/2014/main" id="{AF7613BE-08AA-4335-8CEE-7B6CDCDB31D1}"/>
              </a:ext>
            </a:extLst>
          </p:cNvPr>
          <p:cNvPicPr>
            <a:picLocks noChangeAspect="1"/>
          </p:cNvPicPr>
          <p:nvPr/>
        </p:nvPicPr>
        <p:blipFill>
          <a:blip r:embed="rId2"/>
          <a:srcRect l="20713" t="23456" r="31919" b="20622"/>
          <a:stretch>
            <a:fillRect/>
          </a:stretch>
        </p:blipFill>
        <p:spPr>
          <a:xfrm>
            <a:off x="4498975" y="766445"/>
            <a:ext cx="6733540" cy="5614670"/>
          </a:xfrm>
          <a:prstGeom prst="rect">
            <a:avLst/>
          </a:prstGeom>
        </p:spPr>
      </p:pic>
      <p:sp>
        <p:nvSpPr>
          <p:cNvPr id="7" name="标题 1">
            <a:extLst>
              <a:ext uri="{FF2B5EF4-FFF2-40B4-BE49-F238E27FC236}">
                <a16:creationId xmlns:a16="http://schemas.microsoft.com/office/drawing/2014/main" id="{67EEC40E-01DB-44F3-BAB6-C5CBA59FDD62}"/>
              </a:ext>
            </a:extLst>
          </p:cNvPr>
          <p:cNvSpPr txBox="1"/>
          <p:nvPr/>
        </p:nvSpPr>
        <p:spPr bwMode="auto">
          <a:xfrm>
            <a:off x="1097147" y="2049996"/>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t>165  </a:t>
            </a:r>
            <a:r>
              <a:rPr lang="zh-CN" altLang="en-US" sz="1100" b="0" kern="0" dirty="0">
                <a:sym typeface="+mn-ea"/>
              </a:rPr>
              <a:t>叠墅</a:t>
            </a:r>
            <a:r>
              <a:rPr lang="zh-CN" altLang="en-US" sz="1100" b="0" kern="0" dirty="0"/>
              <a:t>（</a:t>
            </a:r>
            <a:r>
              <a:rPr lang="en-US" altLang="zh-CN" sz="1100" b="0" kern="0" dirty="0"/>
              <a:t>6</a:t>
            </a:r>
            <a:r>
              <a:rPr lang="en-US" altLang="zh-CN" sz="1100" b="0" kern="0" dirty="0">
                <a:sym typeface="+mn-ea"/>
              </a:rPr>
              <a:t>F</a:t>
            </a:r>
            <a:r>
              <a:rPr lang="zh-CN" altLang="en-US" sz="1100" b="0" kern="0" dirty="0"/>
              <a:t>）</a:t>
            </a:r>
            <a:endParaRPr lang="en-US" altLang="zh-CN" sz="1100" b="0" kern="0" dirty="0"/>
          </a:p>
        </p:txBody>
      </p:sp>
      <p:sp>
        <p:nvSpPr>
          <p:cNvPr id="8" name="矩形 7">
            <a:extLst>
              <a:ext uri="{FF2B5EF4-FFF2-40B4-BE49-F238E27FC236}">
                <a16:creationId xmlns:a16="http://schemas.microsoft.com/office/drawing/2014/main" id="{9F5FF306-2DCF-469F-A07D-A9C3699C89C0}"/>
              </a:ext>
            </a:extLst>
          </p:cNvPr>
          <p:cNvSpPr/>
          <p:nvPr/>
        </p:nvSpPr>
        <p:spPr>
          <a:xfrm>
            <a:off x="703447" y="2097237"/>
            <a:ext cx="348615" cy="171450"/>
          </a:xfrm>
          <a:prstGeom prst="rect">
            <a:avLst/>
          </a:prstGeom>
          <a:solidFill>
            <a:srgbClr val="003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p>
        </p:txBody>
      </p:sp>
      <p:sp>
        <p:nvSpPr>
          <p:cNvPr id="9" name="标题 1">
            <a:extLst>
              <a:ext uri="{FF2B5EF4-FFF2-40B4-BE49-F238E27FC236}">
                <a16:creationId xmlns:a16="http://schemas.microsoft.com/office/drawing/2014/main" id="{71A8730C-34F4-4BEF-8D47-4EEA051390E6}"/>
              </a:ext>
            </a:extLst>
          </p:cNvPr>
          <p:cNvSpPr txBox="1"/>
          <p:nvPr/>
        </p:nvSpPr>
        <p:spPr bwMode="auto">
          <a:xfrm>
            <a:off x="1097147" y="1221956"/>
            <a:ext cx="168783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t>143  </a:t>
            </a:r>
            <a:r>
              <a:rPr lang="zh-CN" altLang="en-US" sz="1100" b="0" kern="0" dirty="0">
                <a:sym typeface="+mn-ea"/>
              </a:rPr>
              <a:t>叠墅（</a:t>
            </a:r>
            <a:r>
              <a:rPr lang="en-US" altLang="zh-CN" sz="1100" b="0" kern="0" dirty="0">
                <a:sym typeface="+mn-ea"/>
              </a:rPr>
              <a:t>4F</a:t>
            </a:r>
            <a:r>
              <a:rPr lang="zh-CN" altLang="en-US" sz="1100" b="0" kern="0" dirty="0">
                <a:sym typeface="+mn-ea"/>
              </a:rPr>
              <a:t>）</a:t>
            </a:r>
            <a:endParaRPr lang="zh-CN" altLang="en-US" sz="1100" b="0" kern="0" dirty="0"/>
          </a:p>
        </p:txBody>
      </p:sp>
      <p:sp>
        <p:nvSpPr>
          <p:cNvPr id="10" name="矩形 9">
            <a:extLst>
              <a:ext uri="{FF2B5EF4-FFF2-40B4-BE49-F238E27FC236}">
                <a16:creationId xmlns:a16="http://schemas.microsoft.com/office/drawing/2014/main" id="{237F6D28-31B7-4978-A93C-9D8F5445D462}"/>
              </a:ext>
            </a:extLst>
          </p:cNvPr>
          <p:cNvSpPr/>
          <p:nvPr/>
        </p:nvSpPr>
        <p:spPr>
          <a:xfrm>
            <a:off x="703447" y="2380449"/>
            <a:ext cx="348615" cy="17145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p>
        </p:txBody>
      </p:sp>
      <p:sp>
        <p:nvSpPr>
          <p:cNvPr id="11" name="矩形 10">
            <a:extLst>
              <a:ext uri="{FF2B5EF4-FFF2-40B4-BE49-F238E27FC236}">
                <a16:creationId xmlns:a16="http://schemas.microsoft.com/office/drawing/2014/main" id="{65557F66-9F50-4DB4-B326-7012F005A01A}"/>
              </a:ext>
            </a:extLst>
          </p:cNvPr>
          <p:cNvSpPr/>
          <p:nvPr/>
        </p:nvSpPr>
        <p:spPr>
          <a:xfrm>
            <a:off x="703447" y="1273961"/>
            <a:ext cx="348615" cy="171450"/>
          </a:xfrm>
          <a:prstGeom prst="rect">
            <a:avLst/>
          </a:prstGeom>
          <a:solidFill>
            <a:srgbClr val="FFB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p>
        </p:txBody>
      </p:sp>
      <p:graphicFrame>
        <p:nvGraphicFramePr>
          <p:cNvPr id="12" name="表格 11">
            <a:extLst>
              <a:ext uri="{FF2B5EF4-FFF2-40B4-BE49-F238E27FC236}">
                <a16:creationId xmlns:a16="http://schemas.microsoft.com/office/drawing/2014/main" id="{0BC3583B-5815-476D-9213-DD178E5C2DDC}"/>
              </a:ext>
            </a:extLst>
          </p:cNvPr>
          <p:cNvGraphicFramePr>
            <a:graphicFrameLocks noGrp="1"/>
          </p:cNvGraphicFramePr>
          <p:nvPr/>
        </p:nvGraphicFramePr>
        <p:xfrm>
          <a:off x="102313" y="3444387"/>
          <a:ext cx="4396662" cy="2276565"/>
        </p:xfrm>
        <a:graphic>
          <a:graphicData uri="http://schemas.openxmlformats.org/drawingml/2006/table">
            <a:tbl>
              <a:tblPr>
                <a:tableStyleId>{5C22544A-7EE6-4342-B048-85BDC9FD1C3A}</a:tableStyleId>
              </a:tblPr>
              <a:tblGrid>
                <a:gridCol w="777604">
                  <a:extLst>
                    <a:ext uri="{9D8B030D-6E8A-4147-A177-3AD203B41FA5}">
                      <a16:colId xmlns:a16="http://schemas.microsoft.com/office/drawing/2014/main" val="20000"/>
                    </a:ext>
                  </a:extLst>
                </a:gridCol>
                <a:gridCol w="523464">
                  <a:extLst>
                    <a:ext uri="{9D8B030D-6E8A-4147-A177-3AD203B41FA5}">
                      <a16:colId xmlns:a16="http://schemas.microsoft.com/office/drawing/2014/main" val="20001"/>
                    </a:ext>
                  </a:extLst>
                </a:gridCol>
                <a:gridCol w="621900">
                  <a:extLst>
                    <a:ext uri="{9D8B030D-6E8A-4147-A177-3AD203B41FA5}">
                      <a16:colId xmlns:a16="http://schemas.microsoft.com/office/drawing/2014/main" val="20002"/>
                    </a:ext>
                  </a:extLst>
                </a:gridCol>
                <a:gridCol w="642631">
                  <a:extLst>
                    <a:ext uri="{9D8B030D-6E8A-4147-A177-3AD203B41FA5}">
                      <a16:colId xmlns:a16="http://schemas.microsoft.com/office/drawing/2014/main" val="20003"/>
                    </a:ext>
                  </a:extLst>
                </a:gridCol>
                <a:gridCol w="746281">
                  <a:extLst>
                    <a:ext uri="{9D8B030D-6E8A-4147-A177-3AD203B41FA5}">
                      <a16:colId xmlns:a16="http://schemas.microsoft.com/office/drawing/2014/main" val="20004"/>
                    </a:ext>
                  </a:extLst>
                </a:gridCol>
                <a:gridCol w="590806">
                  <a:extLst>
                    <a:ext uri="{9D8B030D-6E8A-4147-A177-3AD203B41FA5}">
                      <a16:colId xmlns:a16="http://schemas.microsoft.com/office/drawing/2014/main" val="20005"/>
                    </a:ext>
                  </a:extLst>
                </a:gridCol>
                <a:gridCol w="493976">
                  <a:extLst>
                    <a:ext uri="{9D8B030D-6E8A-4147-A177-3AD203B41FA5}">
                      <a16:colId xmlns:a16="http://schemas.microsoft.com/office/drawing/2014/main" val="20006"/>
                    </a:ext>
                  </a:extLst>
                </a:gridCol>
              </a:tblGrid>
              <a:tr h="379494">
                <a:tc>
                  <a:txBody>
                    <a:bodyPr/>
                    <a:lstStyle/>
                    <a:p>
                      <a:pPr algn="ctr" fontAlgn="ctr">
                        <a:buNone/>
                      </a:pP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套数</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套数比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单户面积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面积比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zh-CN" altLang="en-US" sz="1100" u="none" strike="noStrike">
                          <a:effectLst/>
                        </a:rPr>
                        <a:t>面宽（</a:t>
                      </a:r>
                      <a:r>
                        <a:rPr lang="en-US" sz="1100" u="none" strike="noStrike">
                          <a:effectLst/>
                        </a:rPr>
                        <a:t>M)</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9095">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4</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64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42.67%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139/150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9134.4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40.07%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7.8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9494">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6</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24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16.00%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139/150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3432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15.06%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7.8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9494">
                <a:tc>
                  <a:txBody>
                    <a:bodyPr/>
                    <a:lstStyle/>
                    <a:p>
                      <a:pPr algn="ctr" fontAlgn="ctr">
                        <a:buNone/>
                      </a:pPr>
                      <a:r>
                        <a:rPr lang="zh-CN" altLang="en-US" sz="1100" dirty="0">
                          <a:effectLst/>
                          <a:sym typeface="+mn-ea"/>
                        </a:rPr>
                        <a:t>叠加</a:t>
                      </a:r>
                      <a:endParaRPr lang="en-US" altLang="zh-CN" sz="1100" u="none" strike="noStrike" dirty="0">
                        <a:effectLst/>
                        <a:sym typeface="+mn-ea"/>
                      </a:endParaRPr>
                    </a:p>
                    <a:p>
                      <a:pPr algn="ctr" fontAlgn="ctr">
                        <a:buNone/>
                      </a:pPr>
                      <a:r>
                        <a:rPr lang="zh-CN" altLang="en-US" sz="1100" dirty="0">
                          <a:effectLst/>
                          <a:sym typeface="+mn-ea"/>
                        </a:rPr>
                        <a:t>（</a:t>
                      </a:r>
                      <a:r>
                        <a:rPr lang="en-US" altLang="zh-CN" sz="1100" dirty="0">
                          <a:effectLst/>
                          <a:sym typeface="+mn-ea"/>
                        </a:rPr>
                        <a:t>4</a:t>
                      </a:r>
                      <a:r>
                        <a:rPr lang="en-US" sz="1100" dirty="0">
                          <a:effectLst/>
                          <a:sym typeface="+mn-ea"/>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56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37.33%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dirty="0">
                          <a:effectLst/>
                          <a:sym typeface="+mn-ea"/>
                        </a:rPr>
                        <a:t>170/160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9240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40.53%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9494">
                <a:tc>
                  <a:txBody>
                    <a:bodyPr/>
                    <a:lstStyle/>
                    <a:p>
                      <a:pPr algn="ctr" fontAlgn="ctr">
                        <a:buNone/>
                      </a:pPr>
                      <a:r>
                        <a:rPr lang="zh-CN" altLang="en-US" sz="1100" u="none" strike="noStrike" dirty="0">
                          <a:effectLst/>
                        </a:rPr>
                        <a:t>叠墅</a:t>
                      </a:r>
                      <a:endParaRPr lang="en-US" altLang="zh-CN" sz="1100" u="none" strike="noStrike" dirty="0">
                        <a:effectLst/>
                      </a:endParaRPr>
                    </a:p>
                    <a:p>
                      <a:pPr algn="ctr" fontAlgn="ctr">
                        <a:buNone/>
                      </a:pPr>
                      <a:r>
                        <a:rPr lang="zh-CN" altLang="en-US" sz="1100" u="none" strike="noStrike" dirty="0">
                          <a:effectLst/>
                        </a:rPr>
                        <a:t>（</a:t>
                      </a:r>
                      <a:r>
                        <a:rPr lang="en-US" altLang="zh-CN" sz="1100" u="none" strike="noStrike" dirty="0">
                          <a:effectLst/>
                        </a:rPr>
                        <a:t>6</a:t>
                      </a:r>
                      <a:r>
                        <a:rPr lang="en-US" sz="1100" u="none" strike="noStrike" dirty="0">
                          <a:effectLst/>
                        </a:rPr>
                        <a:t>F）</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170/160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990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4.34%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ClrTx/>
                        <a:buSzTx/>
                        <a:buFontTx/>
                        <a:buNone/>
                      </a:pPr>
                      <a:r>
                        <a:rPr lang="en-US" altLang="zh-CN" sz="1100" b="0" i="0" u="none" strike="noStrike" dirty="0">
                          <a:effectLst/>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9494">
                <a:tc>
                  <a:txBody>
                    <a:bodyPr/>
                    <a:lstStyle/>
                    <a:p>
                      <a:pPr algn="ctr" fontAlgn="ctr">
                        <a:buNone/>
                      </a:pPr>
                      <a:r>
                        <a:rPr lang="zh-CN" altLang="en-US" sz="1100" u="none" strike="noStrike">
                          <a:effectLst/>
                        </a:rPr>
                        <a:t>住宅总计容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buNone/>
                      </a:pPr>
                      <a:r>
                        <a:rPr lang="en-US" altLang="zh-CN" sz="1100" u="none" strike="noStrike" dirty="0">
                          <a:effectLst/>
                        </a:rPr>
                        <a:t>150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a:effectLst/>
                        </a:rPr>
                        <a:t>100%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a:t>
                      </a:r>
                      <a:r>
                        <a:rPr lang="zh-CN" altLang="en-US" sz="1100" u="none" strike="noStrike" dirty="0">
                          <a:effectLst/>
                        </a:rPr>
                        <a:t>　</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22796.4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100%</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buNone/>
                      </a:pPr>
                      <a:r>
                        <a:rPr lang="en-US" altLang="zh-CN" sz="1100" u="none" strike="noStrike" dirty="0">
                          <a:effectLst/>
                        </a:rPr>
                        <a:t>/</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3" name="标题 1">
            <a:extLst>
              <a:ext uri="{FF2B5EF4-FFF2-40B4-BE49-F238E27FC236}">
                <a16:creationId xmlns:a16="http://schemas.microsoft.com/office/drawing/2014/main" id="{968DC59A-51B5-4A82-AA93-57E67A8DF318}"/>
              </a:ext>
            </a:extLst>
          </p:cNvPr>
          <p:cNvSpPr txBox="1"/>
          <p:nvPr/>
        </p:nvSpPr>
        <p:spPr bwMode="auto">
          <a:xfrm>
            <a:off x="1096512" y="2950759"/>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t>地库出入口</a:t>
            </a:r>
          </a:p>
        </p:txBody>
      </p:sp>
      <p:grpSp>
        <p:nvGrpSpPr>
          <p:cNvPr id="14" name="组合 13">
            <a:extLst>
              <a:ext uri="{FF2B5EF4-FFF2-40B4-BE49-F238E27FC236}">
                <a16:creationId xmlns:a16="http://schemas.microsoft.com/office/drawing/2014/main" id="{E5D10F68-8DCC-4ED3-9D74-E3435162BF42}"/>
              </a:ext>
            </a:extLst>
          </p:cNvPr>
          <p:cNvGrpSpPr/>
          <p:nvPr/>
        </p:nvGrpSpPr>
        <p:grpSpPr>
          <a:xfrm>
            <a:off x="685032" y="2993304"/>
            <a:ext cx="349250" cy="171450"/>
            <a:chOff x="258192" y="2752753"/>
            <a:chExt cx="349540" cy="171310"/>
          </a:xfrm>
        </p:grpSpPr>
        <p:sp>
          <p:nvSpPr>
            <p:cNvPr id="15" name="矩形 14">
              <a:extLst>
                <a:ext uri="{FF2B5EF4-FFF2-40B4-BE49-F238E27FC236}">
                  <a16:creationId xmlns:a16="http://schemas.microsoft.com/office/drawing/2014/main" id="{D98C0C76-306C-4AF1-AC92-C00ECF5AD93F}"/>
                </a:ext>
              </a:extLst>
            </p:cNvPr>
            <p:cNvSpPr/>
            <p:nvPr/>
          </p:nvSpPr>
          <p:spPr>
            <a:xfrm>
              <a:off x="258828" y="2752753"/>
              <a:ext cx="348904" cy="171160"/>
            </a:xfrm>
            <a:prstGeom prst="rect">
              <a:avLst/>
            </a:prstGeom>
            <a:solidFill>
              <a:srgbClr val="BABAB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a:p>
          </p:txBody>
        </p:sp>
        <p:cxnSp>
          <p:nvCxnSpPr>
            <p:cNvPr id="16" name="直接连接符 15">
              <a:extLst>
                <a:ext uri="{FF2B5EF4-FFF2-40B4-BE49-F238E27FC236}">
                  <a16:creationId xmlns:a16="http://schemas.microsoft.com/office/drawing/2014/main" id="{65A55587-CEC7-4E41-AB28-D5F792002E33}"/>
                </a:ext>
              </a:extLst>
            </p:cNvPr>
            <p:cNvCxnSpPr>
              <a:endCxn id="15" idx="3"/>
            </p:cNvCxnSpPr>
            <p:nvPr/>
          </p:nvCxnSpPr>
          <p:spPr>
            <a:xfrm>
              <a:off x="260664" y="2754640"/>
              <a:ext cx="347068" cy="8369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26AACE4-CF2C-4C8C-BD9D-23AB7CAB103A}"/>
                </a:ext>
              </a:extLst>
            </p:cNvPr>
            <p:cNvCxnSpPr/>
            <p:nvPr/>
          </p:nvCxnSpPr>
          <p:spPr>
            <a:xfrm flipV="1">
              <a:off x="258192" y="2836430"/>
              <a:ext cx="348904" cy="87633"/>
            </a:xfrm>
            <a:prstGeom prst="line">
              <a:avLst/>
            </a:prstGeom>
            <a:ln w="31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标题 1">
            <a:extLst>
              <a:ext uri="{FF2B5EF4-FFF2-40B4-BE49-F238E27FC236}">
                <a16:creationId xmlns:a16="http://schemas.microsoft.com/office/drawing/2014/main" id="{AF42EC37-6D51-4C95-B273-3D8E3E418A71}"/>
              </a:ext>
            </a:extLst>
          </p:cNvPr>
          <p:cNvSpPr txBox="1"/>
          <p:nvPr/>
        </p:nvSpPr>
        <p:spPr bwMode="auto">
          <a:xfrm>
            <a:off x="1097147" y="2342096"/>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t>配套（</a:t>
            </a:r>
            <a:r>
              <a:rPr lang="en-US" altLang="zh-CN" sz="1100" b="0" kern="0" dirty="0"/>
              <a:t>2F</a:t>
            </a:r>
            <a:r>
              <a:rPr lang="zh-CN" altLang="en-US" sz="1100" b="0" kern="0" dirty="0"/>
              <a:t>）</a:t>
            </a:r>
          </a:p>
        </p:txBody>
      </p:sp>
      <p:sp>
        <p:nvSpPr>
          <p:cNvPr id="19" name="星形: 五角 5">
            <a:extLst>
              <a:ext uri="{FF2B5EF4-FFF2-40B4-BE49-F238E27FC236}">
                <a16:creationId xmlns:a16="http://schemas.microsoft.com/office/drawing/2014/main" id="{4F6B6449-8EEE-4B51-AFBC-9C9FDD106662}"/>
              </a:ext>
            </a:extLst>
          </p:cNvPr>
          <p:cNvSpPr/>
          <p:nvPr/>
        </p:nvSpPr>
        <p:spPr bwMode="auto">
          <a:xfrm>
            <a:off x="730924" y="2653665"/>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latin typeface="+mn-ea"/>
              <a:ea typeface="+mn-ea"/>
            </a:endParaRPr>
          </a:p>
        </p:txBody>
      </p:sp>
      <p:sp>
        <p:nvSpPr>
          <p:cNvPr id="20" name="标题 1">
            <a:extLst>
              <a:ext uri="{FF2B5EF4-FFF2-40B4-BE49-F238E27FC236}">
                <a16:creationId xmlns:a16="http://schemas.microsoft.com/office/drawing/2014/main" id="{A8BD9233-CCE4-43F7-8129-48122C5F6667}"/>
              </a:ext>
            </a:extLst>
          </p:cNvPr>
          <p:cNvSpPr txBox="1"/>
          <p:nvPr/>
        </p:nvSpPr>
        <p:spPr bwMode="auto">
          <a:xfrm>
            <a:off x="1097147" y="2684411"/>
            <a:ext cx="1550670" cy="2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b="0" kern="0" dirty="0"/>
              <a:t>社区门厅</a:t>
            </a:r>
          </a:p>
        </p:txBody>
      </p:sp>
      <p:sp>
        <p:nvSpPr>
          <p:cNvPr id="21" name="标题 1">
            <a:extLst>
              <a:ext uri="{FF2B5EF4-FFF2-40B4-BE49-F238E27FC236}">
                <a16:creationId xmlns:a16="http://schemas.microsoft.com/office/drawing/2014/main" id="{70A8B2EE-FCD3-49D6-AA3E-BFA5B09C4ED9}"/>
              </a:ext>
            </a:extLst>
          </p:cNvPr>
          <p:cNvSpPr txBox="1"/>
          <p:nvPr/>
        </p:nvSpPr>
        <p:spPr bwMode="auto">
          <a:xfrm>
            <a:off x="1097147" y="179790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t>165  </a:t>
            </a:r>
            <a:r>
              <a:rPr lang="zh-CN" altLang="en-US" sz="1100" b="0" kern="0" dirty="0"/>
              <a:t>叠墅（</a:t>
            </a:r>
            <a:r>
              <a:rPr lang="en-US" altLang="zh-CN" sz="1100" b="0" kern="0" dirty="0"/>
              <a:t>4F</a:t>
            </a:r>
            <a:r>
              <a:rPr lang="zh-CN" altLang="en-US" sz="1100" b="0" kern="0" dirty="0"/>
              <a:t>）</a:t>
            </a:r>
            <a:endParaRPr lang="en-US" altLang="zh-CN" sz="1100" b="0" kern="0" dirty="0"/>
          </a:p>
        </p:txBody>
      </p:sp>
      <p:sp>
        <p:nvSpPr>
          <p:cNvPr id="22" name="矩形 21">
            <a:extLst>
              <a:ext uri="{FF2B5EF4-FFF2-40B4-BE49-F238E27FC236}">
                <a16:creationId xmlns:a16="http://schemas.microsoft.com/office/drawing/2014/main" id="{51FC1F1C-CB45-436A-A2D3-D4721801D681}"/>
              </a:ext>
            </a:extLst>
          </p:cNvPr>
          <p:cNvSpPr/>
          <p:nvPr/>
        </p:nvSpPr>
        <p:spPr>
          <a:xfrm>
            <a:off x="703447" y="1829585"/>
            <a:ext cx="348615" cy="171450"/>
          </a:xfrm>
          <a:prstGeom prst="rect">
            <a:avLst/>
          </a:prstGeom>
          <a:solidFill>
            <a:srgbClr val="7F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p>
        </p:txBody>
      </p:sp>
      <p:sp>
        <p:nvSpPr>
          <p:cNvPr id="23" name="标题 1">
            <a:extLst>
              <a:ext uri="{FF2B5EF4-FFF2-40B4-BE49-F238E27FC236}">
                <a16:creationId xmlns:a16="http://schemas.microsoft.com/office/drawing/2014/main" id="{F66EDCC1-4D5D-4440-B181-0D9CC1B49D27}"/>
              </a:ext>
            </a:extLst>
          </p:cNvPr>
          <p:cNvSpPr txBox="1"/>
          <p:nvPr/>
        </p:nvSpPr>
        <p:spPr bwMode="auto">
          <a:xfrm>
            <a:off x="171062" y="1227486"/>
            <a:ext cx="524263" cy="31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zh-CN" altLang="en-US" sz="1100" kern="0" dirty="0"/>
              <a:t>图例：</a:t>
            </a:r>
            <a:endParaRPr lang="en-US" altLang="zh-CN" sz="1100" kern="0" dirty="0"/>
          </a:p>
        </p:txBody>
      </p:sp>
      <p:sp>
        <p:nvSpPr>
          <p:cNvPr id="24" name="星形: 五角 5">
            <a:extLst>
              <a:ext uri="{FF2B5EF4-FFF2-40B4-BE49-F238E27FC236}">
                <a16:creationId xmlns:a16="http://schemas.microsoft.com/office/drawing/2014/main" id="{F5BEDF64-BD28-4069-AEFE-F2E35C5285F2}"/>
              </a:ext>
            </a:extLst>
          </p:cNvPr>
          <p:cNvSpPr/>
          <p:nvPr/>
        </p:nvSpPr>
        <p:spPr bwMode="auto">
          <a:xfrm>
            <a:off x="7664489" y="5226050"/>
            <a:ext cx="257868" cy="257868"/>
          </a:xfrm>
          <a:prstGeom prst="star5">
            <a:avLst/>
          </a:prstGeom>
          <a:solidFill>
            <a:srgbClr val="FF0000"/>
          </a:solidFill>
          <a:ln w="12700" algn="ctr">
            <a:noFill/>
            <a:prstDash val="solid"/>
            <a:miter lim="800000"/>
          </a:ln>
        </p:spPr>
        <p:txBody>
          <a:bodyPr wrap="none" lIns="50793" tIns="50793" rIns="91427" bIns="50793" rtlCol="0" anchor="ctr"/>
          <a:lstStyle/>
          <a:p>
            <a:pPr algn="l"/>
            <a:endParaRPr lang="zh-CN" altLang="en-US">
              <a:latin typeface="+mn-ea"/>
              <a:ea typeface="+mn-ea"/>
            </a:endParaRPr>
          </a:p>
        </p:txBody>
      </p:sp>
      <p:pic>
        <p:nvPicPr>
          <p:cNvPr id="25" name="图片 24">
            <a:extLst>
              <a:ext uri="{FF2B5EF4-FFF2-40B4-BE49-F238E27FC236}">
                <a16:creationId xmlns:a16="http://schemas.microsoft.com/office/drawing/2014/main" id="{C91F52CE-FD98-4979-A9AF-A4BF8DF41E90}"/>
              </a:ext>
            </a:extLst>
          </p:cNvPr>
          <p:cNvPicPr>
            <a:picLocks noChangeAspect="1"/>
          </p:cNvPicPr>
          <p:nvPr/>
        </p:nvPicPr>
        <p:blipFill>
          <a:blip r:embed="rId3"/>
          <a:stretch>
            <a:fillRect/>
          </a:stretch>
        </p:blipFill>
        <p:spPr>
          <a:xfrm rot="16560000">
            <a:off x="7957820" y="5231130"/>
            <a:ext cx="354965" cy="137160"/>
          </a:xfrm>
          <a:prstGeom prst="rect">
            <a:avLst/>
          </a:prstGeom>
        </p:spPr>
      </p:pic>
      <p:sp>
        <p:nvSpPr>
          <p:cNvPr id="26" name="矩形 25">
            <a:extLst>
              <a:ext uri="{FF2B5EF4-FFF2-40B4-BE49-F238E27FC236}">
                <a16:creationId xmlns:a16="http://schemas.microsoft.com/office/drawing/2014/main" id="{3008179A-EE57-44D5-87E5-4229A06082F2}"/>
              </a:ext>
            </a:extLst>
          </p:cNvPr>
          <p:cNvSpPr/>
          <p:nvPr/>
        </p:nvSpPr>
        <p:spPr>
          <a:xfrm>
            <a:off x="6998013" y="2253449"/>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6F</a:t>
            </a:r>
            <a:endParaRPr lang="zh-CN" altLang="en-US" sz="1400" dirty="0">
              <a:solidFill>
                <a:schemeClr val="tx1"/>
              </a:solidFill>
            </a:endParaRPr>
          </a:p>
        </p:txBody>
      </p:sp>
      <p:sp>
        <p:nvSpPr>
          <p:cNvPr id="27" name="矩形 26">
            <a:extLst>
              <a:ext uri="{FF2B5EF4-FFF2-40B4-BE49-F238E27FC236}">
                <a16:creationId xmlns:a16="http://schemas.microsoft.com/office/drawing/2014/main" id="{DC7FA3A7-660C-4F53-937C-41B0464023A8}"/>
              </a:ext>
            </a:extLst>
          </p:cNvPr>
          <p:cNvSpPr/>
          <p:nvPr/>
        </p:nvSpPr>
        <p:spPr>
          <a:xfrm>
            <a:off x="6528859" y="277419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28" name="矩形 27">
            <a:extLst>
              <a:ext uri="{FF2B5EF4-FFF2-40B4-BE49-F238E27FC236}">
                <a16:creationId xmlns:a16="http://schemas.microsoft.com/office/drawing/2014/main" id="{5AE9BD5C-3774-4E12-AA24-9A07DE92352C}"/>
              </a:ext>
            </a:extLst>
          </p:cNvPr>
          <p:cNvSpPr/>
          <p:nvPr/>
        </p:nvSpPr>
        <p:spPr>
          <a:xfrm>
            <a:off x="6471709" y="3279651"/>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29" name="矩形 28">
            <a:extLst>
              <a:ext uri="{FF2B5EF4-FFF2-40B4-BE49-F238E27FC236}">
                <a16:creationId xmlns:a16="http://schemas.microsoft.com/office/drawing/2014/main" id="{18247745-543E-44B2-92FB-308CD404357F}"/>
              </a:ext>
            </a:extLst>
          </p:cNvPr>
          <p:cNvSpPr/>
          <p:nvPr/>
        </p:nvSpPr>
        <p:spPr>
          <a:xfrm>
            <a:off x="6372649" y="3888865"/>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30" name="矩形 29">
            <a:extLst>
              <a:ext uri="{FF2B5EF4-FFF2-40B4-BE49-F238E27FC236}">
                <a16:creationId xmlns:a16="http://schemas.microsoft.com/office/drawing/2014/main" id="{2E3A8391-55DF-4B5C-A6CE-459402131B05}"/>
              </a:ext>
            </a:extLst>
          </p:cNvPr>
          <p:cNvSpPr/>
          <p:nvPr/>
        </p:nvSpPr>
        <p:spPr>
          <a:xfrm>
            <a:off x="6300259" y="4432674"/>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sp>
        <p:nvSpPr>
          <p:cNvPr id="31" name="矩形 30">
            <a:extLst>
              <a:ext uri="{FF2B5EF4-FFF2-40B4-BE49-F238E27FC236}">
                <a16:creationId xmlns:a16="http://schemas.microsoft.com/office/drawing/2014/main" id="{C3B31467-D916-4F2B-B5B3-031E1E1AFC03}"/>
              </a:ext>
            </a:extLst>
          </p:cNvPr>
          <p:cNvSpPr/>
          <p:nvPr/>
        </p:nvSpPr>
        <p:spPr>
          <a:xfrm>
            <a:off x="6246813" y="4989830"/>
            <a:ext cx="666750" cy="29845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4F</a:t>
            </a:r>
            <a:endParaRPr lang="zh-CN" altLang="en-US" sz="1400" dirty="0">
              <a:solidFill>
                <a:schemeClr val="tx1"/>
              </a:solidFill>
            </a:endParaRPr>
          </a:p>
        </p:txBody>
      </p:sp>
      <p:pic>
        <p:nvPicPr>
          <p:cNvPr id="32" name="图片 31">
            <a:extLst>
              <a:ext uri="{FF2B5EF4-FFF2-40B4-BE49-F238E27FC236}">
                <a16:creationId xmlns:a16="http://schemas.microsoft.com/office/drawing/2014/main" id="{74C4903B-3091-4F69-BEB7-B710B53750B4}"/>
              </a:ext>
            </a:extLst>
          </p:cNvPr>
          <p:cNvPicPr>
            <a:picLocks noChangeAspect="1"/>
          </p:cNvPicPr>
          <p:nvPr/>
        </p:nvPicPr>
        <p:blipFill>
          <a:blip r:embed="rId3"/>
          <a:stretch>
            <a:fillRect/>
          </a:stretch>
        </p:blipFill>
        <p:spPr>
          <a:xfrm rot="11160000">
            <a:off x="9329420" y="2796540"/>
            <a:ext cx="370840" cy="137160"/>
          </a:xfrm>
          <a:prstGeom prst="rect">
            <a:avLst/>
          </a:prstGeom>
        </p:spPr>
      </p:pic>
      <p:sp>
        <p:nvSpPr>
          <p:cNvPr id="33" name="矩形 32">
            <a:extLst>
              <a:ext uri="{FF2B5EF4-FFF2-40B4-BE49-F238E27FC236}">
                <a16:creationId xmlns:a16="http://schemas.microsoft.com/office/drawing/2014/main" id="{76627E54-2BA9-4D4A-88C1-F15D473F289B}"/>
              </a:ext>
            </a:extLst>
          </p:cNvPr>
          <p:cNvSpPr/>
          <p:nvPr/>
        </p:nvSpPr>
        <p:spPr>
          <a:xfrm>
            <a:off x="703447" y="1559075"/>
            <a:ext cx="348615" cy="171450"/>
          </a:xfrm>
          <a:prstGeom prst="rect">
            <a:avLst/>
          </a:prstGeom>
          <a:solidFill>
            <a:srgbClr val="DF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sz="1200" kern="1200">
                <a:solidFill>
                  <a:schemeClr val="lt1"/>
                </a:solidFill>
                <a:latin typeface="+mn-lt"/>
                <a:ea typeface="+mn-ea"/>
                <a:cs typeface="+mn-cs"/>
              </a:defRPr>
            </a:lvl1pPr>
            <a:lvl2pPr marL="457200" algn="l" rtl="0" fontAlgn="base">
              <a:spcBef>
                <a:spcPct val="0"/>
              </a:spcBef>
              <a:spcAft>
                <a:spcPct val="0"/>
              </a:spcAft>
              <a:defRPr sz="1200" kern="1200">
                <a:solidFill>
                  <a:schemeClr val="lt1"/>
                </a:solidFill>
                <a:latin typeface="+mn-lt"/>
                <a:ea typeface="+mn-ea"/>
                <a:cs typeface="+mn-cs"/>
              </a:defRPr>
            </a:lvl2pPr>
            <a:lvl3pPr marL="914400" algn="l" rtl="0" fontAlgn="base">
              <a:spcBef>
                <a:spcPct val="0"/>
              </a:spcBef>
              <a:spcAft>
                <a:spcPct val="0"/>
              </a:spcAft>
              <a:defRPr sz="1200" kern="1200">
                <a:solidFill>
                  <a:schemeClr val="lt1"/>
                </a:solidFill>
                <a:latin typeface="+mn-lt"/>
                <a:ea typeface="+mn-ea"/>
                <a:cs typeface="+mn-cs"/>
              </a:defRPr>
            </a:lvl3pPr>
            <a:lvl4pPr marL="1371600" algn="l" rtl="0" fontAlgn="base">
              <a:spcBef>
                <a:spcPct val="0"/>
              </a:spcBef>
              <a:spcAft>
                <a:spcPct val="0"/>
              </a:spcAft>
              <a:defRPr sz="1200" kern="1200">
                <a:solidFill>
                  <a:schemeClr val="lt1"/>
                </a:solidFill>
                <a:latin typeface="+mn-lt"/>
                <a:ea typeface="+mn-ea"/>
                <a:cs typeface="+mn-cs"/>
              </a:defRPr>
            </a:lvl4pPr>
            <a:lvl5pPr marL="1828800" algn="l" rtl="0" fontAlgn="base">
              <a:spcBef>
                <a:spcPct val="0"/>
              </a:spcBef>
              <a:spcAft>
                <a:spcPct val="0"/>
              </a:spcAft>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gn="ctr"/>
            <a:endParaRPr lang="zh-CN" altLang="en-US" dirty="0"/>
          </a:p>
        </p:txBody>
      </p:sp>
      <p:sp>
        <p:nvSpPr>
          <p:cNvPr id="34" name="标题 1">
            <a:extLst>
              <a:ext uri="{FF2B5EF4-FFF2-40B4-BE49-F238E27FC236}">
                <a16:creationId xmlns:a16="http://schemas.microsoft.com/office/drawing/2014/main" id="{A0DE3503-1C66-4D65-9AD3-5CDF8EB53036}"/>
              </a:ext>
            </a:extLst>
          </p:cNvPr>
          <p:cNvSpPr txBox="1"/>
          <p:nvPr/>
        </p:nvSpPr>
        <p:spPr bwMode="auto">
          <a:xfrm>
            <a:off x="1097147" y="1527391"/>
            <a:ext cx="2732869"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lstStyle>
            <a:lvl1pPr algn="l" rtl="0" eaLnBrk="0" fontAlgn="base" hangingPunct="0">
              <a:lnSpc>
                <a:spcPct val="110000"/>
              </a:lnSpc>
              <a:spcBef>
                <a:spcPct val="0"/>
              </a:spcBef>
              <a:spcAft>
                <a:spcPct val="0"/>
              </a:spcAft>
              <a:defRPr sz="2000" b="1">
                <a:solidFill>
                  <a:schemeClr val="tx2"/>
                </a:solidFill>
                <a:latin typeface="+mj-lt"/>
                <a:ea typeface="+mj-ea"/>
                <a:cs typeface="+mj-cs"/>
              </a:defRPr>
            </a:lvl1pPr>
            <a:lvl2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2pPr>
            <a:lvl3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3pPr>
            <a:lvl4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4pPr>
            <a:lvl5pPr algn="l" rtl="0" eaLnBrk="0" fontAlgn="base" hangingPunct="0">
              <a:lnSpc>
                <a:spcPct val="110000"/>
              </a:lnSpc>
              <a:spcBef>
                <a:spcPct val="0"/>
              </a:spcBef>
              <a:spcAft>
                <a:spcPct val="0"/>
              </a:spcAft>
              <a:defRPr sz="2000" b="1">
                <a:solidFill>
                  <a:schemeClr val="tx2"/>
                </a:solidFill>
                <a:latin typeface="Arial" panose="020B0604020202020204" pitchFamily="34" charset="0"/>
                <a:ea typeface="微软雅黑" panose="020B0503020204020204" pitchFamily="34" charset="-122"/>
              </a:defRPr>
            </a:lvl5pPr>
            <a:lvl6pPr marL="4572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6pPr>
            <a:lvl7pPr marL="9144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7pPr>
            <a:lvl8pPr marL="13716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8pPr>
            <a:lvl9pPr marL="1828800" algn="l" rtl="0" fontAlgn="base">
              <a:lnSpc>
                <a:spcPct val="110000"/>
              </a:lnSpc>
              <a:spcBef>
                <a:spcPct val="0"/>
              </a:spcBef>
              <a:spcAft>
                <a:spcPct val="0"/>
              </a:spcAft>
              <a:defRPr sz="2000" b="1">
                <a:solidFill>
                  <a:schemeClr val="tx2"/>
                </a:solidFill>
                <a:latin typeface="Arial" panose="020B0604020202020204" pitchFamily="34" charset="0"/>
                <a:ea typeface="宋体" panose="02010600030101010101" pitchFamily="2" charset="-122"/>
              </a:defRPr>
            </a:lvl9pPr>
          </a:lstStyle>
          <a:p>
            <a:r>
              <a:rPr lang="en-US" altLang="zh-CN" sz="1100" b="0" kern="0" dirty="0">
                <a:sym typeface="+mn-ea"/>
              </a:rPr>
              <a:t>143  </a:t>
            </a:r>
            <a:r>
              <a:rPr lang="zh-CN" altLang="en-US" sz="1100" b="0" kern="0" dirty="0">
                <a:sym typeface="+mn-ea"/>
              </a:rPr>
              <a:t>叠墅（</a:t>
            </a:r>
            <a:r>
              <a:rPr lang="en-US" altLang="zh-CN" sz="1100" b="0" kern="0" dirty="0">
                <a:sym typeface="+mn-ea"/>
              </a:rPr>
              <a:t>6F</a:t>
            </a:r>
            <a:r>
              <a:rPr lang="zh-CN" altLang="en-US" sz="1100" b="0" kern="0" dirty="0">
                <a:sym typeface="+mn-ea"/>
              </a:rPr>
              <a:t>）</a:t>
            </a:r>
            <a:endParaRPr lang="en-US" altLang="zh-CN" sz="1100" b="0" kern="0" dirty="0"/>
          </a:p>
        </p:txBody>
      </p:sp>
      <p:sp>
        <p:nvSpPr>
          <p:cNvPr id="35" name="矩形 302">
            <a:extLst>
              <a:ext uri="{FF2B5EF4-FFF2-40B4-BE49-F238E27FC236}">
                <a16:creationId xmlns:a16="http://schemas.microsoft.com/office/drawing/2014/main" id="{7FA39D28-3E93-481A-A29D-A4059FDCC380}"/>
              </a:ext>
            </a:extLst>
          </p:cNvPr>
          <p:cNvSpPr>
            <a:spLocks noChangeArrowheads="1"/>
          </p:cNvSpPr>
          <p:nvPr/>
        </p:nvSpPr>
        <p:spPr bwMode="auto">
          <a:xfrm>
            <a:off x="436098" y="214313"/>
            <a:ext cx="9332310"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10000"/>
              </a:lnSpc>
            </a:pPr>
            <a:r>
              <a:rPr lang="zh-CN" altLang="en-US" sz="2000" b="1" dirty="0">
                <a:solidFill>
                  <a:srgbClr val="000000"/>
                </a:solidFill>
                <a:cs typeface="+mn-ea"/>
                <a:sym typeface="+mn-lt"/>
              </a:rPr>
              <a:t>方案四</a:t>
            </a:r>
            <a:r>
              <a:rPr lang="en-US" altLang="zh-CN" sz="2000" b="1" dirty="0">
                <a:solidFill>
                  <a:srgbClr val="000000"/>
                </a:solidFill>
                <a:cs typeface="+mn-ea"/>
                <a:sym typeface="+mn-lt"/>
              </a:rPr>
              <a:t>——2+3</a:t>
            </a:r>
            <a:r>
              <a:rPr lang="zh-CN" altLang="en-US" sz="2000" b="1" dirty="0">
                <a:solidFill>
                  <a:srgbClr val="000000"/>
                </a:solidFill>
                <a:cs typeface="+mn-ea"/>
                <a:sym typeface="+mn-lt"/>
              </a:rPr>
              <a:t>面宽全叠加</a:t>
            </a:r>
            <a:endParaRPr lang="en-US" altLang="zh-CN" sz="2000" b="1" dirty="0">
              <a:solidFill>
                <a:srgbClr val="000000"/>
              </a:solidFill>
              <a:cs typeface="+mn-ea"/>
              <a:sym typeface="+mn-lt"/>
            </a:endParaRPr>
          </a:p>
        </p:txBody>
      </p:sp>
    </p:spTree>
    <p:extLst>
      <p:ext uri="{BB962C8B-B14F-4D97-AF65-F5344CB8AC3E}">
        <p14:creationId xmlns:p14="http://schemas.microsoft.com/office/powerpoint/2010/main" val="2702927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7775044-89E4-4384-A8E3-1A9FDE771D91}"/>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8">
            <a:extLst>
              <a:ext uri="{FF2B5EF4-FFF2-40B4-BE49-F238E27FC236}">
                <a16:creationId xmlns:a16="http://schemas.microsoft.com/office/drawing/2014/main" id="{AAE52FA6-02AD-4121-B452-9C54B9F0013E}"/>
              </a:ext>
            </a:extLst>
          </p:cNvPr>
          <p:cNvSpPr/>
          <p:nvPr/>
        </p:nvSpPr>
        <p:spPr>
          <a:xfrm>
            <a:off x="239348" y="1988840"/>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55D07412-B5B4-4073-A06A-4B70AAB7E03C}"/>
              </a:ext>
            </a:extLst>
          </p:cNvPr>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1" name="矩形 10">
            <a:extLst>
              <a:ext uri="{FF2B5EF4-FFF2-40B4-BE49-F238E27FC236}">
                <a16:creationId xmlns:a16="http://schemas.microsoft.com/office/drawing/2014/main" id="{05546F1B-4674-4960-B381-8966F856FCC7}"/>
              </a:ext>
            </a:extLst>
          </p:cNvPr>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AC7BF7FB-069E-4916-B3CE-120D8ADC1628}"/>
              </a:ext>
            </a:extLst>
          </p:cNvPr>
          <p:cNvSpPr txBox="1"/>
          <p:nvPr/>
        </p:nvSpPr>
        <p:spPr>
          <a:xfrm>
            <a:off x="4031747" y="2737330"/>
            <a:ext cx="732487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uLnTx/>
                <a:uFillTx/>
                <a:cs typeface="+mn-ea"/>
                <a:sym typeface="+mn-lt"/>
              </a:rPr>
              <a:t>运营计划</a:t>
            </a:r>
            <a:endParaRPr kumimoji="0" lang="en-US" altLang="zh-CN" sz="4800" b="1" i="0" u="none" strike="noStrike" kern="0" cap="none" spc="0" normalizeH="0" baseline="0" noProof="0" dirty="0">
              <a:ln>
                <a:noFill/>
              </a:ln>
              <a:solidFill>
                <a:prstClr val="white"/>
              </a:solidFill>
              <a:effectLst/>
              <a:uLnTx/>
              <a:uFillTx/>
              <a:cs typeface="+mn-ea"/>
              <a:sym typeface="+mn-lt"/>
            </a:endParaRPr>
          </a:p>
        </p:txBody>
      </p:sp>
      <p:sp>
        <p:nvSpPr>
          <p:cNvPr id="14" name="TextBox 5">
            <a:extLst>
              <a:ext uri="{FF2B5EF4-FFF2-40B4-BE49-F238E27FC236}">
                <a16:creationId xmlns:a16="http://schemas.microsoft.com/office/drawing/2014/main" id="{1CF83709-A4FE-476F-B663-6863911599D8}"/>
              </a:ext>
            </a:extLst>
          </p:cNvPr>
          <p:cNvSpPr txBox="1"/>
          <p:nvPr/>
        </p:nvSpPr>
        <p:spPr>
          <a:xfrm>
            <a:off x="2012835" y="2429553"/>
            <a:ext cx="1313180" cy="144655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cs typeface="+mn-ea"/>
                <a:sym typeface="+mn-lt"/>
              </a:rPr>
              <a:t>05</a:t>
            </a:r>
            <a:endParaRPr kumimoji="0" lang="zh-CN" altLang="en-US" sz="88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9371679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8C28BC3F-A43B-444E-B290-D316E8D707D4}"/>
              </a:ext>
            </a:extLst>
          </p:cNvPr>
          <p:cNvSpPr txBox="1">
            <a:spLocks noChangeArrowheads="1"/>
          </p:cNvSpPr>
          <p:nvPr/>
        </p:nvSpPr>
        <p:spPr bwMode="auto">
          <a:xfrm>
            <a:off x="763753" y="304442"/>
            <a:ext cx="86758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lvl1pPr>
              <a:lnSpc>
                <a:spcPct val="200000"/>
              </a:lnSpc>
              <a:spcBef>
                <a:spcPct val="20000"/>
              </a:spcBef>
              <a:buSzPct val="80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lnSpc>
                <a:spcPct val="200000"/>
              </a:lnSpc>
              <a:spcBef>
                <a:spcPct val="20000"/>
              </a:spcBef>
              <a:buSzPct val="80000"/>
              <a:buFont typeface="Wingdings" panose="05000000000000000000" pitchFamily="2" charset="2"/>
              <a:buChar char="Ø"/>
              <a:defRPr sz="2800">
                <a:solidFill>
                  <a:schemeClr val="tx1"/>
                </a:solidFill>
                <a:latin typeface="Arial" panose="020B0604020202020204" pitchFamily="34" charset="0"/>
                <a:ea typeface="微软雅黑" panose="020B0503020204020204" pitchFamily="34" charset="-122"/>
              </a:defRPr>
            </a:lvl2pPr>
            <a:lvl3pPr marL="1143000" indent="-228600">
              <a:lnSpc>
                <a:spcPct val="200000"/>
              </a:lnSpc>
              <a:spcBef>
                <a:spcPct val="20000"/>
              </a:spcBef>
              <a:buFont typeface="Wingdings" panose="05000000000000000000" pitchFamily="2" charset="2"/>
              <a:buChar char="ü"/>
              <a:defRPr sz="1600">
                <a:solidFill>
                  <a:schemeClr val="tx1"/>
                </a:solidFill>
                <a:latin typeface="Arial" panose="020B0604020202020204" pitchFamily="34" charset="0"/>
                <a:ea typeface="微软雅黑" panose="020B0503020204020204" pitchFamily="34" charset="-122"/>
              </a:defRPr>
            </a:lvl3pPr>
            <a:lvl4pPr marL="1600200" indent="-228600">
              <a:lnSpc>
                <a:spcPct val="200000"/>
              </a:lnSpc>
              <a:spcBef>
                <a:spcPct val="20000"/>
              </a:spcBef>
              <a:buFont typeface="Wingdings" panose="05000000000000000000" pitchFamily="2" charset="2"/>
              <a:buChar char="n"/>
              <a:defRPr sz="1400">
                <a:solidFill>
                  <a:schemeClr val="tx1"/>
                </a:solidFill>
                <a:latin typeface="Arial" panose="020B0604020202020204" pitchFamily="34" charset="0"/>
                <a:ea typeface="微软雅黑" panose="020B0503020204020204" pitchFamily="34" charset="-122"/>
              </a:defRPr>
            </a:lvl4pPr>
            <a:lvl5pPr marL="2057400" indent="-228600">
              <a:lnSpc>
                <a:spcPct val="200000"/>
              </a:lnSpc>
              <a:spcBef>
                <a:spcPct val="20000"/>
              </a:spcBef>
              <a:buFont typeface="Wingdings" panose="05000000000000000000" pitchFamily="2" charset="2"/>
              <a:buChar char="n"/>
              <a:defRPr sz="12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200000"/>
              </a:lnSpc>
              <a:spcBef>
                <a:spcPct val="20000"/>
              </a:spcBef>
              <a:spcAft>
                <a:spcPct val="0"/>
              </a:spcAft>
              <a:buFont typeface="Wingdings" panose="05000000000000000000" pitchFamily="2" charset="2"/>
              <a:buChar char="n"/>
              <a:defRPr sz="12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200000"/>
              </a:lnSpc>
              <a:spcBef>
                <a:spcPct val="20000"/>
              </a:spcBef>
              <a:spcAft>
                <a:spcPct val="0"/>
              </a:spcAft>
              <a:buFont typeface="Wingdings" panose="05000000000000000000" pitchFamily="2" charset="2"/>
              <a:buChar char="n"/>
              <a:defRPr sz="12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200000"/>
              </a:lnSpc>
              <a:spcBef>
                <a:spcPct val="20000"/>
              </a:spcBef>
              <a:spcAft>
                <a:spcPct val="0"/>
              </a:spcAft>
              <a:buFont typeface="Wingdings" panose="05000000000000000000" pitchFamily="2" charset="2"/>
              <a:buChar char="n"/>
              <a:defRPr sz="12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200000"/>
              </a:lnSpc>
              <a:spcBef>
                <a:spcPct val="20000"/>
              </a:spcBef>
              <a:spcAft>
                <a:spcPct val="0"/>
              </a:spcAft>
              <a:buFont typeface="Wingdings" panose="05000000000000000000" pitchFamily="2" charset="2"/>
              <a:buChar char="n"/>
              <a:defRPr sz="12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10000"/>
              </a:lnSpc>
              <a:spcBef>
                <a:spcPct val="0"/>
              </a:spcBef>
              <a:spcAft>
                <a:spcPct val="0"/>
              </a:spcAft>
              <a:buClrTx/>
              <a:buSzTx/>
              <a:buFont typeface="Wingdings" panose="05000000000000000000" pitchFamily="2" charset="2"/>
              <a:buNone/>
              <a:tabLst/>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ea"/>
                <a:sym typeface="+mn-lt"/>
              </a:rPr>
              <a:t>运营计划</a:t>
            </a:r>
          </a:p>
        </p:txBody>
      </p:sp>
      <p:graphicFrame>
        <p:nvGraphicFramePr>
          <p:cNvPr id="4" name="表格 3">
            <a:extLst>
              <a:ext uri="{FF2B5EF4-FFF2-40B4-BE49-F238E27FC236}">
                <a16:creationId xmlns:a16="http://schemas.microsoft.com/office/drawing/2014/main" id="{CFEEBDD4-C2E0-4095-9812-B35518345739}"/>
              </a:ext>
            </a:extLst>
          </p:cNvPr>
          <p:cNvGraphicFramePr>
            <a:graphicFrameLocks noGrp="1"/>
          </p:cNvGraphicFramePr>
          <p:nvPr/>
        </p:nvGraphicFramePr>
        <p:xfrm>
          <a:off x="1493521" y="1022308"/>
          <a:ext cx="8991599" cy="4176577"/>
        </p:xfrm>
        <a:graphic>
          <a:graphicData uri="http://schemas.openxmlformats.org/drawingml/2006/table">
            <a:tbl>
              <a:tblPr/>
              <a:tblGrid>
                <a:gridCol w="2792537">
                  <a:extLst>
                    <a:ext uri="{9D8B030D-6E8A-4147-A177-3AD203B41FA5}">
                      <a16:colId xmlns:a16="http://schemas.microsoft.com/office/drawing/2014/main" val="20000"/>
                    </a:ext>
                  </a:extLst>
                </a:gridCol>
                <a:gridCol w="2634111">
                  <a:extLst>
                    <a:ext uri="{9D8B030D-6E8A-4147-A177-3AD203B41FA5}">
                      <a16:colId xmlns:a16="http://schemas.microsoft.com/office/drawing/2014/main" val="20001"/>
                    </a:ext>
                  </a:extLst>
                </a:gridCol>
                <a:gridCol w="3564951">
                  <a:extLst>
                    <a:ext uri="{9D8B030D-6E8A-4147-A177-3AD203B41FA5}">
                      <a16:colId xmlns:a16="http://schemas.microsoft.com/office/drawing/2014/main" val="20002"/>
                    </a:ext>
                  </a:extLst>
                </a:gridCol>
              </a:tblGrid>
              <a:tr h="364340">
                <a:tc>
                  <a:txBody>
                    <a:bodyPr/>
                    <a:lstStyle/>
                    <a:p>
                      <a:pPr algn="ctr" rtl="0" fontAlgn="ctr"/>
                      <a:r>
                        <a:rPr lang="zh-CN" altLang="en-US" sz="1600" b="1" i="0" u="none" strike="noStrike" dirty="0">
                          <a:solidFill>
                            <a:srgbClr val="000000"/>
                          </a:solidFill>
                          <a:effectLst/>
                          <a:latin typeface="+mn-lt"/>
                          <a:ea typeface="+mn-ea"/>
                          <a:cs typeface="+mn-ea"/>
                          <a:sym typeface="+mn-lt"/>
                        </a:rPr>
                        <a:t>关键节点</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66"/>
                    </a:solidFill>
                  </a:tcPr>
                </a:tc>
                <a:tc>
                  <a:txBody>
                    <a:bodyPr/>
                    <a:lstStyle/>
                    <a:p>
                      <a:pPr algn="ctr" rtl="0" fontAlgn="ctr"/>
                      <a:r>
                        <a:rPr lang="zh-CN" altLang="en-US" sz="1600" b="1" i="0" u="none" strike="noStrike" dirty="0">
                          <a:solidFill>
                            <a:srgbClr val="000000"/>
                          </a:solidFill>
                          <a:effectLst/>
                          <a:latin typeface="+mn-lt"/>
                          <a:ea typeface="+mn-ea"/>
                          <a:cs typeface="+mn-ea"/>
                          <a:sym typeface="+mn-lt"/>
                        </a:rPr>
                        <a:t>业态：全叠加</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66"/>
                    </a:solidFill>
                  </a:tcPr>
                </a:tc>
                <a:tc>
                  <a:txBody>
                    <a:bodyPr/>
                    <a:lstStyle/>
                    <a:p>
                      <a:pPr algn="ctr" rtl="0" fontAlgn="ctr"/>
                      <a:r>
                        <a:rPr lang="zh-CN" altLang="en-US" sz="1600" b="1" i="0" u="none" strike="noStrike">
                          <a:solidFill>
                            <a:srgbClr val="000000"/>
                          </a:solidFill>
                          <a:effectLst/>
                          <a:latin typeface="+mn-lt"/>
                          <a:ea typeface="+mn-ea"/>
                          <a:cs typeface="+mn-ea"/>
                          <a:sym typeface="+mn-lt"/>
                        </a:rPr>
                        <a:t>拿地到完成时间（个月）</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r h="346567">
                <a:tc>
                  <a:txBody>
                    <a:bodyPr/>
                    <a:lstStyle/>
                    <a:p>
                      <a:pPr algn="ctr" rtl="0" fontAlgn="ctr"/>
                      <a:r>
                        <a:rPr lang="zh-CN" altLang="en-US" sz="1600" b="0" i="0" u="none" strike="noStrike" dirty="0">
                          <a:solidFill>
                            <a:srgbClr val="000000"/>
                          </a:solidFill>
                          <a:effectLst/>
                          <a:latin typeface="+mn-lt"/>
                          <a:ea typeface="+mn-ea"/>
                          <a:cs typeface="+mn-ea"/>
                          <a:sym typeface="+mn-lt"/>
                        </a:rPr>
                        <a:t>拿地</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2026/3/15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effectLst/>
                          <a:latin typeface="+mn-lt"/>
                          <a:ea typeface="+mn-ea"/>
                          <a:cs typeface="+mn-ea"/>
                          <a:sym typeface="+mn-lt"/>
                        </a:rPr>
                        <a: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6567">
                <a:tc>
                  <a:txBody>
                    <a:bodyPr/>
                    <a:lstStyle/>
                    <a:p>
                      <a:pPr algn="ctr" rtl="0" fontAlgn="ctr"/>
                      <a:r>
                        <a:rPr lang="zh-CN" altLang="en-US" sz="1600">
                          <a:solidFill>
                            <a:srgbClr val="000000"/>
                          </a:solidFill>
                          <a:effectLst/>
                          <a:latin typeface="+mn-lt"/>
                          <a:ea typeface="+mn-ea"/>
                          <a:cs typeface="+mn-ea"/>
                          <a:sym typeface="+mn-lt"/>
                        </a:rPr>
                        <a:t>桩基开工</a:t>
                      </a:r>
                      <a:endParaRPr lang="zh-CN" altLang="en-US" sz="1600" b="0" i="0" u="none" strike="noStrike" dirty="0">
                        <a:solidFill>
                          <a:srgbClr val="000000"/>
                        </a:solidFill>
                        <a:effectLst/>
                        <a:latin typeface="+mn-lt"/>
                        <a:ea typeface="+mn-ea"/>
                        <a:cs typeface="+mn-ea"/>
                        <a:sym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2026/4/15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effectLst/>
                          <a:latin typeface="+mn-lt"/>
                          <a:ea typeface="+mn-ea"/>
                          <a:cs typeface="+mn-ea"/>
                          <a:sym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6567">
                <a:tc>
                  <a:txBody>
                    <a:bodyPr/>
                    <a:lstStyle/>
                    <a:p>
                      <a:pPr algn="ctr" rtl="0" fontAlgn="ctr"/>
                      <a:r>
                        <a:rPr lang="zh-CN" altLang="en-US" sz="1600" dirty="0">
                          <a:solidFill>
                            <a:srgbClr val="000000"/>
                          </a:solidFill>
                          <a:effectLst/>
                          <a:latin typeface="+mn-lt"/>
                          <a:ea typeface="+mn-ea"/>
                          <a:cs typeface="+mn-ea"/>
                          <a:sym typeface="+mn-lt"/>
                        </a:rPr>
                        <a:t>施工证</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2026/5/15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架空层施工</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2026/5/15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effectLst/>
                          <a:latin typeface="+mn-lt"/>
                          <a:ea typeface="+mn-ea"/>
                          <a:cs typeface="+mn-ea"/>
                          <a:sym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示范区及样板房开放</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kern="1200" dirty="0">
                          <a:solidFill>
                            <a:srgbClr val="000000"/>
                          </a:solidFill>
                          <a:effectLst/>
                          <a:latin typeface="+mn-lt"/>
                          <a:ea typeface="+mn-ea"/>
                          <a:cs typeface="+mn-ea"/>
                          <a:sym typeface="+mn-lt"/>
                        </a:rPr>
                        <a:t>2026/9/1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effectLst/>
                          <a:latin typeface="+mn-lt"/>
                          <a:ea typeface="+mn-ea"/>
                          <a:cs typeface="+mn-ea"/>
                          <a:sym typeface="+mn-lt"/>
                        </a:rPr>
                        <a:t>5.7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6567">
                <a:tc>
                  <a:txBody>
                    <a:bodyPr/>
                    <a:lstStyle/>
                    <a:p>
                      <a:pPr algn="ctr" rtl="0" fontAlgn="ctr"/>
                      <a:r>
                        <a:rPr lang="zh-CN" altLang="en-US" sz="1600" b="0" i="0" u="none" strike="noStrike" dirty="0">
                          <a:solidFill>
                            <a:srgbClr val="FF0000"/>
                          </a:solidFill>
                          <a:effectLst/>
                          <a:latin typeface="+mn-lt"/>
                          <a:ea typeface="+mn-ea"/>
                          <a:cs typeface="+mn-ea"/>
                          <a:sym typeface="+mn-lt"/>
                        </a:rPr>
                        <a:t>首开开盘</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FF0000"/>
                          </a:solidFill>
                          <a:effectLst/>
                          <a:latin typeface="+mn-lt"/>
                          <a:ea typeface="+mn-ea"/>
                          <a:cs typeface="+mn-ea"/>
                        </a:rPr>
                        <a:t>2026/9/15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6.1</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主体结构封顶</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2026/11/15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8.2</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分户验收</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2027/11/15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20.3</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46567">
                <a:tc>
                  <a:txBody>
                    <a:bodyPr/>
                    <a:lstStyle/>
                    <a:p>
                      <a:pPr algn="ctr" rtl="0" fontAlgn="ctr"/>
                      <a:r>
                        <a:rPr lang="zh-CN" altLang="en-US" sz="1600" b="0" i="0" u="none" strike="noStrike" dirty="0">
                          <a:solidFill>
                            <a:srgbClr val="000000"/>
                          </a:solidFill>
                          <a:effectLst/>
                          <a:latin typeface="+mn-lt"/>
                          <a:ea typeface="+mn-ea"/>
                          <a:cs typeface="+mn-ea"/>
                          <a:sym typeface="+mn-lt"/>
                        </a:rPr>
                        <a:t>竣工备案</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2027/11/30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交付许可证</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2027/12/15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21.3</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46567">
                <a:tc>
                  <a:txBody>
                    <a:bodyPr/>
                    <a:lstStyle/>
                    <a:p>
                      <a:pPr algn="ctr" rtl="0" fontAlgn="ctr"/>
                      <a:r>
                        <a:rPr lang="zh-CN" altLang="en-US" sz="1600" b="0" i="0" u="none" strike="noStrike">
                          <a:solidFill>
                            <a:srgbClr val="000000"/>
                          </a:solidFill>
                          <a:effectLst/>
                          <a:latin typeface="+mn-lt"/>
                          <a:ea typeface="+mn-ea"/>
                          <a:cs typeface="+mn-ea"/>
                          <a:sym typeface="+mn-lt"/>
                        </a:rPr>
                        <a:t>交付</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2027/12/30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kern="1200" dirty="0">
                          <a:solidFill>
                            <a:srgbClr val="000000"/>
                          </a:solidFill>
                          <a:effectLst/>
                          <a:latin typeface="+mn-lt"/>
                          <a:ea typeface="+mn-ea"/>
                          <a:cs typeface="+mn-ea"/>
                        </a:rPr>
                        <a:t>21.8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6" name="文本框 5">
            <a:extLst>
              <a:ext uri="{FF2B5EF4-FFF2-40B4-BE49-F238E27FC236}">
                <a16:creationId xmlns:a16="http://schemas.microsoft.com/office/drawing/2014/main" id="{574EDE83-7061-4629-BA09-7D110809BB35}"/>
              </a:ext>
            </a:extLst>
          </p:cNvPr>
          <p:cNvSpPr txBox="1"/>
          <p:nvPr/>
        </p:nvSpPr>
        <p:spPr>
          <a:xfrm>
            <a:off x="1393811" y="5330965"/>
            <a:ext cx="9639935" cy="646331"/>
          </a:xfrm>
          <a:prstGeom prst="rect">
            <a:avLst/>
          </a:prstGeom>
          <a:noFill/>
          <a:extLst>
            <a:ext uri="{909E8E84-426E-40DD-AFC4-6F175D3DCCD1}">
              <a14:hiddenFill xmlns:a14="http://schemas.microsoft.com/office/drawing/2010/main">
                <a:solidFill>
                  <a:srgbClr val="C00000"/>
                </a:solidFill>
              </a14:hiddenFill>
            </a:ext>
          </a:extLst>
        </p:spPr>
        <p:txBody>
          <a:bodyPr wrap="square" rtlCol="0" anchor="t">
            <a:spAutoFit/>
          </a:bodyPr>
          <a:lstStyle/>
          <a:p>
            <a:pPr indent="0" fontAlgn="auto"/>
            <a:r>
              <a:rPr lang="zh-CN" altLang="en-US" sz="1200" b="1" dirty="0">
                <a:cs typeface="+mn-ea"/>
                <a:sym typeface="+mn-lt"/>
              </a:rPr>
              <a:t>前置条件：</a:t>
            </a:r>
          </a:p>
          <a:p>
            <a:pPr fontAlgn="auto"/>
            <a:r>
              <a:rPr lang="en-US" altLang="zh-CN" sz="1200" dirty="0">
                <a:cs typeface="+mn-ea"/>
                <a:sym typeface="+mn-lt"/>
              </a:rPr>
              <a:t>1</a:t>
            </a:r>
            <a:r>
              <a:rPr lang="zh-CN" altLang="en-US" sz="1200" dirty="0">
                <a:cs typeface="+mn-ea"/>
                <a:sym typeface="+mn-lt"/>
              </a:rPr>
              <a:t>、桩基考虑无证施工，拿地</a:t>
            </a:r>
            <a:r>
              <a:rPr lang="en-US" altLang="zh-CN" sz="1200" dirty="0">
                <a:cs typeface="+mn-ea"/>
                <a:sym typeface="+mn-lt"/>
              </a:rPr>
              <a:t>1</a:t>
            </a:r>
            <a:r>
              <a:rPr lang="zh-CN" altLang="en-US" sz="1200" dirty="0">
                <a:cs typeface="+mn-ea"/>
                <a:sym typeface="+mn-lt"/>
              </a:rPr>
              <a:t>个月施工，建议桩基与主体分别取证；整体施工过程不等图；</a:t>
            </a:r>
            <a:endParaRPr lang="en-US" altLang="zh-CN" sz="1200" dirty="0">
              <a:cs typeface="+mn-ea"/>
              <a:sym typeface="+mn-lt"/>
            </a:endParaRPr>
          </a:p>
          <a:p>
            <a:pPr fontAlgn="auto"/>
            <a:r>
              <a:rPr lang="en-US" altLang="zh-CN" sz="1200" dirty="0">
                <a:solidFill>
                  <a:srgbClr val="000000"/>
                </a:solidFill>
                <a:cs typeface="+mn-ea"/>
                <a:sym typeface="+mn-lt"/>
              </a:rPr>
              <a:t>2</a:t>
            </a:r>
            <a:r>
              <a:rPr lang="zh-CN" altLang="en-US" sz="1200" dirty="0">
                <a:solidFill>
                  <a:srgbClr val="000000"/>
                </a:solidFill>
                <a:cs typeface="+mn-ea"/>
                <a:sym typeface="+mn-lt"/>
              </a:rPr>
              <a:t>、</a:t>
            </a:r>
            <a:r>
              <a:rPr lang="zh-CN" sz="1200" dirty="0">
                <a:solidFill>
                  <a:srgbClr val="000000"/>
                </a:solidFill>
                <a:cs typeface="+mn-ea"/>
                <a:sym typeface="+mn-lt"/>
              </a:rPr>
              <a:t>示范区三专业图纸在</a:t>
            </a:r>
            <a:r>
              <a:rPr lang="en-US" altLang="zh-CN" sz="1200" dirty="0">
                <a:solidFill>
                  <a:srgbClr val="000000"/>
                </a:solidFill>
                <a:cs typeface="+mn-ea"/>
                <a:sym typeface="+mn-lt"/>
              </a:rPr>
              <a:t>4.30</a:t>
            </a:r>
            <a:r>
              <a:rPr lang="zh-CN" altLang="en-US" sz="1200" dirty="0">
                <a:solidFill>
                  <a:srgbClr val="000000"/>
                </a:solidFill>
                <a:cs typeface="+mn-ea"/>
                <a:sym typeface="+mn-lt"/>
              </a:rPr>
              <a:t>前全部确定，施工单位</a:t>
            </a:r>
            <a:r>
              <a:rPr lang="en-US" altLang="zh-CN" sz="1200" dirty="0">
                <a:solidFill>
                  <a:srgbClr val="000000"/>
                </a:solidFill>
                <a:cs typeface="+mn-ea"/>
                <a:sym typeface="+mn-lt"/>
              </a:rPr>
              <a:t>5.15</a:t>
            </a:r>
            <a:r>
              <a:rPr lang="zh-CN" altLang="en-US" sz="1200" dirty="0">
                <a:solidFill>
                  <a:srgbClr val="000000"/>
                </a:solidFill>
                <a:cs typeface="+mn-ea"/>
                <a:sym typeface="+mn-lt"/>
              </a:rPr>
              <a:t>前确定，样板墙、材料打样、深化图等工作在</a:t>
            </a:r>
            <a:r>
              <a:rPr lang="en-US" altLang="zh-CN" sz="1200" dirty="0">
                <a:solidFill>
                  <a:srgbClr val="000000"/>
                </a:solidFill>
                <a:cs typeface="+mn-ea"/>
                <a:sym typeface="+mn-lt"/>
              </a:rPr>
              <a:t>6.15</a:t>
            </a:r>
            <a:r>
              <a:rPr lang="zh-CN" altLang="en-US" sz="1200" dirty="0">
                <a:solidFill>
                  <a:srgbClr val="000000"/>
                </a:solidFill>
                <a:cs typeface="+mn-ea"/>
                <a:sym typeface="+mn-lt"/>
              </a:rPr>
              <a:t>前全部完成。</a:t>
            </a:r>
            <a:endParaRPr kumimoji="0" lang="en-US" altLang="zh-CN" sz="1200" b="1" i="0" u="none" strike="noStrike" kern="1200" cap="none" spc="0" normalizeH="0" baseline="0" noProof="0" dirty="0">
              <a:ln>
                <a:noFill/>
              </a:ln>
              <a:solidFill>
                <a:srgbClr val="000000"/>
              </a:solidFill>
              <a:effectLst/>
              <a:uLnTx/>
              <a:uFillTx/>
              <a:cs typeface="+mn-ea"/>
              <a:sym typeface="+mn-lt"/>
            </a:endParaRPr>
          </a:p>
        </p:txBody>
      </p:sp>
    </p:spTree>
    <p:extLst>
      <p:ext uri="{BB962C8B-B14F-4D97-AF65-F5344CB8AC3E}">
        <p14:creationId xmlns:p14="http://schemas.microsoft.com/office/powerpoint/2010/main" val="1122392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7775044-89E4-4384-A8E3-1A9FDE771D91}"/>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8">
            <a:extLst>
              <a:ext uri="{FF2B5EF4-FFF2-40B4-BE49-F238E27FC236}">
                <a16:creationId xmlns:a16="http://schemas.microsoft.com/office/drawing/2014/main" id="{AAE52FA6-02AD-4121-B452-9C54B9F0013E}"/>
              </a:ext>
            </a:extLst>
          </p:cNvPr>
          <p:cNvSpPr/>
          <p:nvPr/>
        </p:nvSpPr>
        <p:spPr>
          <a:xfrm>
            <a:off x="239348" y="1988840"/>
            <a:ext cx="11708811" cy="2327979"/>
          </a:xfrm>
          <a:prstGeom prst="rect">
            <a:avLst/>
          </a:prstGeom>
          <a:solidFill>
            <a:srgbClr val="DB54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55D07412-B5B4-4073-A06A-4B70AAB7E03C}"/>
              </a:ext>
            </a:extLst>
          </p:cNvPr>
          <p:cNvSpPr/>
          <p:nvPr/>
        </p:nvSpPr>
        <p:spPr>
          <a:xfrm>
            <a:off x="11468106" y="1366760"/>
            <a:ext cx="480053" cy="480053"/>
          </a:xfrm>
          <a:prstGeom prst="rect">
            <a:avLst/>
          </a:prstGeom>
          <a:solidFill>
            <a:srgbClr val="E761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1" name="矩形 10">
            <a:extLst>
              <a:ext uri="{FF2B5EF4-FFF2-40B4-BE49-F238E27FC236}">
                <a16:creationId xmlns:a16="http://schemas.microsoft.com/office/drawing/2014/main" id="{05546F1B-4674-4960-B381-8966F856FCC7}"/>
              </a:ext>
            </a:extLst>
          </p:cNvPr>
          <p:cNvSpPr/>
          <p:nvPr/>
        </p:nvSpPr>
        <p:spPr>
          <a:xfrm>
            <a:off x="239348" y="4677140"/>
            <a:ext cx="1349577" cy="1349577"/>
          </a:xfrm>
          <a:prstGeom prst="rect">
            <a:avLst/>
          </a:prstGeom>
          <a:noFill/>
          <a:ln w="101600">
            <a:solidFill>
              <a:srgbClr val="E761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AC7BF7FB-069E-4916-B3CE-120D8ADC1628}"/>
              </a:ext>
            </a:extLst>
          </p:cNvPr>
          <p:cNvSpPr txBox="1"/>
          <p:nvPr/>
        </p:nvSpPr>
        <p:spPr>
          <a:xfrm>
            <a:off x="4031747" y="2737330"/>
            <a:ext cx="732487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uLnTx/>
                <a:uFillTx/>
                <a:cs typeface="+mn-ea"/>
                <a:sym typeface="+mn-lt"/>
              </a:rPr>
              <a:t>收益测算</a:t>
            </a:r>
            <a:endParaRPr kumimoji="0" lang="en-US" altLang="zh-CN" sz="4800" b="1" i="0" u="none" strike="noStrike" kern="0" cap="none" spc="0" normalizeH="0" baseline="0" noProof="0" dirty="0">
              <a:ln>
                <a:noFill/>
              </a:ln>
              <a:solidFill>
                <a:prstClr val="white"/>
              </a:solidFill>
              <a:effectLst/>
              <a:uLnTx/>
              <a:uFillTx/>
              <a:cs typeface="+mn-ea"/>
              <a:sym typeface="+mn-lt"/>
            </a:endParaRPr>
          </a:p>
        </p:txBody>
      </p:sp>
      <p:sp>
        <p:nvSpPr>
          <p:cNvPr id="14" name="TextBox 5">
            <a:extLst>
              <a:ext uri="{FF2B5EF4-FFF2-40B4-BE49-F238E27FC236}">
                <a16:creationId xmlns:a16="http://schemas.microsoft.com/office/drawing/2014/main" id="{1CF83709-A4FE-476F-B663-6863911599D8}"/>
              </a:ext>
            </a:extLst>
          </p:cNvPr>
          <p:cNvSpPr txBox="1"/>
          <p:nvPr/>
        </p:nvSpPr>
        <p:spPr>
          <a:xfrm>
            <a:off x="2012835" y="2429553"/>
            <a:ext cx="1313180" cy="144655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cs typeface="+mn-ea"/>
                <a:sym typeface="+mn-lt"/>
              </a:rPr>
              <a:t>06</a:t>
            </a:r>
            <a:endParaRPr kumimoji="0" lang="zh-CN" altLang="en-US" sz="88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1109805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36D4E79-B753-4AFA-82EC-D34D3142F275}"/>
              </a:ext>
            </a:extLst>
          </p:cNvPr>
          <p:cNvSpPr>
            <a:spLocks noGrp="1"/>
          </p:cNvSpPr>
          <p:nvPr>
            <p:ph type="title"/>
          </p:nvPr>
        </p:nvSpPr>
        <p:spPr>
          <a:xfrm>
            <a:off x="442385" y="234951"/>
            <a:ext cx="9048749" cy="369900"/>
          </a:xfrm>
        </p:spPr>
        <p:txBody>
          <a:bodyPr/>
          <a:lstStyle/>
          <a:p>
            <a:r>
              <a:rPr lang="en-US" altLang="zh-CN" kern="1200" dirty="0">
                <a:solidFill>
                  <a:srgbClr val="000000"/>
                </a:solidFill>
                <a:latin typeface="+mn-lt"/>
                <a:ea typeface="+mn-ea"/>
                <a:cs typeface="+mn-ea"/>
                <a:sym typeface="+mn-lt"/>
              </a:rPr>
              <a:t>1.4 </a:t>
            </a:r>
            <a:r>
              <a:rPr lang="zh-CN" altLang="en-US" dirty="0">
                <a:solidFill>
                  <a:srgbClr val="000000"/>
                </a:solidFill>
                <a:latin typeface="+mn-lt"/>
                <a:ea typeface="+mn-ea"/>
                <a:cs typeface="+mn-ea"/>
                <a:sym typeface="+mn-lt"/>
              </a:rPr>
              <a:t>学区配套：项目大概率未来对口上师大实验学校（公办二梯队）</a:t>
            </a:r>
            <a:endParaRPr lang="zh-CN" altLang="en-US" dirty="0">
              <a:latin typeface="+mn-lt"/>
              <a:ea typeface="+mn-ea"/>
              <a:cs typeface="+mn-ea"/>
              <a:sym typeface="+mn-lt"/>
            </a:endParaRPr>
          </a:p>
        </p:txBody>
      </p:sp>
      <p:sp>
        <p:nvSpPr>
          <p:cNvPr id="6" name="内容占位符 5">
            <a:extLst>
              <a:ext uri="{FF2B5EF4-FFF2-40B4-BE49-F238E27FC236}">
                <a16:creationId xmlns:a16="http://schemas.microsoft.com/office/drawing/2014/main" id="{E4BCA776-9AEC-463F-8F84-68336D25F298}"/>
              </a:ext>
            </a:extLst>
          </p:cNvPr>
          <p:cNvSpPr>
            <a:spLocks noGrp="1"/>
          </p:cNvSpPr>
          <p:nvPr>
            <p:ph idx="1"/>
          </p:nvPr>
        </p:nvSpPr>
        <p:spPr>
          <a:xfrm>
            <a:off x="609601" y="730796"/>
            <a:ext cx="10972800" cy="566309"/>
          </a:xfrm>
        </p:spPr>
        <p:txBody>
          <a:bodyPr/>
          <a:lstStyle/>
          <a:p>
            <a:r>
              <a:rPr lang="zh-CN" altLang="en-US" dirty="0">
                <a:latin typeface="+mn-lt"/>
                <a:ea typeface="+mn-ea"/>
                <a:cs typeface="+mn-ea"/>
                <a:sym typeface="+mn-lt"/>
              </a:rPr>
              <a:t>本地块周边的同济晶萃（青松社区）和山水四季城（金地一村）均对口上师大附属松江实验学校（二梯队，九年一贯制）。</a:t>
            </a:r>
          </a:p>
          <a:p>
            <a:pPr marL="0" indent="0">
              <a:buNone/>
            </a:pPr>
            <a:endParaRPr lang="zh-CN" altLang="en-US" dirty="0">
              <a:latin typeface="+mn-lt"/>
              <a:ea typeface="+mn-ea"/>
              <a:cs typeface="+mn-ea"/>
              <a:sym typeface="+mn-lt"/>
            </a:endParaRPr>
          </a:p>
        </p:txBody>
      </p:sp>
      <p:pic>
        <p:nvPicPr>
          <p:cNvPr id="7" name="图片 6">
            <a:extLst>
              <a:ext uri="{FF2B5EF4-FFF2-40B4-BE49-F238E27FC236}">
                <a16:creationId xmlns:a16="http://schemas.microsoft.com/office/drawing/2014/main" id="{B0C32F4D-C0E4-41CC-BF16-46E0535D6C84}"/>
              </a:ext>
            </a:extLst>
          </p:cNvPr>
          <p:cNvPicPr>
            <a:picLocks noChangeAspect="1"/>
          </p:cNvPicPr>
          <p:nvPr/>
        </p:nvPicPr>
        <p:blipFill rotWithShape="1">
          <a:blip r:embed="rId2"/>
          <a:srcRect l="18022" r="14591"/>
          <a:stretch/>
        </p:blipFill>
        <p:spPr>
          <a:xfrm>
            <a:off x="8897672" y="3296581"/>
            <a:ext cx="3309624" cy="2908069"/>
          </a:xfrm>
          <a:prstGeom prst="rect">
            <a:avLst/>
          </a:prstGeom>
        </p:spPr>
      </p:pic>
      <p:pic>
        <p:nvPicPr>
          <p:cNvPr id="8" name="图片 7">
            <a:extLst>
              <a:ext uri="{FF2B5EF4-FFF2-40B4-BE49-F238E27FC236}">
                <a16:creationId xmlns:a16="http://schemas.microsoft.com/office/drawing/2014/main" id="{8FE0C203-2D2F-4163-802B-E436373A9D7C}"/>
              </a:ext>
            </a:extLst>
          </p:cNvPr>
          <p:cNvPicPr>
            <a:picLocks noChangeAspect="1"/>
          </p:cNvPicPr>
          <p:nvPr/>
        </p:nvPicPr>
        <p:blipFill>
          <a:blip r:embed="rId3"/>
          <a:stretch>
            <a:fillRect/>
          </a:stretch>
        </p:blipFill>
        <p:spPr>
          <a:xfrm>
            <a:off x="0" y="1295127"/>
            <a:ext cx="6570921" cy="4909523"/>
          </a:xfrm>
          <a:prstGeom prst="rect">
            <a:avLst/>
          </a:prstGeom>
        </p:spPr>
      </p:pic>
      <p:pic>
        <p:nvPicPr>
          <p:cNvPr id="9" name="Picture 27" descr="f13">
            <a:extLst>
              <a:ext uri="{FF2B5EF4-FFF2-40B4-BE49-F238E27FC236}">
                <a16:creationId xmlns:a16="http://schemas.microsoft.com/office/drawing/2014/main" id="{B403BA1D-0C62-48B6-AABF-1E0AC0F399BC}"/>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899637" y="3658119"/>
            <a:ext cx="322368"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2">
            <a:extLst>
              <a:ext uri="{FF2B5EF4-FFF2-40B4-BE49-F238E27FC236}">
                <a16:creationId xmlns:a16="http://schemas.microsoft.com/office/drawing/2014/main" id="{92D3745C-2171-4E4D-8C08-F1EBED196860}"/>
              </a:ext>
            </a:extLst>
          </p:cNvPr>
          <p:cNvSpPr txBox="1">
            <a:spLocks noChangeArrowheads="1"/>
          </p:cNvSpPr>
          <p:nvPr/>
        </p:nvSpPr>
        <p:spPr bwMode="auto">
          <a:xfrm>
            <a:off x="1957984" y="5281846"/>
            <a:ext cx="709352" cy="507831"/>
          </a:xfrm>
          <a:prstGeom prst="rect">
            <a:avLst/>
          </a:prstGeom>
          <a:noFill/>
          <a:ln>
            <a:noFill/>
          </a:ln>
          <a:effectLst>
            <a:prstShdw prst="shdw17" dist="17961" dir="2700000">
              <a:srgbClr val="DB261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eaLnBrk="0" fontAlgn="base" hangingPunct="0">
              <a:spcBef>
                <a:spcPct val="50000"/>
              </a:spcBef>
              <a:spcAft>
                <a:spcPct val="0"/>
              </a:spcAft>
              <a:defRPr/>
            </a:pPr>
            <a:r>
              <a:rPr lang="zh-CN" altLang="en-US" sz="900" b="1" kern="0" dirty="0">
                <a:solidFill>
                  <a:srgbClr val="FF0000"/>
                </a:solidFill>
                <a:effectLst>
                  <a:outerShdw blurRad="38100" dist="38100" dir="2700000" algn="tl">
                    <a:srgbClr val="000000">
                      <a:alpha val="43137"/>
                    </a:srgbClr>
                  </a:outerShdw>
                </a:effectLst>
                <a:cs typeface="+mn-ea"/>
                <a:sym typeface="+mn-lt"/>
              </a:rPr>
              <a:t>上师大附属松江实验学校</a:t>
            </a:r>
            <a:endParaRPr lang="en-US" altLang="zh-CN" sz="900" b="1" kern="0" dirty="0">
              <a:solidFill>
                <a:srgbClr val="FF0000"/>
              </a:solidFill>
              <a:effectLst>
                <a:outerShdw blurRad="38100" dist="38100" dir="2700000" algn="tl">
                  <a:srgbClr val="000000">
                    <a:alpha val="43137"/>
                  </a:srgbClr>
                </a:outerShdw>
              </a:effectLst>
              <a:cs typeface="+mn-ea"/>
              <a:sym typeface="+mn-lt"/>
            </a:endParaRPr>
          </a:p>
        </p:txBody>
      </p:sp>
      <p:sp>
        <p:nvSpPr>
          <p:cNvPr id="11" name="矩形 10">
            <a:extLst>
              <a:ext uri="{FF2B5EF4-FFF2-40B4-BE49-F238E27FC236}">
                <a16:creationId xmlns:a16="http://schemas.microsoft.com/office/drawing/2014/main" id="{568ED850-DE57-4B49-83A5-31CD88B675CA}"/>
              </a:ext>
            </a:extLst>
          </p:cNvPr>
          <p:cNvSpPr/>
          <p:nvPr/>
        </p:nvSpPr>
        <p:spPr>
          <a:xfrm>
            <a:off x="893989" y="4290729"/>
            <a:ext cx="902811" cy="307777"/>
          </a:xfrm>
          <a:prstGeom prst="rect">
            <a:avLst/>
          </a:prstGeom>
        </p:spPr>
        <p:txBody>
          <a:bodyPr wrap="none">
            <a:spAutoFit/>
          </a:bodyPr>
          <a:lstStyle/>
          <a:p>
            <a:r>
              <a:rPr lang="zh-CN" altLang="en-US" sz="1400" kern="0" dirty="0">
                <a:solidFill>
                  <a:srgbClr val="000000"/>
                </a:solidFill>
                <a:cs typeface="+mn-ea"/>
                <a:sym typeface="+mn-lt"/>
              </a:rPr>
              <a:t>青松社区</a:t>
            </a:r>
            <a:endParaRPr lang="zh-CN" altLang="en-US" dirty="0">
              <a:solidFill>
                <a:prstClr val="black"/>
              </a:solidFill>
              <a:cs typeface="+mn-ea"/>
              <a:sym typeface="+mn-lt"/>
            </a:endParaRPr>
          </a:p>
        </p:txBody>
      </p:sp>
      <p:sp>
        <p:nvSpPr>
          <p:cNvPr id="12" name="矩形 11">
            <a:extLst>
              <a:ext uri="{FF2B5EF4-FFF2-40B4-BE49-F238E27FC236}">
                <a16:creationId xmlns:a16="http://schemas.microsoft.com/office/drawing/2014/main" id="{098672E1-1D11-4383-81D1-973236CB2585}"/>
              </a:ext>
            </a:extLst>
          </p:cNvPr>
          <p:cNvSpPr/>
          <p:nvPr/>
        </p:nvSpPr>
        <p:spPr>
          <a:xfrm>
            <a:off x="1955168" y="3838531"/>
            <a:ext cx="902811" cy="307777"/>
          </a:xfrm>
          <a:prstGeom prst="rect">
            <a:avLst/>
          </a:prstGeom>
        </p:spPr>
        <p:txBody>
          <a:bodyPr wrap="none">
            <a:spAutoFit/>
          </a:bodyPr>
          <a:lstStyle/>
          <a:p>
            <a:r>
              <a:rPr lang="zh-CN" altLang="en-US" sz="1400" kern="0" dirty="0">
                <a:solidFill>
                  <a:srgbClr val="000000"/>
                </a:solidFill>
                <a:cs typeface="+mn-ea"/>
                <a:sym typeface="+mn-lt"/>
              </a:rPr>
              <a:t>金地一村</a:t>
            </a:r>
            <a:endParaRPr lang="zh-CN" altLang="en-US" dirty="0">
              <a:solidFill>
                <a:prstClr val="black"/>
              </a:solidFill>
              <a:cs typeface="+mn-ea"/>
              <a:sym typeface="+mn-lt"/>
            </a:endParaRPr>
          </a:p>
        </p:txBody>
      </p:sp>
      <p:pic>
        <p:nvPicPr>
          <p:cNvPr id="13" name="图片 12">
            <a:extLst>
              <a:ext uri="{FF2B5EF4-FFF2-40B4-BE49-F238E27FC236}">
                <a16:creationId xmlns:a16="http://schemas.microsoft.com/office/drawing/2014/main" id="{CE721FB6-A09D-46A9-8EC4-647FABEE5DB1}"/>
              </a:ext>
            </a:extLst>
          </p:cNvPr>
          <p:cNvPicPr>
            <a:picLocks noChangeAspect="1"/>
          </p:cNvPicPr>
          <p:nvPr/>
        </p:nvPicPr>
        <p:blipFill>
          <a:blip r:embed="rId5"/>
          <a:stretch>
            <a:fillRect/>
          </a:stretch>
        </p:blipFill>
        <p:spPr>
          <a:xfrm>
            <a:off x="36771" y="1612782"/>
            <a:ext cx="6534150" cy="266700"/>
          </a:xfrm>
          <a:prstGeom prst="rect">
            <a:avLst/>
          </a:prstGeom>
        </p:spPr>
      </p:pic>
      <p:sp>
        <p:nvSpPr>
          <p:cNvPr id="14" name="矩形 13">
            <a:extLst>
              <a:ext uri="{FF2B5EF4-FFF2-40B4-BE49-F238E27FC236}">
                <a16:creationId xmlns:a16="http://schemas.microsoft.com/office/drawing/2014/main" id="{5B677FD4-8C21-4265-891B-BD67676B48FD}"/>
              </a:ext>
            </a:extLst>
          </p:cNvPr>
          <p:cNvSpPr/>
          <p:nvPr/>
        </p:nvSpPr>
        <p:spPr>
          <a:xfrm>
            <a:off x="2532981" y="1646256"/>
            <a:ext cx="764929" cy="233226"/>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 name="矩形 14">
            <a:extLst>
              <a:ext uri="{FF2B5EF4-FFF2-40B4-BE49-F238E27FC236}">
                <a16:creationId xmlns:a16="http://schemas.microsoft.com/office/drawing/2014/main" id="{982D8740-1C7B-4D5C-9C61-5B1BF348CED7}"/>
              </a:ext>
            </a:extLst>
          </p:cNvPr>
          <p:cNvSpPr/>
          <p:nvPr/>
        </p:nvSpPr>
        <p:spPr>
          <a:xfrm>
            <a:off x="4888755" y="1621483"/>
            <a:ext cx="432000" cy="233226"/>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16" name="图片 15">
            <a:extLst>
              <a:ext uri="{FF2B5EF4-FFF2-40B4-BE49-F238E27FC236}">
                <a16:creationId xmlns:a16="http://schemas.microsoft.com/office/drawing/2014/main" id="{E203B5C2-BAF2-4950-A7DC-B96752CBE686}"/>
              </a:ext>
            </a:extLst>
          </p:cNvPr>
          <p:cNvPicPr>
            <a:picLocks noChangeAspect="1"/>
          </p:cNvPicPr>
          <p:nvPr/>
        </p:nvPicPr>
        <p:blipFill rotWithShape="1">
          <a:blip r:embed="rId6"/>
          <a:srcRect b="56479"/>
          <a:stretch/>
        </p:blipFill>
        <p:spPr>
          <a:xfrm>
            <a:off x="6430487" y="1295127"/>
            <a:ext cx="5800754" cy="1936810"/>
          </a:xfrm>
          <a:prstGeom prst="rect">
            <a:avLst/>
          </a:prstGeom>
        </p:spPr>
      </p:pic>
      <p:sp>
        <p:nvSpPr>
          <p:cNvPr id="17" name="矩形 16">
            <a:extLst>
              <a:ext uri="{FF2B5EF4-FFF2-40B4-BE49-F238E27FC236}">
                <a16:creationId xmlns:a16="http://schemas.microsoft.com/office/drawing/2014/main" id="{2F1C4E6E-21CD-4B97-9CB3-17E7056A0755}"/>
              </a:ext>
            </a:extLst>
          </p:cNvPr>
          <p:cNvSpPr/>
          <p:nvPr/>
        </p:nvSpPr>
        <p:spPr>
          <a:xfrm>
            <a:off x="6445176" y="1871113"/>
            <a:ext cx="5786065" cy="118381"/>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18" name="组合 17">
            <a:extLst>
              <a:ext uri="{FF2B5EF4-FFF2-40B4-BE49-F238E27FC236}">
                <a16:creationId xmlns:a16="http://schemas.microsoft.com/office/drawing/2014/main" id="{9AB4487D-563F-4E17-B575-81F484AFE75A}"/>
              </a:ext>
            </a:extLst>
          </p:cNvPr>
          <p:cNvGrpSpPr/>
          <p:nvPr/>
        </p:nvGrpSpPr>
        <p:grpSpPr>
          <a:xfrm>
            <a:off x="6430487" y="3296581"/>
            <a:ext cx="2418360" cy="2843424"/>
            <a:chOff x="3954138" y="3816840"/>
            <a:chExt cx="2418360" cy="2843424"/>
          </a:xfrm>
        </p:grpSpPr>
        <p:grpSp>
          <p:nvGrpSpPr>
            <p:cNvPr id="19" name="组合 18">
              <a:extLst>
                <a:ext uri="{FF2B5EF4-FFF2-40B4-BE49-F238E27FC236}">
                  <a16:creationId xmlns:a16="http://schemas.microsoft.com/office/drawing/2014/main" id="{B104AD4C-33FB-4E7F-86E7-7DF60E2D57BB}"/>
                </a:ext>
              </a:extLst>
            </p:cNvPr>
            <p:cNvGrpSpPr/>
            <p:nvPr/>
          </p:nvGrpSpPr>
          <p:grpSpPr>
            <a:xfrm>
              <a:off x="3986719" y="3816840"/>
              <a:ext cx="2385779" cy="2843424"/>
              <a:chOff x="6445530" y="3689016"/>
              <a:chExt cx="2528608" cy="2981414"/>
            </a:xfrm>
          </p:grpSpPr>
          <p:pic>
            <p:nvPicPr>
              <p:cNvPr id="21" name="Picture 2" descr="https://mmbiz.qpic.cn/mmbiz_jpg/YicxcwchvTRnBNl21iaMEribgVhUlqB7UqruTzZMFZzBPCTkNYAK9ULAvF0rM8bbRGkecwfLSs7FRnJu41BsicVAjA/640?wx_fmt=jpeg">
                <a:extLst>
                  <a:ext uri="{FF2B5EF4-FFF2-40B4-BE49-F238E27FC236}">
                    <a16:creationId xmlns:a16="http://schemas.microsoft.com/office/drawing/2014/main" id="{E3DBCABF-6D6D-439F-A1EF-4D676887171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52482"/>
              <a:stretch/>
            </p:blipFill>
            <p:spPr bwMode="auto">
              <a:xfrm>
                <a:off x="6445530" y="3689016"/>
                <a:ext cx="2528608" cy="2981414"/>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a:extLst>
                  <a:ext uri="{FF2B5EF4-FFF2-40B4-BE49-F238E27FC236}">
                    <a16:creationId xmlns:a16="http://schemas.microsoft.com/office/drawing/2014/main" id="{78B3ADC6-8A55-4D61-8BCA-932F2112B57A}"/>
                  </a:ext>
                </a:extLst>
              </p:cNvPr>
              <p:cNvSpPr/>
              <p:nvPr/>
            </p:nvSpPr>
            <p:spPr>
              <a:xfrm>
                <a:off x="6466759" y="5729106"/>
                <a:ext cx="2486148" cy="239974"/>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0" name="矩形 19">
              <a:extLst>
                <a:ext uri="{FF2B5EF4-FFF2-40B4-BE49-F238E27FC236}">
                  <a16:creationId xmlns:a16="http://schemas.microsoft.com/office/drawing/2014/main" id="{87240215-622A-4EE0-9F23-46D3EEF63065}"/>
                </a:ext>
              </a:extLst>
            </p:cNvPr>
            <p:cNvSpPr/>
            <p:nvPr/>
          </p:nvSpPr>
          <p:spPr>
            <a:xfrm>
              <a:off x="3954138" y="5111072"/>
              <a:ext cx="325730"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000000"/>
                  </a:solidFill>
                  <a:effectLst/>
                  <a:uLnTx/>
                  <a:uFillTx/>
                  <a:cs typeface="+mn-ea"/>
                  <a:sym typeface="+mn-lt"/>
                </a:rPr>
                <a:t>民</a:t>
              </a:r>
              <a:endParaRPr kumimoji="0" lang="zh-CN" altLang="en-US" sz="1200" b="0" i="0" u="none" strike="noStrike" kern="0" cap="none" spc="0" normalizeH="0" baseline="0" noProof="0" dirty="0">
                <a:ln>
                  <a:noFill/>
                </a:ln>
                <a:solidFill>
                  <a:prstClr val="black"/>
                </a:solidFill>
                <a:effectLst/>
                <a:uLnTx/>
                <a:uFillTx/>
                <a:cs typeface="+mn-ea"/>
                <a:sym typeface="+mn-lt"/>
              </a:endParaRPr>
            </a:p>
          </p:txBody>
        </p:sp>
      </p:grpSp>
      <p:sp>
        <p:nvSpPr>
          <p:cNvPr id="23" name="矩形 22">
            <a:extLst>
              <a:ext uri="{FF2B5EF4-FFF2-40B4-BE49-F238E27FC236}">
                <a16:creationId xmlns:a16="http://schemas.microsoft.com/office/drawing/2014/main" id="{21828628-9564-4F5E-A378-1E0575C71DE5}"/>
              </a:ext>
            </a:extLst>
          </p:cNvPr>
          <p:cNvSpPr/>
          <p:nvPr/>
        </p:nvSpPr>
        <p:spPr>
          <a:xfrm>
            <a:off x="9003151" y="4313069"/>
            <a:ext cx="1358155" cy="277744"/>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6809403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1">
            <a:extLst>
              <a:ext uri="{FF2B5EF4-FFF2-40B4-BE49-F238E27FC236}">
                <a16:creationId xmlns:a16="http://schemas.microsoft.com/office/drawing/2014/main" id="{CE6D5B40-F32F-41E3-8242-FF260DD7FA9A}"/>
              </a:ext>
            </a:extLst>
          </p:cNvPr>
          <p:cNvSpPr txBox="1">
            <a:spLocks/>
          </p:cNvSpPr>
          <p:nvPr/>
        </p:nvSpPr>
        <p:spPr>
          <a:xfrm>
            <a:off x="309877" y="181853"/>
            <a:ext cx="4464141" cy="460375"/>
          </a:xfrm>
          <a:prstGeom prst="rect">
            <a:avLst/>
          </a:prstGeom>
        </p:spPr>
        <p:txBody>
          <a:bodyPr/>
          <a:lstStyle>
            <a:lvl1pPr algn="l" defTabSz="914400" rtl="0" eaLnBrk="1" latinLnBrk="0" hangingPunct="1">
              <a:lnSpc>
                <a:spcPct val="90000"/>
              </a:lnSpc>
              <a:spcBef>
                <a:spcPct val="0"/>
              </a:spcBef>
              <a:buNone/>
              <a:defRPr sz="2400" kern="1200">
                <a:solidFill>
                  <a:schemeClr val="tx1"/>
                </a:solidFill>
                <a:latin typeface="方正姚体" panose="02010601030101010101" pitchFamily="2" charset="-122"/>
                <a:ea typeface="方正姚体" panose="02010601030101010101" pitchFamily="2"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ea"/>
                <a:sym typeface="+mn-lt"/>
              </a:rPr>
              <a:t>投资测算（</a:t>
            </a:r>
            <a:r>
              <a:rPr lang="zh-CN" altLang="en-US" sz="2000" b="1" dirty="0">
                <a:solidFill>
                  <a:prstClr val="black"/>
                </a:solidFill>
                <a:latin typeface="+mn-lt"/>
                <a:ea typeface="+mn-ea"/>
                <a:cs typeface="+mn-ea"/>
                <a:sym typeface="+mn-lt"/>
              </a:rPr>
              <a:t>叠加</a:t>
            </a:r>
            <a:r>
              <a:rPr lang="en-US" altLang="zh-CN" sz="2000" b="1" dirty="0">
                <a:solidFill>
                  <a:prstClr val="black"/>
                </a:solidFill>
                <a:latin typeface="+mn-lt"/>
                <a:ea typeface="+mn-ea"/>
                <a:cs typeface="+mn-ea"/>
                <a:sym typeface="+mn-lt"/>
              </a:rPr>
              <a:t>+</a:t>
            </a:r>
            <a:r>
              <a:rPr lang="zh-CN" altLang="en-US" sz="2000" b="1" dirty="0">
                <a:solidFill>
                  <a:prstClr val="black"/>
                </a:solidFill>
                <a:latin typeface="+mn-lt"/>
                <a:ea typeface="+mn-ea"/>
                <a:cs typeface="+mn-ea"/>
                <a:sym typeface="+mn-lt"/>
              </a:rPr>
              <a:t>洋房</a:t>
            </a:r>
            <a:r>
              <a:rPr kumimoji="0" lang="zh-CN" altLang="en-US" sz="2000" b="1" i="0" u="none" strike="noStrike" kern="1200" cap="none" spc="0" normalizeH="0" baseline="0" noProof="0" dirty="0">
                <a:ln>
                  <a:noFill/>
                </a:ln>
                <a:solidFill>
                  <a:prstClr val="black"/>
                </a:solidFill>
                <a:effectLst/>
                <a:uLnTx/>
                <a:uFillTx/>
                <a:latin typeface="+mn-lt"/>
                <a:ea typeface="+mn-ea"/>
                <a:cs typeface="+mn-ea"/>
                <a:sym typeface="+mn-lt"/>
              </a:rPr>
              <a:t>）</a:t>
            </a:r>
          </a:p>
        </p:txBody>
      </p:sp>
      <p:graphicFrame>
        <p:nvGraphicFramePr>
          <p:cNvPr id="4" name="表格 3">
            <a:extLst>
              <a:ext uri="{FF2B5EF4-FFF2-40B4-BE49-F238E27FC236}">
                <a16:creationId xmlns:a16="http://schemas.microsoft.com/office/drawing/2014/main" id="{6BA6CA02-3F72-4388-8A7E-0D790C717342}"/>
              </a:ext>
            </a:extLst>
          </p:cNvPr>
          <p:cNvGraphicFramePr>
            <a:graphicFrameLocks noGrp="1"/>
          </p:cNvGraphicFramePr>
          <p:nvPr>
            <p:extLst>
              <p:ext uri="{D42A27DB-BD31-4B8C-83A1-F6EECF244321}">
                <p14:modId xmlns:p14="http://schemas.microsoft.com/office/powerpoint/2010/main" val="927889509"/>
              </p:ext>
            </p:extLst>
          </p:nvPr>
        </p:nvGraphicFramePr>
        <p:xfrm>
          <a:off x="820239" y="844370"/>
          <a:ext cx="10703442" cy="5775789"/>
        </p:xfrm>
        <a:graphic>
          <a:graphicData uri="http://schemas.openxmlformats.org/drawingml/2006/table">
            <a:tbl>
              <a:tblPr/>
              <a:tblGrid>
                <a:gridCol w="2884486">
                  <a:extLst>
                    <a:ext uri="{9D8B030D-6E8A-4147-A177-3AD203B41FA5}">
                      <a16:colId xmlns:a16="http://schemas.microsoft.com/office/drawing/2014/main" val="20000"/>
                    </a:ext>
                  </a:extLst>
                </a:gridCol>
                <a:gridCol w="2571771">
                  <a:extLst>
                    <a:ext uri="{9D8B030D-6E8A-4147-A177-3AD203B41FA5}">
                      <a16:colId xmlns:a16="http://schemas.microsoft.com/office/drawing/2014/main" val="657805119"/>
                    </a:ext>
                  </a:extLst>
                </a:gridCol>
                <a:gridCol w="2819107">
                  <a:extLst>
                    <a:ext uri="{9D8B030D-6E8A-4147-A177-3AD203B41FA5}">
                      <a16:colId xmlns:a16="http://schemas.microsoft.com/office/drawing/2014/main" val="1910035182"/>
                    </a:ext>
                  </a:extLst>
                </a:gridCol>
                <a:gridCol w="2428078">
                  <a:extLst>
                    <a:ext uri="{9D8B030D-6E8A-4147-A177-3AD203B41FA5}">
                      <a16:colId xmlns:a16="http://schemas.microsoft.com/office/drawing/2014/main" val="20003"/>
                    </a:ext>
                  </a:extLst>
                </a:gridCol>
              </a:tblGrid>
              <a:tr h="421722">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1" i="0" u="none" strike="noStrike" dirty="0">
                          <a:solidFill>
                            <a:srgbClr val="000000"/>
                          </a:solidFill>
                          <a:effectLst/>
                          <a:latin typeface="+mn-lt"/>
                          <a:ea typeface="+mn-ea"/>
                          <a:cs typeface="+mn-ea"/>
                          <a:sym typeface="+mn-lt"/>
                        </a:rPr>
                        <a:t>地价 </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项目总地价（万元）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en-US" altLang="zh-CN" sz="1200" b="0" i="0" u="none" strike="noStrike"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权益项目总地价（万元）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en-US" altLang="zh-CN" sz="1200" b="0" i="0" u="none" strike="noStrike" kern="1200" dirty="0">
                        <a:solidFill>
                          <a:srgbClr val="000000"/>
                        </a:solidFill>
                        <a:effectLst/>
                        <a:latin typeface="Arial"/>
                        <a:ea typeface="微软雅黑"/>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1"/>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楼板价（元</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en-US" altLang="zh-CN" sz="1200" b="0" i="0" u="none" strike="noStrike"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zh-CN" altLang="en-US" sz="1200" b="0" i="0" u="none" strike="noStrike"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en-US" altLang="zh-CN" sz="1200" b="0" i="0" u="none" strike="noStrike"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3698829236"/>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　</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1" i="0" u="none" strike="noStrike" dirty="0">
                          <a:solidFill>
                            <a:srgbClr val="000000"/>
                          </a:solidFill>
                          <a:effectLst/>
                          <a:latin typeface="+mn-lt"/>
                          <a:ea typeface="+mn-ea"/>
                          <a:cs typeface="+mn-ea"/>
                          <a:sym typeface="+mn-lt"/>
                        </a:rPr>
                        <a:t>建安成本 （可售分摊，含税）</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510729">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成本项</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总额（万元）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建面单价</a:t>
                      </a:r>
                      <a:endParaRPr lang="en-US" altLang="zh-CN" sz="1200" b="0" i="0" u="none" strike="noStrike" dirty="0">
                        <a:solidFill>
                          <a:srgbClr val="000000"/>
                        </a:solidFill>
                        <a:effectLst/>
                        <a:latin typeface="+mn-lt"/>
                        <a:ea typeface="+mn-ea"/>
                        <a:cs typeface="+mn-ea"/>
                        <a:sym typeface="+mn-lt"/>
                      </a:endParaRPr>
                    </a:p>
                    <a:p>
                      <a:pPr algn="ctr" rtl="0" fontAlgn="ctr"/>
                      <a:r>
                        <a:rPr lang="zh-CN" altLang="en-US" sz="1200" b="0" i="0" u="none" strike="noStrike" dirty="0">
                          <a:solidFill>
                            <a:srgbClr val="000000"/>
                          </a:solidFill>
                          <a:effectLst/>
                          <a:latin typeface="+mn-lt"/>
                          <a:ea typeface="+mn-ea"/>
                          <a:cs typeface="+mn-ea"/>
                          <a:sym typeface="+mn-lt"/>
                        </a:rPr>
                        <a:t>（元</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销售面积单价</a:t>
                      </a:r>
                      <a:endParaRPr lang="en-US" altLang="zh-CN" sz="1200" b="0" i="0" u="none" strike="noStrike" dirty="0">
                        <a:solidFill>
                          <a:srgbClr val="000000"/>
                        </a:solidFill>
                        <a:effectLst/>
                        <a:latin typeface="+mn-lt"/>
                        <a:ea typeface="+mn-ea"/>
                        <a:cs typeface="+mn-ea"/>
                        <a:sym typeface="+mn-lt"/>
                      </a:endParaRPr>
                    </a:p>
                    <a:p>
                      <a:pPr algn="ctr" rtl="0" fontAlgn="ctr"/>
                      <a:r>
                        <a:rPr lang="zh-CN" altLang="en-US" sz="1200" b="0" i="0" u="none" strike="noStrike" dirty="0">
                          <a:solidFill>
                            <a:srgbClr val="000000"/>
                          </a:solidFill>
                          <a:effectLst/>
                          <a:latin typeface="+mn-lt"/>
                          <a:ea typeface="+mn-ea"/>
                          <a:cs typeface="+mn-ea"/>
                          <a:sym typeface="+mn-lt"/>
                        </a:rPr>
                        <a:t>（元</a:t>
                      </a:r>
                      <a:r>
                        <a:rPr lang="en-US" altLang="zh-CN" sz="1200" b="0" i="0" u="none" strike="noStrike" dirty="0">
                          <a:solidFill>
                            <a:srgbClr val="000000"/>
                          </a:solidFill>
                          <a:effectLst/>
                          <a:latin typeface="+mn-lt"/>
                          <a:ea typeface="+mn-ea"/>
                          <a:cs typeface="+mn-ea"/>
                          <a:sym typeface="+mn-lt"/>
                        </a:rPr>
                        <a:t>/</a:t>
                      </a:r>
                      <a:r>
                        <a:rPr lang="zh-CN" altLang="en-US" sz="1200" b="0" i="0" u="none" strike="noStrike" dirty="0">
                          <a:solidFill>
                            <a:srgbClr val="000000"/>
                          </a:solidFill>
                          <a:effectLst/>
                          <a:latin typeface="+mn-lt"/>
                          <a:ea typeface="+mn-ea"/>
                          <a:cs typeface="+mn-ea"/>
                          <a:sym typeface="+mn-lt"/>
                        </a:rPr>
                        <a:t>㎡）</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7"/>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前期费用</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8"/>
                  </a:ext>
                </a:extLst>
              </a:tr>
              <a:tr h="427248">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建安成本</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09"/>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a:solidFill>
                            <a:srgbClr val="000000"/>
                          </a:solidFill>
                          <a:effectLst/>
                          <a:latin typeface="+mn-lt"/>
                          <a:ea typeface="+mn-ea"/>
                          <a:cs typeface="+mn-ea"/>
                          <a:sym typeface="+mn-lt"/>
                        </a:rPr>
                        <a:t>其中毛坯</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10"/>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其中精装</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p>
                      <a:pPr algn="ctr" fontAlgn="ctr"/>
                      <a:endParaRPr lang="en-US" altLang="zh-CN" sz="1200" b="0" i="0" u="none" strike="noStrike" kern="1200" dirty="0">
                        <a:solidFill>
                          <a:srgbClr val="000000"/>
                        </a:solidFill>
                        <a:effectLst/>
                        <a:latin typeface="+mn-lt"/>
                        <a:ea typeface="+mn-ea"/>
                        <a:cs typeface="+mn-ea"/>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extLst>
                  <a:ext uri="{0D108BD9-81ED-4DB2-BD59-A6C34878D82A}">
                    <a16:rowId xmlns:a16="http://schemas.microsoft.com/office/drawing/2014/main" val="10011"/>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marL="0" algn="ctr" defTabSz="914400" rtl="0" eaLnBrk="1" fontAlgn="ctr" latinLnBrk="0" hangingPunct="1"/>
                      <a:r>
                        <a:rPr lang="zh-CN" altLang="en-US" sz="1200" b="0" i="0" u="none" strike="noStrike" kern="1200" dirty="0">
                          <a:solidFill>
                            <a:srgbClr val="000000"/>
                          </a:solidFill>
                          <a:effectLst/>
                          <a:latin typeface="+mn-lt"/>
                          <a:ea typeface="+mn-ea"/>
                          <a:cs typeface="+mn-ea"/>
                          <a:sym typeface="+mn-lt"/>
                        </a:rPr>
                        <a:t>　</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2"/>
                  </a:ext>
                </a:extLst>
              </a:tr>
              <a:tr h="289505">
                <a:tc gridSpan="4">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1" i="0" u="none" strike="noStrike" dirty="0">
                          <a:solidFill>
                            <a:srgbClr val="000000"/>
                          </a:solidFill>
                          <a:effectLst/>
                          <a:latin typeface="+mn-lt"/>
                          <a:ea typeface="+mn-ea"/>
                          <a:cs typeface="+mn-ea"/>
                          <a:sym typeface="+mn-lt"/>
                        </a:rPr>
                        <a:t>经济指标</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3"/>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项目净利率</a:t>
                      </a:r>
                      <a:endParaRPr lang="en-US" altLang="zh-CN" sz="1200" b="0" i="0" u="none" strike="noStrike"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en-US" altLang="zh-CN" sz="1200" b="0" i="0" u="none" strike="noStrike" dirty="0">
                        <a:solidFill>
                          <a:srgbClr val="C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rowSpan="3" gridSpan="2">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zh-CN" altLang="en-US" sz="1200" b="0" i="0" u="none" strike="noStrike" kern="1200" dirty="0">
                        <a:solidFill>
                          <a:srgbClr val="0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rowSpan="3" h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8E8E7"/>
                    </a:solidFill>
                  </a:tcPr>
                </a:tc>
                <a:extLst>
                  <a:ext uri="{0D108BD9-81ED-4DB2-BD59-A6C34878D82A}">
                    <a16:rowId xmlns:a16="http://schemas.microsoft.com/office/drawing/2014/main" val="10014"/>
                  </a:ext>
                </a:extLst>
              </a:tr>
              <a:tr h="28950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zh-CN" altLang="en-US" sz="1200" b="0" i="0" u="none" strike="noStrike" dirty="0">
                          <a:solidFill>
                            <a:srgbClr val="000000"/>
                          </a:solidFill>
                          <a:effectLst/>
                          <a:latin typeface="+mn-lt"/>
                          <a:ea typeface="+mn-ea"/>
                          <a:cs typeface="+mn-ea"/>
                          <a:sym typeface="+mn-lt"/>
                        </a:rPr>
                        <a:t>项目净利润（万元）</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zh-CN" altLang="en-US" sz="1200" b="0" i="0" u="none" strike="noStrike" dirty="0">
                        <a:solidFill>
                          <a:srgbClr val="C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gridSpan="2" v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7"/>
                    </a:solidFill>
                  </a:tcPr>
                </a:tc>
                <a:tc hMerge="1" v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7"/>
                    </a:solidFill>
                  </a:tcPr>
                </a:tc>
                <a:extLst>
                  <a:ext uri="{0D108BD9-81ED-4DB2-BD59-A6C34878D82A}">
                    <a16:rowId xmlns:a16="http://schemas.microsoft.com/office/drawing/2014/main" val="10016"/>
                  </a:ext>
                </a:extLst>
              </a:tr>
              <a:tr h="1231535">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r>
                        <a:rPr lang="en-US" altLang="zh-CN" sz="1200" b="0" i="0" u="none" strike="noStrike" dirty="0">
                          <a:solidFill>
                            <a:srgbClr val="000000"/>
                          </a:solidFill>
                          <a:effectLst/>
                          <a:latin typeface="+mn-lt"/>
                          <a:ea typeface="+mn-ea"/>
                          <a:cs typeface="+mn-ea"/>
                          <a:sym typeface="+mn-lt"/>
                        </a:rPr>
                        <a:t>IRR</a:t>
                      </a:r>
                      <a:r>
                        <a:rPr lang="zh-CN" altLang="en-US" sz="1200" b="0" i="0" u="none" strike="noStrike" dirty="0">
                          <a:solidFill>
                            <a:srgbClr val="000000"/>
                          </a:solidFill>
                          <a:effectLst/>
                          <a:latin typeface="+mn-lt"/>
                          <a:ea typeface="+mn-ea"/>
                          <a:cs typeface="+mn-ea"/>
                          <a:sym typeface="+mn-lt"/>
                        </a:rPr>
                        <a:t>（不含开发贷）</a:t>
                      </a: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rtl="0" fontAlgn="ctr"/>
                      <a:endParaRPr lang="zh-CN" altLang="en-US" sz="1200" b="0" i="0" u="none" strike="noStrike" dirty="0">
                        <a:solidFill>
                          <a:srgbClr val="C00000"/>
                        </a:solidFill>
                        <a:effectLst/>
                        <a:latin typeface="+mn-lt"/>
                        <a:ea typeface="+mn-ea"/>
                        <a:cs typeface="+mn-ea"/>
                        <a:sym typeface="+mn-lt"/>
                      </a:endParaRPr>
                    </a:p>
                  </a:txBody>
                  <a:tcPr marL="1049" marR="1049" marT="1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E8E7"/>
                    </a:solidFill>
                  </a:tcPr>
                </a:tc>
                <a:tc gridSpan="2" vMerge="1">
                  <a:txBody>
                    <a:bodyPr/>
                    <a:lstStyle/>
                    <a:p>
                      <a:pPr marL="0" algn="ctr" defTabSz="914400" rtl="0" eaLnBrk="1" fontAlgn="ctr" latinLnBrk="0" hangingPunct="1"/>
                      <a:endParaRPr lang="en-US" altLang="zh-CN" sz="1400" b="0" i="0" u="none" strike="noStrike" kern="1200" dirty="0">
                        <a:solidFill>
                          <a:srgbClr val="000000"/>
                        </a:solidFill>
                        <a:effectLst/>
                        <a:latin typeface="+mn-ea"/>
                        <a:ea typeface="+mn-ea"/>
                        <a:cs typeface="+mn-cs"/>
                      </a:endParaRPr>
                    </a:p>
                  </a:txBody>
                  <a:tcPr marL="1049" marR="1049" marT="1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7"/>
                    </a:solidFill>
                  </a:tcPr>
                </a:tc>
                <a:tc hMerge="1" vMerge="1">
                  <a:txBody>
                    <a:bodyPr/>
                    <a:lstStyle/>
                    <a:p>
                      <a:endParaRPr lang="zh-CN" altLang="en-US"/>
                    </a:p>
                  </a:txBody>
                  <a:tcPr/>
                </a:tc>
                <a:extLst>
                  <a:ext uri="{0D108BD9-81ED-4DB2-BD59-A6C34878D82A}">
                    <a16:rowId xmlns:a16="http://schemas.microsoft.com/office/drawing/2014/main" val="1801270600"/>
                  </a:ext>
                </a:extLst>
              </a:tr>
            </a:tbl>
          </a:graphicData>
        </a:graphic>
      </p:graphicFrame>
    </p:spTree>
    <p:extLst>
      <p:ext uri="{BB962C8B-B14F-4D97-AF65-F5344CB8AC3E}">
        <p14:creationId xmlns:p14="http://schemas.microsoft.com/office/powerpoint/2010/main" val="1148707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36D4E79-B753-4AFA-82EC-D34D3142F275}"/>
              </a:ext>
            </a:extLst>
          </p:cNvPr>
          <p:cNvSpPr>
            <a:spLocks noGrp="1"/>
          </p:cNvSpPr>
          <p:nvPr>
            <p:ph type="title"/>
          </p:nvPr>
        </p:nvSpPr>
        <p:spPr>
          <a:xfrm>
            <a:off x="442385" y="234951"/>
            <a:ext cx="9048749" cy="369900"/>
          </a:xfrm>
        </p:spPr>
        <p:txBody>
          <a:bodyPr/>
          <a:lstStyle/>
          <a:p>
            <a:r>
              <a:rPr lang="en-US" altLang="zh-CN" kern="1200" dirty="0">
                <a:solidFill>
                  <a:srgbClr val="000000"/>
                </a:solidFill>
                <a:latin typeface="+mn-lt"/>
                <a:ea typeface="+mn-ea"/>
                <a:cs typeface="+mn-ea"/>
                <a:sym typeface="+mn-lt"/>
              </a:rPr>
              <a:t>1.6 </a:t>
            </a:r>
            <a:r>
              <a:rPr lang="zh-CN" altLang="en-US" kern="1200" dirty="0">
                <a:solidFill>
                  <a:srgbClr val="000000"/>
                </a:solidFill>
                <a:latin typeface="+mn-lt"/>
                <a:ea typeface="+mn-ea"/>
                <a:cs typeface="+mn-ea"/>
                <a:sym typeface="+mn-lt"/>
              </a:rPr>
              <a:t>红线外不利因素</a:t>
            </a:r>
            <a:endParaRPr lang="zh-CN" altLang="en-US" dirty="0">
              <a:latin typeface="+mn-lt"/>
              <a:ea typeface="+mn-ea"/>
              <a:cs typeface="+mn-ea"/>
              <a:sym typeface="+mn-lt"/>
            </a:endParaRPr>
          </a:p>
        </p:txBody>
      </p:sp>
      <p:graphicFrame>
        <p:nvGraphicFramePr>
          <p:cNvPr id="7" name="表格 6">
            <a:extLst>
              <a:ext uri="{FF2B5EF4-FFF2-40B4-BE49-F238E27FC236}">
                <a16:creationId xmlns:a16="http://schemas.microsoft.com/office/drawing/2014/main" id="{7D82AF3D-58DC-4FD5-A09F-56F3BB5E3EFA}"/>
              </a:ext>
            </a:extLst>
          </p:cNvPr>
          <p:cNvGraphicFramePr>
            <a:graphicFrameLocks noGrp="1"/>
          </p:cNvGraphicFramePr>
          <p:nvPr>
            <p:extLst>
              <p:ext uri="{D42A27DB-BD31-4B8C-83A1-F6EECF244321}">
                <p14:modId xmlns:p14="http://schemas.microsoft.com/office/powerpoint/2010/main" val="1222599142"/>
              </p:ext>
            </p:extLst>
          </p:nvPr>
        </p:nvGraphicFramePr>
        <p:xfrm>
          <a:off x="281781" y="829810"/>
          <a:ext cx="11628437" cy="5263480"/>
        </p:xfrm>
        <a:graphic>
          <a:graphicData uri="http://schemas.openxmlformats.org/drawingml/2006/table">
            <a:tbl>
              <a:tblPr>
                <a:tableStyleId>{5C22544A-7EE6-4342-B048-85BDC9FD1C3A}</a:tableStyleId>
              </a:tblPr>
              <a:tblGrid>
                <a:gridCol w="4809770">
                  <a:extLst>
                    <a:ext uri="{9D8B030D-6E8A-4147-A177-3AD203B41FA5}">
                      <a16:colId xmlns:a16="http://schemas.microsoft.com/office/drawing/2014/main" val="20000"/>
                    </a:ext>
                  </a:extLst>
                </a:gridCol>
                <a:gridCol w="1027470">
                  <a:extLst>
                    <a:ext uri="{9D8B030D-6E8A-4147-A177-3AD203B41FA5}">
                      <a16:colId xmlns:a16="http://schemas.microsoft.com/office/drawing/2014/main" val="20001"/>
                    </a:ext>
                  </a:extLst>
                </a:gridCol>
                <a:gridCol w="2241754">
                  <a:extLst>
                    <a:ext uri="{9D8B030D-6E8A-4147-A177-3AD203B41FA5}">
                      <a16:colId xmlns:a16="http://schemas.microsoft.com/office/drawing/2014/main" val="20002"/>
                    </a:ext>
                  </a:extLst>
                </a:gridCol>
                <a:gridCol w="1927019">
                  <a:extLst>
                    <a:ext uri="{9D8B030D-6E8A-4147-A177-3AD203B41FA5}">
                      <a16:colId xmlns:a16="http://schemas.microsoft.com/office/drawing/2014/main" val="20003"/>
                    </a:ext>
                  </a:extLst>
                </a:gridCol>
                <a:gridCol w="1622424">
                  <a:extLst>
                    <a:ext uri="{9D8B030D-6E8A-4147-A177-3AD203B41FA5}">
                      <a16:colId xmlns:a16="http://schemas.microsoft.com/office/drawing/2014/main" val="20004"/>
                    </a:ext>
                  </a:extLst>
                </a:gridCol>
              </a:tblGrid>
              <a:tr h="606601">
                <a:tc>
                  <a:txBody>
                    <a:bodyPr/>
                    <a:lstStyle/>
                    <a:p>
                      <a:pPr algn="ctr" rtl="0" fontAlgn="ctr"/>
                      <a:r>
                        <a:rPr lang="zh-CN" altLang="en-US" sz="1400" b="1" u="none" strike="noStrike" dirty="0">
                          <a:effectLst/>
                          <a:latin typeface="+mn-lt"/>
                          <a:ea typeface="+mn-ea"/>
                          <a:cs typeface="+mn-ea"/>
                          <a:sym typeface="+mn-lt"/>
                        </a:rPr>
                        <a:t>不利因素</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pPr algn="ctr" rtl="0" fontAlgn="ctr"/>
                      <a:r>
                        <a:rPr lang="zh-CN" altLang="en-US" sz="1400" b="1" u="none" strike="noStrike" dirty="0">
                          <a:effectLst/>
                          <a:latin typeface="+mn-lt"/>
                          <a:ea typeface="+mn-ea"/>
                          <a:cs typeface="+mn-ea"/>
                          <a:sym typeface="+mn-lt"/>
                        </a:rPr>
                        <a:t>有画勾</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pPr algn="ctr" rtl="0" fontAlgn="ctr"/>
                      <a:r>
                        <a:rPr lang="zh-CN" altLang="en-US" sz="1400" b="1" u="none" strike="noStrike" dirty="0">
                          <a:effectLst/>
                          <a:latin typeface="+mn-lt"/>
                          <a:ea typeface="+mn-ea"/>
                          <a:cs typeface="+mn-ea"/>
                          <a:sym typeface="+mn-lt"/>
                        </a:rPr>
                        <a:t>不利因素描述，及到项目红线距离</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pPr algn="ctr" rtl="0" fontAlgn="ctr"/>
                      <a:r>
                        <a:rPr lang="zh-CN" altLang="en-US" sz="1400" b="1" u="none" strike="noStrike" dirty="0">
                          <a:effectLst/>
                          <a:latin typeface="+mn-lt"/>
                          <a:ea typeface="+mn-ea"/>
                          <a:cs typeface="+mn-ea"/>
                          <a:sym typeface="+mn-lt"/>
                        </a:rPr>
                        <a:t>对方案成本的影响</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pPr algn="ctr" rtl="0" fontAlgn="ctr"/>
                      <a:r>
                        <a:rPr lang="zh-CN" altLang="en-US" sz="1400" b="1" u="none" strike="noStrike" dirty="0">
                          <a:effectLst/>
                          <a:latin typeface="+mn-lt"/>
                          <a:ea typeface="+mn-ea"/>
                          <a:cs typeface="+mn-ea"/>
                          <a:sym typeface="+mn-lt"/>
                        </a:rPr>
                        <a:t>对客户的影响</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r h="884533">
                <a:tc>
                  <a:txBody>
                    <a:bodyPr/>
                    <a:lstStyle/>
                    <a:p>
                      <a:pPr algn="l" rtl="0" fontAlgn="t"/>
                      <a:r>
                        <a:rPr lang="zh-CN" altLang="en-US" sz="1400" b="1" u="none" strike="noStrike" dirty="0">
                          <a:effectLst/>
                          <a:latin typeface="+mn-lt"/>
                          <a:ea typeface="+mn-ea"/>
                          <a:cs typeface="+mn-ea"/>
                          <a:sym typeface="+mn-lt"/>
                        </a:rPr>
                        <a:t>噪音、污染、恶臭</a:t>
                      </a:r>
                      <a:r>
                        <a:rPr lang="zh-CN" altLang="en-US" sz="1400" u="none" strike="noStrike" dirty="0">
                          <a:effectLst/>
                          <a:latin typeface="+mn-lt"/>
                          <a:ea typeface="+mn-ea"/>
                          <a:cs typeface="+mn-ea"/>
                          <a:sym typeface="+mn-lt"/>
                        </a:rPr>
                        <a:t>（机场、铁路、公路、立交桥、工厂、集市、学校、车站、货场、造纸厂、化工厂、橡胶厂、废品站、产生烟雾和扬尘的场所、垃圾场、污水河</a:t>
                      </a:r>
                      <a:r>
                        <a:rPr lang="en-US" altLang="zh-CN" sz="1400" u="none" strike="noStrike" dirty="0">
                          <a:effectLst/>
                          <a:latin typeface="+mn-lt"/>
                          <a:ea typeface="+mn-ea"/>
                          <a:cs typeface="+mn-ea"/>
                          <a:sym typeface="+mn-lt"/>
                        </a:rPr>
                        <a:t>/</a:t>
                      </a:r>
                      <a:r>
                        <a:rPr lang="zh-CN" altLang="en-US" sz="1400" u="none" strike="noStrike" dirty="0">
                          <a:effectLst/>
                          <a:latin typeface="+mn-lt"/>
                          <a:ea typeface="+mn-ea"/>
                          <a:cs typeface="+mn-ea"/>
                          <a:sym typeface="+mn-lt"/>
                        </a:rPr>
                        <a:t>塘</a:t>
                      </a:r>
                      <a:r>
                        <a:rPr lang="en-US" altLang="zh-CN" sz="1400" u="none" strike="noStrike" dirty="0">
                          <a:effectLst/>
                          <a:latin typeface="+mn-lt"/>
                          <a:ea typeface="+mn-ea"/>
                          <a:cs typeface="+mn-ea"/>
                          <a:sym typeface="+mn-lt"/>
                        </a:rPr>
                        <a:t>/</a:t>
                      </a:r>
                      <a:r>
                        <a:rPr lang="zh-CN" altLang="en-US" sz="1400" u="none" strike="noStrike" dirty="0">
                          <a:effectLst/>
                          <a:latin typeface="+mn-lt"/>
                          <a:ea typeface="+mn-ea"/>
                          <a:cs typeface="+mn-ea"/>
                          <a:sym typeface="+mn-lt"/>
                        </a:rPr>
                        <a:t>沟渠等）</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latin typeface="+mn-lt"/>
                          <a:ea typeface="+mn-ea"/>
                          <a:cs typeface="+mn-ea"/>
                          <a:sym typeface="+mn-lt"/>
                        </a:rPr>
                        <a:t>无</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en-US" altLang="zh-CN" sz="140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06601">
                <a:tc>
                  <a:txBody>
                    <a:bodyPr/>
                    <a:lstStyle/>
                    <a:p>
                      <a:pPr algn="l" rtl="0" fontAlgn="t"/>
                      <a:r>
                        <a:rPr lang="zh-CN" altLang="en-US" sz="1400" b="1" u="none" strike="noStrike" dirty="0">
                          <a:effectLst/>
                          <a:latin typeface="+mn-lt"/>
                          <a:ea typeface="+mn-ea"/>
                          <a:cs typeface="+mn-ea"/>
                          <a:sym typeface="+mn-lt"/>
                        </a:rPr>
                        <a:t>宗教、禁忌</a:t>
                      </a:r>
                      <a:r>
                        <a:rPr lang="zh-CN" altLang="en-US" sz="1400" u="none" strike="noStrike" dirty="0">
                          <a:effectLst/>
                          <a:latin typeface="+mn-lt"/>
                          <a:ea typeface="+mn-ea"/>
                          <a:cs typeface="+mn-ea"/>
                          <a:sym typeface="+mn-lt"/>
                        </a:rPr>
                        <a:t>（庙宇、教堂、清真寺、殡仪馆、火葬场、公墓、监狱或看守所、刑场等）</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dirty="0">
                          <a:latin typeface="+mn-lt"/>
                          <a:ea typeface="+mn-ea"/>
                          <a:cs typeface="+mn-ea"/>
                          <a:sym typeface="+mn-lt"/>
                        </a:rPr>
                        <a:t>无</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56378">
                <a:tc>
                  <a:txBody>
                    <a:bodyPr/>
                    <a:lstStyle/>
                    <a:p>
                      <a:pPr algn="l" rtl="0" fontAlgn="t"/>
                      <a:r>
                        <a:rPr lang="zh-CN" altLang="en-US" sz="1400" b="1" u="none" strike="noStrike" kern="1200" dirty="0">
                          <a:solidFill>
                            <a:schemeClr val="dk1"/>
                          </a:solidFill>
                          <a:effectLst/>
                          <a:latin typeface="+mn-lt"/>
                          <a:ea typeface="+mn-ea"/>
                          <a:cs typeface="+mn-ea"/>
                          <a:sym typeface="+mn-lt"/>
                        </a:rPr>
                        <a:t>危险物及辐射</a:t>
                      </a:r>
                      <a:r>
                        <a:rPr lang="zh-CN" altLang="en-US" sz="1400" u="none" strike="noStrike" dirty="0">
                          <a:effectLst/>
                          <a:latin typeface="+mn-lt"/>
                          <a:ea typeface="+mn-ea"/>
                          <a:cs typeface="+mn-ea"/>
                          <a:sym typeface="+mn-lt"/>
                        </a:rPr>
                        <a:t>（高压电线路、变电站、雨污水泵站、核电站、油气库站、弹药库、微波通道、无线通讯基站、高铁、辐照中心等）</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400" kern="1200" dirty="0">
                          <a:solidFill>
                            <a:schemeClr val="dk1"/>
                          </a:solidFill>
                          <a:latin typeface="+mn-lt"/>
                          <a:ea typeface="+mn-ea"/>
                          <a:cs typeface="+mn-ea"/>
                          <a:sym typeface="+mn-lt"/>
                        </a:rPr>
                        <a:t>无</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u="none" strike="noStrike" kern="1200" dirty="0">
                        <a:solidFill>
                          <a:schemeClr val="dk1"/>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06601">
                <a:tc>
                  <a:txBody>
                    <a:bodyPr/>
                    <a:lstStyle/>
                    <a:p>
                      <a:pPr algn="l" rtl="0" fontAlgn="t"/>
                      <a:r>
                        <a:rPr lang="zh-CN" altLang="en-US" sz="1400" b="1" u="none" strike="noStrike" dirty="0">
                          <a:effectLst/>
                          <a:latin typeface="+mn-lt"/>
                          <a:ea typeface="+mn-ea"/>
                          <a:cs typeface="+mn-ea"/>
                          <a:sym typeface="+mn-lt"/>
                        </a:rPr>
                        <a:t>环境变迁</a:t>
                      </a:r>
                      <a:r>
                        <a:rPr lang="zh-CN" altLang="en-US" sz="1400" u="none" strike="noStrike" dirty="0">
                          <a:effectLst/>
                          <a:latin typeface="+mn-lt"/>
                          <a:ea typeface="+mn-ea"/>
                          <a:cs typeface="+mn-ea"/>
                          <a:sym typeface="+mn-lt"/>
                        </a:rPr>
                        <a:t>（规划中的公路、道路、高架桥、铁路建设；绿地、水面、树林等改变现状）</a:t>
                      </a:r>
                      <a:endParaRPr lang="zh-CN" altLang="en-US" sz="1400" b="1"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400" u="none" strike="noStrike" dirty="0">
                          <a:effectLst/>
                          <a:latin typeface="+mn-lt"/>
                          <a:ea typeface="+mn-ea"/>
                          <a:cs typeface="+mn-ea"/>
                          <a:sym typeface="+mn-lt"/>
                        </a:rPr>
                        <a:t>无</a:t>
                      </a:r>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zh-CN" altLang="en-US" sz="1400" b="0"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zh-CN" altLang="en-US" sz="1400" b="0"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zh-CN" altLang="en-US" sz="1400" u="none" strike="noStrike" dirty="0">
                          <a:effectLst/>
                          <a:latin typeface="+mn-lt"/>
                          <a:ea typeface="+mn-ea"/>
                          <a:cs typeface="+mn-ea"/>
                          <a:sym typeface="+mn-lt"/>
                        </a:rPr>
                        <a:t>　</a:t>
                      </a:r>
                      <a:endParaRPr lang="zh-CN" altLang="en-US" sz="1400" b="0"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20536">
                <a:tc>
                  <a:txBody>
                    <a:bodyPr/>
                    <a:lstStyle/>
                    <a:p>
                      <a:pPr algn="l" rtl="0" fontAlgn="t"/>
                      <a:r>
                        <a:rPr lang="zh-CN" altLang="en-US" sz="1400" b="1" u="none" strike="noStrike" kern="1200" dirty="0">
                          <a:solidFill>
                            <a:schemeClr val="dk1"/>
                          </a:solidFill>
                          <a:effectLst/>
                          <a:latin typeface="+mn-lt"/>
                          <a:ea typeface="+mn-ea"/>
                          <a:cs typeface="+mn-ea"/>
                          <a:sym typeface="+mn-lt"/>
                        </a:rPr>
                        <a:t>地下状况</a:t>
                      </a:r>
                      <a:r>
                        <a:rPr lang="zh-CN" altLang="en-US" sz="1400" b="0" u="none" strike="noStrike" kern="1200" dirty="0">
                          <a:solidFill>
                            <a:schemeClr val="dk1"/>
                          </a:solidFill>
                          <a:effectLst/>
                          <a:latin typeface="+mn-lt"/>
                          <a:ea typeface="+mn-ea"/>
                          <a:cs typeface="+mn-ea"/>
                          <a:sym typeface="+mn-lt"/>
                        </a:rPr>
                        <a:t>（地下管线、电缆、暗渠、水渠、沟壑、池塘、地下有原建筑物桩基或其他建筑物构筑物）</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400" u="none" strike="noStrike" dirty="0">
                          <a:effectLst/>
                          <a:latin typeface="+mn-lt"/>
                          <a:ea typeface="+mn-ea"/>
                          <a:cs typeface="+mn-ea"/>
                          <a:sym typeface="+mn-lt"/>
                        </a:rPr>
                        <a:t>无</a:t>
                      </a:r>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92509">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sz="1400" b="1" u="none" strike="noStrike" dirty="0">
                          <a:effectLst/>
                          <a:latin typeface="+mn-lt"/>
                          <a:ea typeface="+mn-ea"/>
                          <a:cs typeface="+mn-ea"/>
                          <a:sym typeface="+mn-lt"/>
                        </a:rPr>
                        <a:t>地表状况</a:t>
                      </a:r>
                      <a:r>
                        <a:rPr lang="zh-CN" altLang="en-US" sz="1400" u="none" strike="noStrike" dirty="0">
                          <a:effectLst/>
                          <a:latin typeface="+mn-lt"/>
                          <a:ea typeface="+mn-ea"/>
                          <a:cs typeface="+mn-ea"/>
                          <a:sym typeface="+mn-lt"/>
                        </a:rPr>
                        <a:t>（地表有堆土、坑池、地表现状建筑物、保留或拆除物、林木、青苗、鱼塘等，以及是否完成相应补偿）</a:t>
                      </a:r>
                      <a:endParaRPr lang="zh-CN" altLang="en-US" sz="1400" b="0"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400" u="none" strike="noStrike" dirty="0">
                          <a:effectLst/>
                          <a:latin typeface="+mn-lt"/>
                          <a:ea typeface="+mn-ea"/>
                          <a:cs typeface="+mn-ea"/>
                          <a:sym typeface="+mn-lt"/>
                        </a:rPr>
                        <a:t>无</a:t>
                      </a:r>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endParaRPr lang="zh-CN" altLang="en-US" sz="1400" b="0" i="0" u="none" strike="noStrike" dirty="0">
                        <a:solidFill>
                          <a:srgbClr val="000000"/>
                        </a:solidFill>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zh-CN" altLang="en-US" sz="1400" b="0" i="0" u="none" strike="noStrike" dirty="0">
                        <a:effectLst/>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8972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sz="1400" b="1" u="none" strike="noStrike" kern="1200" dirty="0">
                          <a:solidFill>
                            <a:schemeClr val="dk1"/>
                          </a:solidFill>
                          <a:effectLst/>
                          <a:latin typeface="+mn-lt"/>
                          <a:ea typeface="+mn-ea"/>
                          <a:cs typeface="+mn-ea"/>
                          <a:sym typeface="+mn-lt"/>
                        </a:rPr>
                        <a:t>属于填湖、填海地块、是否临湖</a:t>
                      </a:r>
                      <a:r>
                        <a:rPr lang="en-US" altLang="zh-CN" sz="1400" b="1" u="none" strike="noStrike" kern="1200" dirty="0">
                          <a:solidFill>
                            <a:schemeClr val="dk1"/>
                          </a:solidFill>
                          <a:effectLst/>
                          <a:latin typeface="+mn-lt"/>
                          <a:ea typeface="+mn-ea"/>
                          <a:cs typeface="+mn-ea"/>
                          <a:sym typeface="+mn-lt"/>
                        </a:rPr>
                        <a:t>/</a:t>
                      </a:r>
                      <a:r>
                        <a:rPr lang="zh-CN" altLang="en-US" sz="1400" b="1" u="none" strike="noStrike" kern="1200" dirty="0">
                          <a:solidFill>
                            <a:schemeClr val="dk1"/>
                          </a:solidFill>
                          <a:effectLst/>
                          <a:latin typeface="+mn-lt"/>
                          <a:ea typeface="+mn-ea"/>
                          <a:cs typeface="+mn-ea"/>
                          <a:sym typeface="+mn-lt"/>
                        </a:rPr>
                        <a:t>河</a:t>
                      </a:r>
                      <a:r>
                        <a:rPr lang="en-US" altLang="zh-CN" sz="1400" b="1" u="none" strike="noStrike" kern="1200" dirty="0">
                          <a:solidFill>
                            <a:schemeClr val="dk1"/>
                          </a:solidFill>
                          <a:effectLst/>
                          <a:latin typeface="+mn-lt"/>
                          <a:ea typeface="+mn-ea"/>
                          <a:cs typeface="+mn-ea"/>
                          <a:sym typeface="+mn-lt"/>
                        </a:rPr>
                        <a:t>/</a:t>
                      </a:r>
                      <a:r>
                        <a:rPr lang="zh-CN" altLang="en-US" sz="1400" b="1" u="none" strike="noStrike" kern="1200" dirty="0">
                          <a:solidFill>
                            <a:schemeClr val="dk1"/>
                          </a:solidFill>
                          <a:effectLst/>
                          <a:latin typeface="+mn-lt"/>
                          <a:ea typeface="+mn-ea"/>
                          <a:cs typeface="+mn-ea"/>
                          <a:sym typeface="+mn-lt"/>
                        </a:rPr>
                        <a:t>江</a:t>
                      </a:r>
                      <a:r>
                        <a:rPr lang="en-US" altLang="zh-CN" sz="1400" b="1" u="none" strike="noStrike" kern="1200" dirty="0">
                          <a:solidFill>
                            <a:schemeClr val="dk1"/>
                          </a:solidFill>
                          <a:effectLst/>
                          <a:latin typeface="+mn-lt"/>
                          <a:ea typeface="+mn-ea"/>
                          <a:cs typeface="+mn-ea"/>
                          <a:sym typeface="+mn-lt"/>
                        </a:rPr>
                        <a:t>/</a:t>
                      </a:r>
                      <a:r>
                        <a:rPr lang="zh-CN" altLang="en-US" sz="1400" b="1" u="none" strike="noStrike" kern="1200" dirty="0">
                          <a:solidFill>
                            <a:schemeClr val="dk1"/>
                          </a:solidFill>
                          <a:effectLst/>
                          <a:latin typeface="+mn-lt"/>
                          <a:ea typeface="+mn-ea"/>
                          <a:cs typeface="+mn-ea"/>
                          <a:sym typeface="+mn-lt"/>
                        </a:rPr>
                        <a:t>海</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400" kern="1200" dirty="0">
                          <a:solidFill>
                            <a:schemeClr val="dk1"/>
                          </a:solidFill>
                          <a:latin typeface="+mn-lt"/>
                          <a:ea typeface="+mn-ea"/>
                          <a:cs typeface="+mn-ea"/>
                          <a:sym typeface="+mn-lt"/>
                        </a:rPr>
                        <a:t>无</a:t>
                      </a: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endParaRPr lang="zh-CN" altLang="en-US" sz="1400" kern="1200" dirty="0">
                        <a:solidFill>
                          <a:schemeClr val="dk1"/>
                        </a:solidFill>
                        <a:latin typeface="+mn-lt"/>
                        <a:ea typeface="+mn-ea"/>
                        <a:cs typeface="+mn-ea"/>
                        <a:sym typeface="+mn-lt"/>
                      </a:endParaRPr>
                    </a:p>
                  </a:txBody>
                  <a:tcPr marL="91441" marR="91441" marT="45723" marB="457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994747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7b950d33-e178-4d48-b593-9c1b66f65707}"/>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8_金地可研报告模版（20130728）">
  <a:themeElements>
    <a:clrScheme name="金地投资与运营管理部">
      <a:dk1>
        <a:srgbClr val="000000"/>
      </a:dk1>
      <a:lt1>
        <a:srgbClr val="FFFFFF"/>
      </a:lt1>
      <a:dk2>
        <a:srgbClr val="000000"/>
      </a:dk2>
      <a:lt2>
        <a:srgbClr val="808080"/>
      </a:lt2>
      <a:accent1>
        <a:srgbClr val="DB2613"/>
      </a:accent1>
      <a:accent2>
        <a:srgbClr val="5A5D64"/>
      </a:accent2>
      <a:accent3>
        <a:srgbClr val="E7BA10"/>
      </a:accent3>
      <a:accent4>
        <a:srgbClr val="639629"/>
      </a:accent4>
      <a:accent5>
        <a:srgbClr val="9C55AD"/>
      </a:accent5>
      <a:accent6>
        <a:srgbClr val="CEC3C6"/>
      </a:accent6>
      <a:hlink>
        <a:srgbClr val="B2B2B2"/>
      </a:hlink>
      <a:folHlink>
        <a:srgbClr val="5F5F5F"/>
      </a:folHlink>
    </a:clrScheme>
    <a:fontScheme name="76a4597d-d951-4760-a845-eaaabe13a43d">
      <a:majorFont>
        <a:latin typeface="楷体"/>
        <a:ea typeface="楷体"/>
        <a:cs typeface=""/>
      </a:majorFont>
      <a:minorFont>
        <a:latin typeface="楷体"/>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2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a:spAutoFit/>
      </a:bodyPr>
      <a:lstStyle>
        <a:defPPr algn="l">
          <a:defRPr sz="1200" dirty="0">
            <a:latin typeface="微软雅黑" panose="020B0503020204020204" pitchFamily="34" charset="-122"/>
            <a:ea typeface="微软雅黑" panose="020B0503020204020204" pitchFamily="34" charset="-122"/>
          </a:defRPr>
        </a:defPPr>
      </a:lstStyle>
    </a:txDef>
  </a:objectDefaults>
  <a:extraClrSchemeLst>
    <a:extraClrScheme>
      <a:clrScheme name="5_金地集团 1">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5F5F5F"/>
        </a:folHlink>
      </a:clrScheme>
      <a:clrMap bg1="lt1" tx1="dk1" bg2="lt2" tx2="dk2" accent1="accent1" accent2="accent2" accent3="accent3" accent4="accent4" accent5="accent5" accent6="accent6" hlink="hlink" folHlink="folHlink"/>
    </a:extraClrScheme>
    <a:extraClrScheme>
      <a:clrScheme name="5_金地集团 2">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316EF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76a4597d-d951-4760-a845-eaaabe13a43d">
      <a:majorFont>
        <a:latin typeface="楷体"/>
        <a:ea typeface="楷体"/>
        <a:cs typeface=""/>
      </a:majorFont>
      <a:minorFont>
        <a:latin typeface="楷体"/>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金地集团">
  <a:themeElements>
    <a:clrScheme name="金地投资与运营管理部">
      <a:dk1>
        <a:srgbClr val="000000"/>
      </a:dk1>
      <a:lt1>
        <a:srgbClr val="FFFFFF"/>
      </a:lt1>
      <a:dk2>
        <a:srgbClr val="000000"/>
      </a:dk2>
      <a:lt2>
        <a:srgbClr val="808080"/>
      </a:lt2>
      <a:accent1>
        <a:srgbClr val="DB2613"/>
      </a:accent1>
      <a:accent2>
        <a:srgbClr val="5A5D64"/>
      </a:accent2>
      <a:accent3>
        <a:srgbClr val="E7BA10"/>
      </a:accent3>
      <a:accent4>
        <a:srgbClr val="639629"/>
      </a:accent4>
      <a:accent5>
        <a:srgbClr val="9C55AD"/>
      </a:accent5>
      <a:accent6>
        <a:srgbClr val="CEC3C6"/>
      </a:accent6>
      <a:hlink>
        <a:srgbClr val="B2B2B2"/>
      </a:hlink>
      <a:folHlink>
        <a:srgbClr val="5F5F5F"/>
      </a:folHlink>
    </a:clrScheme>
    <a:fontScheme name="金地标准（投资与运营管理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F0"/>
        </a:solidFill>
        <a:ln>
          <a:noFill/>
          <a:prstDash val="solid"/>
        </a:ln>
      </a:spPr>
      <a:bodyPr rtlCol="0" anchor="ctr"/>
      <a:lstStyle>
        <a:defPPr algn="ctr">
          <a:defRPr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rgbClr val="C00000"/>
        </a:solidFill>
      </a:spPr>
      <a:bodyPr wrap="square" rtlCol="0">
        <a:spAutoFit/>
      </a:bodyPr>
      <a:lstStyle>
        <a:defPPr marL="0" marR="0" indent="0" algn="ctr" defTabSz="914400" rtl="0" eaLnBrk="1" fontAlgn="auto" latinLnBrk="0" hangingPunct="1">
          <a:lnSpc>
            <a:spcPct val="100000"/>
          </a:lnSpc>
          <a:spcBef>
            <a:spcPts val="0"/>
          </a:spcBef>
          <a:spcAft>
            <a:spcPts val="0"/>
          </a:spcAft>
          <a:buClrTx/>
          <a:buSzTx/>
          <a:buFontTx/>
          <a:buNone/>
          <a:defRPr kumimoji="0" sz="1200" b="1"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defRPr>
        </a:defPPr>
      </a:lstStyle>
    </a:txDef>
  </a:objectDefaults>
  <a:extraClrSchemeLst>
    <a:extraClrScheme>
      <a:clrScheme name="5_金地集团 1">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5F5F5F"/>
        </a:folHlink>
      </a:clrScheme>
      <a:clrMap bg1="lt1" tx1="dk1" bg2="lt2" tx2="dk2" accent1="accent1" accent2="accent2" accent3="accent3" accent4="accent4" accent5="accent5" accent6="accent6" hlink="hlink" folHlink="folHlink"/>
    </a:extraClrScheme>
    <a:extraClrScheme>
      <a:clrScheme name="5_金地集团 2">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316EF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金地集团">
  <a:themeElements>
    <a:clrScheme name="金地投资与运营管理部">
      <a:dk1>
        <a:srgbClr val="000000"/>
      </a:dk1>
      <a:lt1>
        <a:srgbClr val="FFFFFF"/>
      </a:lt1>
      <a:dk2>
        <a:srgbClr val="000000"/>
      </a:dk2>
      <a:lt2>
        <a:srgbClr val="808080"/>
      </a:lt2>
      <a:accent1>
        <a:srgbClr val="DB2613"/>
      </a:accent1>
      <a:accent2>
        <a:srgbClr val="5A5D64"/>
      </a:accent2>
      <a:accent3>
        <a:srgbClr val="E7BA10"/>
      </a:accent3>
      <a:accent4>
        <a:srgbClr val="639629"/>
      </a:accent4>
      <a:accent5>
        <a:srgbClr val="9C55AD"/>
      </a:accent5>
      <a:accent6>
        <a:srgbClr val="CEC3C6"/>
      </a:accent6>
      <a:hlink>
        <a:srgbClr val="B2B2B2"/>
      </a:hlink>
      <a:folHlink>
        <a:srgbClr val="5F5F5F"/>
      </a:folHlink>
    </a:clrScheme>
    <a:fontScheme name="金地标准（投资与运营管理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F0"/>
        </a:solidFill>
        <a:ln>
          <a:noFill/>
          <a:prstDash val="solid"/>
        </a:ln>
      </a:spPr>
      <a:bodyPr rtlCol="0" anchor="ctr"/>
      <a:lstStyle>
        <a:defPPr algn="ctr">
          <a:defRPr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rgbClr val="C00000"/>
        </a:solidFill>
      </a:spPr>
      <a:bodyPr wrap="square" rtlCol="0">
        <a:spAutoFit/>
      </a:bodyPr>
      <a:lstStyle>
        <a:defPPr marL="0" marR="0" indent="0" algn="ctr" defTabSz="914400" rtl="0" eaLnBrk="1" fontAlgn="auto" latinLnBrk="0" hangingPunct="1">
          <a:lnSpc>
            <a:spcPct val="100000"/>
          </a:lnSpc>
          <a:spcBef>
            <a:spcPts val="0"/>
          </a:spcBef>
          <a:spcAft>
            <a:spcPts val="0"/>
          </a:spcAft>
          <a:buClrTx/>
          <a:buSzTx/>
          <a:buFontTx/>
          <a:buNone/>
          <a:defRPr kumimoji="0" sz="1200" b="1"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cs"/>
          </a:defRPr>
        </a:defPPr>
      </a:lstStyle>
    </a:txDef>
  </a:objectDefaults>
  <a:extraClrSchemeLst>
    <a:extraClrScheme>
      <a:clrScheme name="5_金地集团 1">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5F5F5F"/>
        </a:folHlink>
      </a:clrScheme>
      <a:clrMap bg1="lt1" tx1="dk1" bg2="lt2" tx2="dk2" accent1="accent1" accent2="accent2" accent3="accent3" accent4="accent4" accent5="accent5" accent6="accent6" hlink="hlink" folHlink="folHlink"/>
    </a:extraClrScheme>
    <a:extraClrScheme>
      <a:clrScheme name="5_金地集团 2">
        <a:dk1>
          <a:srgbClr val="000000"/>
        </a:dk1>
        <a:lt1>
          <a:srgbClr val="FFFFFF"/>
        </a:lt1>
        <a:dk2>
          <a:srgbClr val="000000"/>
        </a:dk2>
        <a:lt2>
          <a:srgbClr val="808080"/>
        </a:lt2>
        <a:accent1>
          <a:srgbClr val="F64C31"/>
        </a:accent1>
        <a:accent2>
          <a:srgbClr val="CC3300"/>
        </a:accent2>
        <a:accent3>
          <a:srgbClr val="FFFFFF"/>
        </a:accent3>
        <a:accent4>
          <a:srgbClr val="000000"/>
        </a:accent4>
        <a:accent5>
          <a:srgbClr val="FAB2AD"/>
        </a:accent5>
        <a:accent6>
          <a:srgbClr val="B92D00"/>
        </a:accent6>
        <a:hlink>
          <a:srgbClr val="B2B2B2"/>
        </a:hlink>
        <a:folHlink>
          <a:srgbClr val="316EF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金地投资与运营管理部">
    <a:dk1>
      <a:srgbClr val="000000"/>
    </a:dk1>
    <a:lt1>
      <a:srgbClr val="FFFFFF"/>
    </a:lt1>
    <a:dk2>
      <a:srgbClr val="000000"/>
    </a:dk2>
    <a:lt2>
      <a:srgbClr val="808080"/>
    </a:lt2>
    <a:accent1>
      <a:srgbClr val="DB2613"/>
    </a:accent1>
    <a:accent2>
      <a:srgbClr val="5A5D64"/>
    </a:accent2>
    <a:accent3>
      <a:srgbClr val="E7BA10"/>
    </a:accent3>
    <a:accent4>
      <a:srgbClr val="639629"/>
    </a:accent4>
    <a:accent5>
      <a:srgbClr val="9C55AD"/>
    </a:accent5>
    <a:accent6>
      <a:srgbClr val="CEC3C6"/>
    </a:accent6>
    <a:hlink>
      <a:srgbClr val="B2B2B2"/>
    </a:hlink>
    <a:folHlink>
      <a:srgbClr val="5F5F5F"/>
    </a:folHlink>
  </a:clrScheme>
  <a:fontScheme name="金地标准（投资与运营管理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BF0000"/>
    </a:accent1>
    <a:accent2>
      <a:srgbClr val="A40000"/>
    </a:accent2>
    <a:accent3>
      <a:srgbClr val="000000"/>
    </a:accent3>
    <a:accent4>
      <a:srgbClr val="8C8C8C"/>
    </a:accent4>
    <a:accent5>
      <a:srgbClr val="737373"/>
    </a:accent5>
    <a:accent6>
      <a:srgbClr val="585757"/>
    </a:accent6>
    <a:hlink>
      <a:srgbClr val="4276AA"/>
    </a:hlink>
    <a:folHlink>
      <a:srgbClr val="BFBFBF"/>
    </a:folHlink>
  </a:clrScheme>
  <a:fontScheme name="zki3dnsq">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5011</TotalTime>
  <Words>20817</Words>
  <Application>Microsoft Office PowerPoint</Application>
  <PresentationFormat>宽屏</PresentationFormat>
  <Paragraphs>5566</Paragraphs>
  <Slides>80</Slides>
  <Notes>11</Notes>
  <HiddenSlides>0</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1</vt:i4>
      </vt:variant>
      <vt:variant>
        <vt:lpstr>幻灯片标题</vt:lpstr>
      </vt:variant>
      <vt:variant>
        <vt:i4>80</vt:i4>
      </vt:variant>
    </vt:vector>
  </HeadingPairs>
  <TitlesOfParts>
    <vt:vector size="96" baseType="lpstr">
      <vt:lpstr>等线</vt:lpstr>
      <vt:lpstr>方正粗黑宋简体</vt:lpstr>
      <vt:lpstr>方正姚体</vt:lpstr>
      <vt:lpstr>华康俪金黑W8(P)</vt:lpstr>
      <vt:lpstr>华文楷体</vt:lpstr>
      <vt:lpstr>KaiTi</vt:lpstr>
      <vt:lpstr>KaiTi</vt:lpstr>
      <vt:lpstr>宋体</vt:lpstr>
      <vt:lpstr>微软雅黑</vt:lpstr>
      <vt:lpstr>Arial</vt:lpstr>
      <vt:lpstr>Wingdings</vt:lpstr>
      <vt:lpstr>18_金地可研报告模版（20130728）</vt:lpstr>
      <vt:lpstr>1_Office Theme</vt:lpstr>
      <vt:lpstr>5_金地集团</vt:lpstr>
      <vt:lpstr>6_金地集团</vt:lpstr>
      <vt:lpstr>think-cell 幻灯片</vt:lpstr>
      <vt:lpstr>PowerPoint 演示文稿</vt:lpstr>
      <vt:lpstr>PowerPoint 演示文稿</vt:lpstr>
      <vt:lpstr>PowerPoint 演示文稿</vt:lpstr>
      <vt:lpstr>1.1 基本指标及大小区位 </vt:lpstr>
      <vt:lpstr>1.2 用地条件分析：用地红线图及控规 </vt:lpstr>
      <vt:lpstr>1.3  交通分析 </vt:lpstr>
      <vt:lpstr>1.4  周边配套：商业、学校、医院配套完善，生活氛围浓厚 </vt:lpstr>
      <vt:lpstr>1.4 学区配套：项目大概率未来对口上师大实验学校（公办二梯队）</vt:lpstr>
      <vt:lpstr>1.6 红线外不利因素</vt:lpstr>
      <vt:lpstr>PowerPoint 演示文稿</vt:lpstr>
      <vt:lpstr>PowerPoint 演示文稿</vt:lpstr>
      <vt:lpstr>PowerPoint 演示文稿</vt:lpstr>
      <vt:lpstr>PowerPoint 演示文稿</vt:lpstr>
      <vt:lpstr>2.3 松江城市规划：松江区是五大新城之一，虹桥国际开放枢纽 “南向拓展带” 核心承载区</vt:lpstr>
      <vt:lpstr>2.3 松江区板块划分及价值梯度：松江区呈现典型的哑铃式结构：九亭、松江新城位于板块价值第一梯队；中段泗泾、洞泾位于第二梯队；松江老城、新桥、佘山等偏外围板块属于第三梯队，小昆山、车墩位于第四梯队。</vt:lpstr>
      <vt:lpstr>2.3 松江区板块划分及价值梯度：泗泾与洞泾同属第二梯队，两板块均属强轨交外溢板块，存在40-50%左右的客户重叠，具备直接竞争关系，但泗泾板块配套成熟度远优于洞泾，存在明显优势。其他板块与泗泾无直接竞争关系。</vt:lpstr>
      <vt:lpstr>2.4 松江土地市场：土地成交量逐年回落，主要供应集中在松江新城、洞泾、泗泾</vt:lpstr>
      <vt:lpstr>PowerPoint 演示文稿</vt:lpstr>
      <vt:lpstr>2.5 住宅市场：松江区连续三年供求缩量，但25年市场供大于求，小库存去化周期逐步攀高至25.5个月，郊区市场略有承压</vt:lpstr>
      <vt:lpstr>2.5 住宅市场：松江区公寓以松江新城、泗泾、洞泾板块为成交主力，90-110㎡，300-600万刚需产品为市场主力；120-140㎡，500-800万刚改产品为次主力</vt:lpstr>
      <vt:lpstr>2.5 住宅市场：松江区别墅松江新城、洞泾、佘山板块成交活跃，叠加主力400-1100万，联排主力700-1300万，近2年受保利和国贸集中供应联排产品影响（约375套），联排客户短期消耗较快</vt:lpstr>
      <vt:lpstr>2.6 泗泾板块分析：区外多个高能级商务区近距辐射，区内科创产业园环绕</vt:lpstr>
      <vt:lpstr>2.6 泗泾板块分析：大虹桥扩容被纳入，进一步加强功能和产业联动</vt:lpstr>
      <vt:lpstr>2.6 泗泾板块分析：同城镇圈板块中，泗泾最为均衡成熟，适合宜居改善</vt:lpstr>
      <vt:lpstr>2.6 泗泾板块：近三年泗泾板块低密产品供应稀缺，24年后仅招商一盘供应，公寓去化率逐步走低，本案建议同期项目错位竞争，主抓改善客 </vt:lpstr>
      <vt:lpstr>2.6 洞泾板块：近三年洞泾板块6盘供应均为高低配（公寓+别墅）项目，仅保利项目踩准低密度产品新规窗口期实现热销，但同时大幅消耗了低密改善客户</vt:lpstr>
      <vt:lpstr>2.6 销售市场：现阶段竞争可控，未来本案入市时保利西郊和煦已清盘，核心竞品为一路之隔03-05地块定位，考虑产品差异化竞争</vt:lpstr>
      <vt:lpstr>2.6 销售市场：本案所属泗泾板块与洞泾板块客户重叠度高，与松江新城板块客户重叠约10%，竞争关系较小。上游松江新城国贸等低密新规产品首发实现热销，其产品户型对本案有借鉴意义。</vt:lpstr>
      <vt:lpstr>2.6 全项目竞品流量表：联排对比公寓溢价1.54-1.61，叠加对比公寓溢价1.18-1.29，保利、国贸低密实现热销，流速叠加＞联排</vt:lpstr>
      <vt:lpstr>2.6 未来板块竞争分析：周边竞品大库存</vt:lpstr>
      <vt:lpstr>2.7 竞品分析：周边典型竞品案例</vt:lpstr>
      <vt:lpstr>2.7 一级竞品：招商时代潮派 —TOD综合体大盘项目，仅首开和二开时100%去化，之后开盘去化率快速下滑</vt:lpstr>
      <vt:lpstr>2.7 一级竞品：招商时代潮派—月均流速24年99套，25年47套，下行明显，源于全市市场下行，板块客户快速减少，而洋房实现溢价及热销，源于套数少（60套），销售期24.10月-25.2月为上海旺季。</vt:lpstr>
      <vt:lpstr>2.7 一级竞品：招商时代潮派 —户型整体偏刚，500万内轨交刚需为主</vt:lpstr>
      <vt:lpstr>2.7 一级竞品：保利西郊和煦（一期）&amp;领墅（二期），板块标杆热销盘，二期对比一期去化热度及流速均有放缓，叠加精装新规产品板块首发，流速最快，实现热销</vt:lpstr>
      <vt:lpstr>2.7 一级竞品：保利西郊和煦（一期）&amp;领墅（二期），二期新增精装叠加产品去化表现优异，上叠流速快于下叠</vt:lpstr>
      <vt:lpstr>2.7 一级竞品：保利西郊和煦领墅—户型面积控制小、功能强、赠送面积多</vt:lpstr>
      <vt:lpstr>2.7 一级竞品：保利西郊和煦 —成交客户结构</vt:lpstr>
      <vt:lpstr>2.7 分流竞品：华发海上都荟 —双地铁轨交大盘项目，产品定位刚需，依赖拉高毛坯低密度产品定价，做低高层售价保障项目全盘流速，低密产品整体去化不佳</vt:lpstr>
      <vt:lpstr>2.7 分流竞品：华发海上都荟 —户型面积小、控总价</vt:lpstr>
      <vt:lpstr>2.7 分流竞品：华发海上都荟 —成交客户结构</vt:lpstr>
      <vt:lpstr>2.7 待售竞品：泗泾03-05代建地块</vt:lpstr>
      <vt:lpstr>2.7 待售竞品：泗泾03-05代建地块 洋房户型</vt:lpstr>
      <vt:lpstr>2.7 待售竞品：泗泾03-05代建地块 联排户型</vt:lpstr>
      <vt:lpstr>2.7 待售竞品：泗泾03-05代建地块 立面意向图</vt:lpstr>
      <vt:lpstr>2.8 二手房竞争分析：泗泾板块转向“二手房主导”市场，公寓类产品是交易核心，别墅类产品有限；二手房呈现“量稳价跌”特征，对公寓类新房形成的分流最为显著。</vt:lpstr>
      <vt:lpstr>2.8 二手房竞争分析：公寓次新房典型代表项目多盘破发，近三年二手成交价格降幅达30-40%，对新房市场影响较大</vt:lpstr>
      <vt:lpstr>2.8 二手房竞争分析：板块及邻近片区内二手别墅</vt:lpstr>
      <vt:lpstr>2.8 二手房竞争分析：板块及邻近片区内二手别墅多为7.5米以内两面宽产品</vt:lpstr>
      <vt:lpstr>2.9 总结</vt:lpstr>
      <vt:lpstr>PowerPoint 演示文稿</vt:lpstr>
      <vt:lpstr>3.1 客户定位</vt:lpstr>
      <vt:lpstr>3.2 产品定位要点1：尽量不做或降低公寓类产品占比</vt:lpstr>
      <vt:lpstr>3.2 产品定位要点1：尽量不做或降低公寓类产品占比</vt:lpstr>
      <vt:lpstr>3.2 产品定位要点2：联排客户短期消耗较快，新规叠加产品最大化</vt:lpstr>
      <vt:lpstr>3.2 产品定位要点2：叠加客户厚度更强，新规叠加产品最大化</vt:lpstr>
      <vt:lpstr>3.2 产品定位要点2：新规叠加产品供应量可控，存在窗口机会</vt:lpstr>
      <vt:lpstr>3.2 产品定位要点2：新规叠加产品价值迭代显著、精装交付，存在窗口机会</vt:lpstr>
      <vt:lpstr>3.2 产品定位要点3：低密业态存在品类优势，600万公寓类产品易被上游学区二手房分流</vt:lpstr>
      <vt:lpstr>3.3 项目总体定位</vt:lpstr>
      <vt:lpstr>3.3 项目定位户配建议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基本指标及大小区位</dc:title>
  <dc:creator>Selah 谭</dc:creator>
  <cp:lastModifiedBy>DL07宋瑞</cp:lastModifiedBy>
  <cp:revision>567</cp:revision>
  <dcterms:created xsi:type="dcterms:W3CDTF">2025-11-10T02:03:50Z</dcterms:created>
  <dcterms:modified xsi:type="dcterms:W3CDTF">2026-01-20T01:48:26Z</dcterms:modified>
</cp:coreProperties>
</file>